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3"/>
    <p:sldId id="258" r:id="rId4"/>
    <p:sldId id="259" r:id="rId6"/>
    <p:sldId id="260" r:id="rId7"/>
    <p:sldId id="264" r:id="rId8"/>
    <p:sldId id="261" r:id="rId9"/>
    <p:sldId id="262" r:id="rId10"/>
  </p:sldIdLst>
  <p:sldSz cx="9144000" cy="6858000" type="screen4x3"/>
  <p:notesSz cx="6858000" cy="9144000"/>
  <p:custDataLst>
    <p:tags r:id="rId1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52" y="-78"/>
      </p:cViewPr>
      <p:guideLst>
        <p:guide orient="horz" pos="213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gs" Target="tags/tag7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C6856-A352-4201-9506-4A8DC2AFA2F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0BC78-E7D4-44CF-A0C4-95B647A9E194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 descr="未命名 -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4001" cy="687389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C6856-A352-4201-9506-4A8DC2AFA2F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0BC78-E7D4-44CF-A0C4-95B647A9E19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C6856-A352-4201-9506-4A8DC2AFA2F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0BC78-E7D4-44CF-A0C4-95B647A9E19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C6856-A352-4201-9506-4A8DC2AFA2F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0BC78-E7D4-44CF-A0C4-95B647A9E19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C6856-A352-4201-9506-4A8DC2AFA2F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0BC78-E7D4-44CF-A0C4-95B647A9E19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C6856-A352-4201-9506-4A8DC2AFA2F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0BC78-E7D4-44CF-A0C4-95B647A9E19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C6856-A352-4201-9506-4A8DC2AFA2F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0BC78-E7D4-44CF-A0C4-95B647A9E19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C6856-A352-4201-9506-4A8DC2AFA2F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0BC78-E7D4-44CF-A0C4-95B647A9E19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C6856-A352-4201-9506-4A8DC2AFA2F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0BC78-E7D4-44CF-A0C4-95B647A9E19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C6856-A352-4201-9506-4A8DC2AFA2F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0BC78-E7D4-44CF-A0C4-95B647A9E19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C6856-A352-4201-9506-4A8DC2AFA2F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0BC78-E7D4-44CF-A0C4-95B647A9E19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FC6856-A352-4201-9506-4A8DC2AFA2F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60BC78-E7D4-44CF-A0C4-95B647A9E19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2.xml"/><Relationship Id="rId2" Type="http://schemas.openxmlformats.org/officeDocument/2006/relationships/tags" Target="../tags/tag1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2.xml"/><Relationship Id="rId2" Type="http://schemas.openxmlformats.org/officeDocument/2006/relationships/tags" Target="../tags/tag2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2.xml"/><Relationship Id="rId2" Type="http://schemas.openxmlformats.org/officeDocument/2006/relationships/tags" Target="../tags/tag3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2.xml"/><Relationship Id="rId2" Type="http://schemas.openxmlformats.org/officeDocument/2006/relationships/tags" Target="../tags/tag4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2.xml"/><Relationship Id="rId2" Type="http://schemas.openxmlformats.org/officeDocument/2006/relationships/tags" Target="../tags/tag5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2.xml"/><Relationship Id="rId2" Type="http://schemas.openxmlformats.org/officeDocument/2006/relationships/tags" Target="../tags/tag6.xml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74980" y="2130425"/>
            <a:ext cx="8195310" cy="1470025"/>
          </a:xfrm>
        </p:spPr>
        <p:txBody>
          <a:bodyPr>
            <a:normAutofit/>
          </a:bodyPr>
          <a:lstStyle/>
          <a:p>
            <a:r>
              <a:rPr lang="zh-CN" altLang="en-US" sz="4000" spc="-150">
                <a:solidFill>
                  <a:srgbClr val="0F1F29"/>
                </a:solidFill>
                <a:uFillTx/>
                <a:latin typeface="汉仪粗黑简" panose="02010609000101010101" charset="-122"/>
                <a:ea typeface="汉仪粗黑简" panose="02010609000101010101" charset="-122"/>
                <a:cs typeface="汉仪旗黑-55简" panose="00020600040101010101" charset="-128"/>
                <a:sym typeface="汉仪旗黑-55简" panose="00020600040101010101" charset="-128"/>
              </a:rPr>
              <a:t>安徽建筑大学财务报销自助接单机</a:t>
            </a:r>
            <a:br>
              <a:rPr lang="zh-CN" altLang="en-US" sz="4000" spc="-150">
                <a:solidFill>
                  <a:srgbClr val="0F1F29"/>
                </a:solidFill>
                <a:uFillTx/>
                <a:latin typeface="汉仪粗黑简" panose="02010609000101010101" charset="-122"/>
                <a:ea typeface="汉仪粗黑简" panose="02010609000101010101" charset="-122"/>
                <a:cs typeface="汉仪旗黑-55简" panose="00020600040101010101" charset="-128"/>
                <a:sym typeface="汉仪旗黑-55简" panose="00020600040101010101" charset="-128"/>
              </a:rPr>
            </a:br>
            <a:r>
              <a:rPr lang="zh-CN" altLang="en-US" sz="4000" spc="-150">
                <a:solidFill>
                  <a:srgbClr val="0F1F29"/>
                </a:solidFill>
                <a:uFillTx/>
                <a:latin typeface="汉仪粗黑简" panose="02010609000101010101" charset="-122"/>
                <a:ea typeface="汉仪粗黑简" panose="02010609000101010101" charset="-122"/>
                <a:cs typeface="汉仪旗黑-55简" panose="00020600040101010101" charset="-128"/>
                <a:sym typeface="汉仪旗黑-55简" panose="00020600040101010101" charset="-128"/>
              </a:rPr>
              <a:t>操作指南</a:t>
            </a:r>
            <a:endParaRPr lang="zh-CN" altLang="en-US" sz="400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>
                <a:solidFill>
                  <a:srgbClr val="0067A2"/>
                </a:solidFill>
                <a:uFillTx/>
                <a:latin typeface="汉仪旗黑-55简" panose="00020600040101010101" charset="-122"/>
                <a:ea typeface="汉仪旗黑-55简" panose="00020600040101010101" charset="-128"/>
                <a:cs typeface="汉仪旗黑-55简" panose="00020600040101010101" charset="-128"/>
                <a:sym typeface="+mn-ea"/>
              </a:rPr>
              <a:t>2022</a:t>
            </a:r>
            <a:r>
              <a:rPr lang="zh-CN" altLang="en-US" dirty="0">
                <a:solidFill>
                  <a:srgbClr val="0067A2"/>
                </a:solidFill>
                <a:uFillTx/>
                <a:latin typeface="汉仪旗黑-55简" panose="00020600040101010101" charset="-122"/>
                <a:ea typeface="汉仪旗黑-55简" panose="00020600040101010101" charset="-128"/>
                <a:cs typeface="汉仪旗黑-55简" panose="00020600040101010101" charset="-128"/>
                <a:sym typeface="+mn-ea"/>
              </a:rPr>
              <a:t>版</a:t>
            </a:r>
            <a:endParaRPr lang="zh-CN" altLang="en-US" dirty="0">
              <a:solidFill>
                <a:srgbClr val="0067A2"/>
              </a:solidFill>
              <a:uFillTx/>
              <a:latin typeface="汉仪旗黑-55简" panose="00020600040101010101" charset="-122"/>
              <a:ea typeface="汉仪旗黑-55简" panose="00020600040101010101" charset="-128"/>
              <a:cs typeface="汉仪旗黑-55简" panose="00020600040101010101" charset="-128"/>
            </a:endParaRPr>
          </a:p>
          <a:p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建筑大学财务自助终端登录页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2435" y="1052830"/>
            <a:ext cx="8280000" cy="4657500"/>
          </a:xfrm>
          <a:prstGeom prst="rect">
            <a:avLst/>
          </a:prstGeom>
        </p:spPr>
      </p:pic>
      <p:sp>
        <p:nvSpPr>
          <p:cNvPr id="10" name="矩形: 圆角 87"/>
          <p:cNvSpPr/>
          <p:nvPr/>
        </p:nvSpPr>
        <p:spPr>
          <a:xfrm>
            <a:off x="467836" y="260350"/>
            <a:ext cx="4308634" cy="567214"/>
          </a:xfrm>
          <a:prstGeom prst="roundRect">
            <a:avLst>
              <a:gd name="adj" fmla="val 0"/>
            </a:avLst>
          </a:prstGeom>
          <a:gradFill>
            <a:gsLst>
              <a:gs pos="0">
                <a:srgbClr val="004776">
                  <a:alpha val="38000"/>
                </a:srgbClr>
              </a:gs>
              <a:gs pos="100000">
                <a:schemeClr val="accent1">
                  <a:lumMod val="30000"/>
                  <a:lumOff val="70000"/>
                  <a:alpha val="0"/>
                </a:schemeClr>
              </a:gs>
            </a:gsLst>
            <a:lin ang="0" scaled="0"/>
          </a:gra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dist"/>
            <a:endParaRPr lang="zh-CN" altLang="en-US" sz="900" dirty="0">
              <a:solidFill>
                <a:schemeClr val="bg1"/>
              </a:solidFill>
              <a:latin typeface="汉仪旗黑-55简" panose="00020600040101010101" charset="-128"/>
              <a:ea typeface="汉仪旗黑-55简" panose="00020600040101010101" charset="-128"/>
              <a:cs typeface="汉仪旗黑-55简" panose="00020600040101010101" charset="-128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11188" y="287020"/>
            <a:ext cx="3171825" cy="513715"/>
          </a:xfrm>
          <a:prstGeom prst="rect">
            <a:avLst/>
          </a:prstGeom>
          <a:noFill/>
        </p:spPr>
        <p:txBody>
          <a:bodyPr wrap="square" lIns="53180" tIns="26591" rIns="53180" bIns="26591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3000" spc="-150">
                <a:gradFill>
                  <a:gsLst>
                    <a:gs pos="0">
                      <a:srgbClr val="004776"/>
                    </a:gs>
                    <a:gs pos="100000">
                      <a:srgbClr val="769FB8"/>
                    </a:gs>
                  </a:gsLst>
                  <a:lin ang="5400000" scaled="0"/>
                </a:gradFill>
                <a:latin typeface="汉仪粗黑简" panose="02010609000101010101" charset="-122"/>
                <a:ea typeface="汉仪粗黑简" panose="02010609000101010101" charset="-122"/>
                <a:cs typeface="汉仪旗黑-55简" panose="00020600040101010101" charset="-128"/>
                <a:sym typeface="+mn-ea"/>
              </a:rPr>
              <a:t>终端机</a:t>
            </a:r>
            <a:r>
              <a:rPr lang="en-US" altLang="zh-CN" sz="3000" spc="-150">
                <a:gradFill>
                  <a:gsLst>
                    <a:gs pos="0">
                      <a:srgbClr val="004776"/>
                    </a:gs>
                    <a:gs pos="100000">
                      <a:srgbClr val="769FB8"/>
                    </a:gs>
                  </a:gsLst>
                  <a:lin ang="5400000" scaled="0"/>
                </a:gradFill>
                <a:latin typeface="汉仪粗黑简" panose="02010609000101010101" charset="-122"/>
                <a:ea typeface="汉仪粗黑简" panose="02010609000101010101" charset="-122"/>
                <a:cs typeface="汉仪旗黑-55简" panose="00020600040101010101" charset="-128"/>
                <a:sym typeface="+mn-ea"/>
              </a:rPr>
              <a:t>-</a:t>
            </a:r>
            <a:r>
              <a:rPr lang="zh-CN" altLang="en-US" sz="3000" spc="-150">
                <a:gradFill>
                  <a:gsLst>
                    <a:gs pos="0">
                      <a:srgbClr val="004776"/>
                    </a:gs>
                    <a:gs pos="100000">
                      <a:srgbClr val="769FB8"/>
                    </a:gs>
                  </a:gsLst>
                  <a:lin ang="5400000" scaled="0"/>
                </a:gradFill>
                <a:latin typeface="汉仪粗黑简" panose="02010609000101010101" charset="-122"/>
                <a:ea typeface="汉仪粗黑简" panose="02010609000101010101" charset="-122"/>
                <a:cs typeface="汉仪旗黑-55简" panose="00020600040101010101" charset="-128"/>
                <a:sym typeface="+mn-ea"/>
              </a:rPr>
              <a:t>登陆</a:t>
            </a:r>
            <a:endParaRPr lang="zh-CN" altLang="en-US" sz="3000" spc="-150">
              <a:gradFill>
                <a:gsLst>
                  <a:gs pos="0">
                    <a:srgbClr val="004776"/>
                  </a:gs>
                  <a:gs pos="100000">
                    <a:srgbClr val="769FB8"/>
                  </a:gs>
                </a:gsLst>
                <a:lin ang="5400000" scaled="0"/>
              </a:gradFill>
              <a:latin typeface="汉仪粗黑简" panose="02010609000101010101" charset="-122"/>
              <a:ea typeface="汉仪粗黑简" panose="02010609000101010101" charset="-122"/>
              <a:cs typeface="汉仪旗黑-55简" panose="00020600040101010101" charset="-128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516053" y="3356610"/>
            <a:ext cx="1610678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FFFFFF"/>
                </a:solidFill>
                <a:uFillTx/>
              </a:rPr>
              <a:t>点击欢迎登陆按钮登陆财务自助终端系统。</a:t>
            </a:r>
            <a:endParaRPr lang="zh-CN" altLang="en-US">
              <a:solidFill>
                <a:schemeClr val="accent1">
                  <a:lumMod val="75000"/>
                </a:schemeClr>
              </a:solidFill>
              <a:uFillTx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1800" y="1124585"/>
            <a:ext cx="8280000" cy="4657500"/>
          </a:xfrm>
          <a:prstGeom prst="rect">
            <a:avLst/>
          </a:prstGeom>
        </p:spPr>
      </p:pic>
      <p:sp>
        <p:nvSpPr>
          <p:cNvPr id="10" name="矩形: 圆角 87"/>
          <p:cNvSpPr/>
          <p:nvPr/>
        </p:nvSpPr>
        <p:spPr>
          <a:xfrm>
            <a:off x="361791" y="233680"/>
            <a:ext cx="4308634" cy="567214"/>
          </a:xfrm>
          <a:prstGeom prst="roundRect">
            <a:avLst>
              <a:gd name="adj" fmla="val 0"/>
            </a:avLst>
          </a:prstGeom>
          <a:gradFill>
            <a:gsLst>
              <a:gs pos="0">
                <a:srgbClr val="004776">
                  <a:alpha val="38000"/>
                </a:srgbClr>
              </a:gs>
              <a:gs pos="100000">
                <a:schemeClr val="accent1">
                  <a:lumMod val="30000"/>
                  <a:lumOff val="70000"/>
                  <a:alpha val="0"/>
                </a:schemeClr>
              </a:gs>
            </a:gsLst>
            <a:lin ang="0" scaled="0"/>
          </a:gra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dist"/>
            <a:endParaRPr lang="zh-CN" altLang="en-US" sz="900" dirty="0">
              <a:solidFill>
                <a:schemeClr val="bg1"/>
              </a:solidFill>
              <a:latin typeface="汉仪旗黑-55简" panose="00020600040101010101" charset="-128"/>
              <a:ea typeface="汉仪旗黑-55简" panose="00020600040101010101" charset="-128"/>
              <a:cs typeface="汉仪旗黑-55简" panose="00020600040101010101" charset="-128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95288" y="260350"/>
            <a:ext cx="3171825" cy="513715"/>
          </a:xfrm>
          <a:prstGeom prst="rect">
            <a:avLst/>
          </a:prstGeom>
          <a:noFill/>
        </p:spPr>
        <p:txBody>
          <a:bodyPr wrap="square" lIns="53180" tIns="26591" rIns="53180" bIns="26591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3000" spc="-150">
                <a:gradFill>
                  <a:gsLst>
                    <a:gs pos="0">
                      <a:srgbClr val="004776"/>
                    </a:gs>
                    <a:gs pos="100000">
                      <a:srgbClr val="769FB8"/>
                    </a:gs>
                  </a:gsLst>
                  <a:lin ang="5400000" scaled="0"/>
                </a:gradFill>
                <a:latin typeface="汉仪粗黑简" panose="02010609000101010101" charset="-122"/>
                <a:ea typeface="汉仪粗黑简" panose="02010609000101010101" charset="-122"/>
                <a:cs typeface="汉仪旗黑-55简" panose="00020600040101010101" charset="-128"/>
                <a:sym typeface="+mn-ea"/>
              </a:rPr>
              <a:t>终端机</a:t>
            </a:r>
            <a:r>
              <a:rPr lang="en-US" altLang="zh-CN" sz="3000" spc="-150">
                <a:gradFill>
                  <a:gsLst>
                    <a:gs pos="0">
                      <a:srgbClr val="004776"/>
                    </a:gs>
                    <a:gs pos="100000">
                      <a:srgbClr val="769FB8"/>
                    </a:gs>
                  </a:gsLst>
                  <a:lin ang="5400000" scaled="0"/>
                </a:gradFill>
                <a:latin typeface="汉仪粗黑简" panose="02010609000101010101" charset="-122"/>
                <a:ea typeface="汉仪粗黑简" panose="02010609000101010101" charset="-122"/>
                <a:cs typeface="汉仪旗黑-55简" panose="00020600040101010101" charset="-128"/>
                <a:sym typeface="+mn-ea"/>
              </a:rPr>
              <a:t>-</a:t>
            </a:r>
            <a:r>
              <a:rPr lang="zh-CN" altLang="en-US" sz="3000" spc="-150">
                <a:gradFill>
                  <a:gsLst>
                    <a:gs pos="0">
                      <a:srgbClr val="004776"/>
                    </a:gs>
                    <a:gs pos="100000">
                      <a:srgbClr val="769FB8"/>
                    </a:gs>
                  </a:gsLst>
                  <a:lin ang="5400000" scaled="0"/>
                </a:gradFill>
                <a:latin typeface="汉仪粗黑简" panose="02010609000101010101" charset="-122"/>
                <a:ea typeface="汉仪粗黑简" panose="02010609000101010101" charset="-122"/>
                <a:cs typeface="汉仪旗黑-55简" panose="00020600040101010101" charset="-128"/>
                <a:sym typeface="+mn-ea"/>
              </a:rPr>
              <a:t>功能菜单</a:t>
            </a:r>
            <a:endParaRPr lang="zh-CN" altLang="en-US" sz="3000" spc="-150">
              <a:gradFill>
                <a:gsLst>
                  <a:gs pos="0">
                    <a:srgbClr val="004776"/>
                  </a:gs>
                  <a:gs pos="100000">
                    <a:srgbClr val="769FB8"/>
                  </a:gs>
                </a:gsLst>
                <a:lin ang="5400000" scaled="0"/>
              </a:gradFill>
              <a:latin typeface="汉仪粗黑简" panose="02010609000101010101" charset="-122"/>
              <a:ea typeface="汉仪粗黑简" panose="02010609000101010101" charset="-122"/>
              <a:cs typeface="汉仪旗黑-55简" panose="00020600040101010101" charset="-128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228080" y="2996248"/>
            <a:ext cx="2215039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FFFFFF"/>
                </a:solidFill>
                <a:uFillTx/>
              </a:rPr>
              <a:t>送单管理用于送单操作，送单查询用于查询送单结果，右上角退出按钮可手动退出系统，</a:t>
            </a:r>
            <a:r>
              <a:rPr lang="en-US" altLang="zh-CN">
                <a:solidFill>
                  <a:srgbClr val="FFFFFF"/>
                </a:solidFill>
                <a:uFillTx/>
              </a:rPr>
              <a:t>60</a:t>
            </a:r>
            <a:r>
              <a:rPr lang="zh-CN" altLang="en-US">
                <a:solidFill>
                  <a:srgbClr val="FFFFFF"/>
                </a:solidFill>
                <a:uFillTx/>
              </a:rPr>
              <a:t>秒倒计时无人操作系统会自动退出系统。</a:t>
            </a:r>
            <a:endParaRPr lang="zh-CN" altLang="en-US">
              <a:solidFill>
                <a:srgbClr val="FFFFFF"/>
              </a:solidFill>
              <a:uFillTx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1800" y="1124585"/>
            <a:ext cx="8280000" cy="4657500"/>
          </a:xfrm>
          <a:prstGeom prst="rect">
            <a:avLst/>
          </a:prstGeom>
        </p:spPr>
      </p:pic>
      <p:sp>
        <p:nvSpPr>
          <p:cNvPr id="10" name="矩形: 圆角 87"/>
          <p:cNvSpPr/>
          <p:nvPr/>
        </p:nvSpPr>
        <p:spPr>
          <a:xfrm>
            <a:off x="467201" y="215265"/>
            <a:ext cx="4308634" cy="567214"/>
          </a:xfrm>
          <a:prstGeom prst="roundRect">
            <a:avLst>
              <a:gd name="adj" fmla="val 0"/>
            </a:avLst>
          </a:prstGeom>
          <a:gradFill>
            <a:gsLst>
              <a:gs pos="0">
                <a:srgbClr val="004776">
                  <a:alpha val="38000"/>
                </a:srgbClr>
              </a:gs>
              <a:gs pos="100000">
                <a:schemeClr val="accent1">
                  <a:lumMod val="30000"/>
                  <a:lumOff val="70000"/>
                  <a:alpha val="0"/>
                </a:schemeClr>
              </a:gs>
            </a:gsLst>
            <a:lin ang="0" scaled="0"/>
          </a:gra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dist"/>
            <a:endParaRPr lang="zh-CN" altLang="en-US" sz="900" dirty="0">
              <a:solidFill>
                <a:schemeClr val="bg1"/>
              </a:solidFill>
              <a:latin typeface="汉仪旗黑-55简" panose="00020600040101010101" charset="-128"/>
              <a:ea typeface="汉仪旗黑-55简" panose="00020600040101010101" charset="-128"/>
              <a:cs typeface="汉仪旗黑-55简" panose="00020600040101010101" charset="-128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67043" y="215265"/>
            <a:ext cx="5414486" cy="513715"/>
          </a:xfrm>
          <a:prstGeom prst="rect">
            <a:avLst/>
          </a:prstGeom>
          <a:noFill/>
        </p:spPr>
        <p:txBody>
          <a:bodyPr wrap="square" lIns="53180" tIns="26591" rIns="53180" bIns="26591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3000" spc="-150">
                <a:gradFill>
                  <a:gsLst>
                    <a:gs pos="0">
                      <a:srgbClr val="004776"/>
                    </a:gs>
                    <a:gs pos="100000">
                      <a:srgbClr val="769FB8"/>
                    </a:gs>
                  </a:gsLst>
                  <a:lin ang="5400000" scaled="0"/>
                </a:gradFill>
                <a:latin typeface="汉仪粗黑简" panose="02010609000101010101" charset="-122"/>
                <a:ea typeface="汉仪粗黑简" panose="02010609000101010101" charset="-122"/>
                <a:cs typeface="汉仪旗黑-55简" panose="00020600040101010101" charset="-128"/>
                <a:sym typeface="+mn-ea"/>
              </a:rPr>
              <a:t>终端机</a:t>
            </a:r>
            <a:r>
              <a:rPr lang="en-US" altLang="zh-CN" sz="3000" spc="-150">
                <a:gradFill>
                  <a:gsLst>
                    <a:gs pos="0">
                      <a:srgbClr val="004776"/>
                    </a:gs>
                    <a:gs pos="100000">
                      <a:srgbClr val="769FB8"/>
                    </a:gs>
                  </a:gsLst>
                  <a:lin ang="5400000" scaled="0"/>
                </a:gradFill>
                <a:latin typeface="汉仪粗黑简" panose="02010609000101010101" charset="-122"/>
                <a:ea typeface="汉仪粗黑简" panose="02010609000101010101" charset="-122"/>
                <a:cs typeface="汉仪旗黑-55简" panose="00020600040101010101" charset="-128"/>
                <a:sym typeface="+mn-ea"/>
              </a:rPr>
              <a:t>-</a:t>
            </a:r>
            <a:r>
              <a:rPr lang="zh-CN" altLang="en-US" sz="3000" spc="-150">
                <a:gradFill>
                  <a:gsLst>
                    <a:gs pos="0">
                      <a:srgbClr val="004776"/>
                    </a:gs>
                    <a:gs pos="100000">
                      <a:srgbClr val="769FB8"/>
                    </a:gs>
                  </a:gsLst>
                  <a:lin ang="5400000" scaled="0"/>
                </a:gradFill>
                <a:latin typeface="汉仪粗黑简" panose="02010609000101010101" charset="-122"/>
                <a:ea typeface="汉仪粗黑简" panose="02010609000101010101" charset="-122"/>
                <a:cs typeface="汉仪旗黑-55简" panose="00020600040101010101" charset="-128"/>
                <a:sym typeface="+mn-ea"/>
              </a:rPr>
              <a:t>送单管理</a:t>
            </a:r>
            <a:r>
              <a:rPr lang="en-US" altLang="zh-CN" sz="3000" spc="-150">
                <a:gradFill>
                  <a:gsLst>
                    <a:gs pos="0">
                      <a:srgbClr val="004776"/>
                    </a:gs>
                    <a:gs pos="100000">
                      <a:srgbClr val="769FB8"/>
                    </a:gs>
                  </a:gsLst>
                  <a:lin ang="5400000" scaled="0"/>
                </a:gradFill>
                <a:latin typeface="汉仪粗黑简" panose="02010609000101010101" charset="-122"/>
                <a:ea typeface="汉仪粗黑简" panose="02010609000101010101" charset="-122"/>
                <a:cs typeface="汉仪旗黑-55简" panose="00020600040101010101" charset="-128"/>
                <a:sym typeface="+mn-ea"/>
              </a:rPr>
              <a:t>-</a:t>
            </a:r>
            <a:r>
              <a:rPr lang="zh-CN" altLang="en-US" sz="3000" spc="-150">
                <a:gradFill>
                  <a:gsLst>
                    <a:gs pos="0">
                      <a:srgbClr val="004776"/>
                    </a:gs>
                    <a:gs pos="100000">
                      <a:srgbClr val="769FB8"/>
                    </a:gs>
                  </a:gsLst>
                  <a:lin ang="5400000" scaled="0"/>
                </a:gradFill>
                <a:latin typeface="汉仪粗黑简" panose="02010609000101010101" charset="-122"/>
                <a:ea typeface="汉仪粗黑简" panose="02010609000101010101" charset="-122"/>
                <a:cs typeface="汉仪旗黑-55简" panose="00020600040101010101" charset="-128"/>
                <a:sym typeface="+mn-ea"/>
              </a:rPr>
              <a:t>扫描单据</a:t>
            </a:r>
            <a:endParaRPr lang="zh-CN" altLang="en-US" sz="3000" spc="-150">
              <a:gradFill>
                <a:gsLst>
                  <a:gs pos="0">
                    <a:srgbClr val="004776"/>
                  </a:gs>
                  <a:gs pos="100000">
                    <a:srgbClr val="769FB8"/>
                  </a:gs>
                </a:gsLst>
                <a:lin ang="5400000" scaled="0"/>
              </a:gradFill>
              <a:latin typeface="汉仪粗黑简" panose="02010609000101010101" charset="-122"/>
              <a:ea typeface="汉仪粗黑简" panose="02010609000101010101" charset="-122"/>
              <a:cs typeface="汉仪旗黑-55简" panose="00020600040101010101" charset="-128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444456" y="2996248"/>
            <a:ext cx="2105978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tx1"/>
                </a:solidFill>
                <a:uFillTx/>
              </a:rPr>
              <a:t>通过扫描枪扫描单据二维码，扫描完毕后点击下一步，点击确定开始录制投单视频</a:t>
            </a:r>
            <a:r>
              <a:rPr lang="zh-CN" altLang="en-US">
                <a:solidFill>
                  <a:schemeClr val="tx1"/>
                </a:solidFill>
                <a:uFillTx/>
                <a:sym typeface="+mn-ea"/>
              </a:rPr>
              <a:t>。</a:t>
            </a:r>
            <a:endParaRPr lang="zh-CN" altLang="en-US">
              <a:solidFill>
                <a:schemeClr val="tx1"/>
              </a:solidFill>
              <a:uFillTx/>
              <a:sym typeface="+mn-ea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}{9`W6X[@]T9_T@9R%7[~C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2435" y="1052830"/>
            <a:ext cx="8280000" cy="4657500"/>
          </a:xfrm>
          <a:prstGeom prst="rect">
            <a:avLst/>
          </a:prstGeom>
        </p:spPr>
      </p:pic>
      <p:sp>
        <p:nvSpPr>
          <p:cNvPr id="10" name="矩形: 圆角 87"/>
          <p:cNvSpPr/>
          <p:nvPr/>
        </p:nvSpPr>
        <p:spPr>
          <a:xfrm>
            <a:off x="467201" y="215265"/>
            <a:ext cx="4308634" cy="567214"/>
          </a:xfrm>
          <a:prstGeom prst="roundRect">
            <a:avLst>
              <a:gd name="adj" fmla="val 0"/>
            </a:avLst>
          </a:prstGeom>
          <a:gradFill>
            <a:gsLst>
              <a:gs pos="0">
                <a:srgbClr val="004776">
                  <a:alpha val="38000"/>
                </a:srgbClr>
              </a:gs>
              <a:gs pos="100000">
                <a:schemeClr val="accent1">
                  <a:lumMod val="30000"/>
                  <a:lumOff val="70000"/>
                  <a:alpha val="0"/>
                </a:schemeClr>
              </a:gs>
            </a:gsLst>
            <a:lin ang="0" scaled="0"/>
          </a:gra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dist"/>
            <a:endParaRPr lang="zh-CN" altLang="en-US" sz="900" dirty="0">
              <a:solidFill>
                <a:schemeClr val="bg1"/>
              </a:solidFill>
              <a:latin typeface="汉仪旗黑-55简" panose="00020600040101010101" charset="-128"/>
              <a:ea typeface="汉仪旗黑-55简" panose="00020600040101010101" charset="-128"/>
              <a:cs typeface="汉仪旗黑-55简" panose="00020600040101010101" charset="-128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67043" y="215265"/>
            <a:ext cx="5414486" cy="513715"/>
          </a:xfrm>
          <a:prstGeom prst="rect">
            <a:avLst/>
          </a:prstGeom>
          <a:noFill/>
        </p:spPr>
        <p:txBody>
          <a:bodyPr wrap="square" lIns="53180" tIns="26591" rIns="53180" bIns="26591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3000" spc="-150">
                <a:gradFill>
                  <a:gsLst>
                    <a:gs pos="0">
                      <a:srgbClr val="004776"/>
                    </a:gs>
                    <a:gs pos="100000">
                      <a:srgbClr val="769FB8"/>
                    </a:gs>
                  </a:gsLst>
                  <a:lin ang="5400000" scaled="0"/>
                </a:gradFill>
                <a:latin typeface="汉仪粗黑简" panose="02010609000101010101" charset="-122"/>
                <a:ea typeface="汉仪粗黑简" panose="02010609000101010101" charset="-122"/>
                <a:cs typeface="汉仪旗黑-55简" panose="00020600040101010101" charset="-128"/>
                <a:sym typeface="+mn-ea"/>
              </a:rPr>
              <a:t>终端机</a:t>
            </a:r>
            <a:r>
              <a:rPr lang="en-US" altLang="zh-CN" sz="3000" spc="-150">
                <a:gradFill>
                  <a:gsLst>
                    <a:gs pos="0">
                      <a:srgbClr val="004776"/>
                    </a:gs>
                    <a:gs pos="100000">
                      <a:srgbClr val="769FB8"/>
                    </a:gs>
                  </a:gsLst>
                  <a:lin ang="5400000" scaled="0"/>
                </a:gradFill>
                <a:latin typeface="汉仪粗黑简" panose="02010609000101010101" charset="-122"/>
                <a:ea typeface="汉仪粗黑简" panose="02010609000101010101" charset="-122"/>
                <a:cs typeface="汉仪旗黑-55简" panose="00020600040101010101" charset="-128"/>
                <a:sym typeface="+mn-ea"/>
              </a:rPr>
              <a:t>-</a:t>
            </a:r>
            <a:r>
              <a:rPr lang="zh-CN" altLang="en-US" sz="3000" spc="-150">
                <a:gradFill>
                  <a:gsLst>
                    <a:gs pos="0">
                      <a:srgbClr val="004776"/>
                    </a:gs>
                    <a:gs pos="100000">
                      <a:srgbClr val="769FB8"/>
                    </a:gs>
                  </a:gsLst>
                  <a:lin ang="5400000" scaled="0"/>
                </a:gradFill>
                <a:latin typeface="汉仪粗黑简" panose="02010609000101010101" charset="-122"/>
                <a:ea typeface="汉仪粗黑简" panose="02010609000101010101" charset="-122"/>
                <a:cs typeface="汉仪旗黑-55简" panose="00020600040101010101" charset="-128"/>
                <a:sym typeface="+mn-ea"/>
              </a:rPr>
              <a:t>送单管理</a:t>
            </a:r>
            <a:r>
              <a:rPr lang="en-US" altLang="zh-CN" sz="3000" spc="-150">
                <a:gradFill>
                  <a:gsLst>
                    <a:gs pos="0">
                      <a:srgbClr val="004776"/>
                    </a:gs>
                    <a:gs pos="100000">
                      <a:srgbClr val="769FB8"/>
                    </a:gs>
                  </a:gsLst>
                  <a:lin ang="5400000" scaled="0"/>
                </a:gradFill>
                <a:latin typeface="汉仪粗黑简" panose="02010609000101010101" charset="-122"/>
                <a:ea typeface="汉仪粗黑简" panose="02010609000101010101" charset="-122"/>
                <a:cs typeface="汉仪旗黑-55简" panose="00020600040101010101" charset="-128"/>
                <a:sym typeface="+mn-ea"/>
              </a:rPr>
              <a:t>-</a:t>
            </a:r>
            <a:r>
              <a:rPr lang="zh-CN" altLang="en-US" sz="3000" spc="-150">
                <a:gradFill>
                  <a:gsLst>
                    <a:gs pos="0">
                      <a:srgbClr val="004776"/>
                    </a:gs>
                    <a:gs pos="100000">
                      <a:srgbClr val="769FB8"/>
                    </a:gs>
                  </a:gsLst>
                  <a:lin ang="5400000" scaled="0"/>
                </a:gradFill>
                <a:latin typeface="汉仪粗黑简" panose="02010609000101010101" charset="-122"/>
                <a:ea typeface="汉仪粗黑简" panose="02010609000101010101" charset="-122"/>
                <a:cs typeface="汉仪旗黑-55简" panose="00020600040101010101" charset="-128"/>
                <a:sym typeface="+mn-ea"/>
              </a:rPr>
              <a:t>录制单据</a:t>
            </a:r>
            <a:r>
              <a:rPr lang="zh-CN" altLang="en-US" sz="3000" spc="-150">
                <a:gradFill>
                  <a:gsLst>
                    <a:gs pos="0">
                      <a:srgbClr val="004776"/>
                    </a:gs>
                    <a:gs pos="100000">
                      <a:srgbClr val="769FB8"/>
                    </a:gs>
                  </a:gsLst>
                  <a:lin ang="5400000" scaled="0"/>
                </a:gradFill>
                <a:latin typeface="汉仪粗黑简" panose="02010609000101010101" charset="-122"/>
                <a:ea typeface="汉仪粗黑简" panose="02010609000101010101" charset="-122"/>
                <a:cs typeface="汉仪旗黑-55简" panose="00020600040101010101" charset="-128"/>
                <a:sym typeface="+mn-ea"/>
              </a:rPr>
              <a:t>视频</a:t>
            </a:r>
            <a:endParaRPr lang="zh-CN" altLang="en-US" sz="3000" spc="-150">
              <a:gradFill>
                <a:gsLst>
                  <a:gs pos="0">
                    <a:srgbClr val="004776"/>
                  </a:gs>
                  <a:gs pos="100000">
                    <a:srgbClr val="769FB8"/>
                  </a:gs>
                </a:gsLst>
                <a:lin ang="5400000" scaled="0"/>
              </a:gradFill>
              <a:latin typeface="汉仪粗黑简" panose="02010609000101010101" charset="-122"/>
              <a:ea typeface="汉仪粗黑简" panose="02010609000101010101" charset="-122"/>
              <a:cs typeface="汉仪旗黑-55简" panose="00020600040101010101" charset="-128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507831" y="4148773"/>
            <a:ext cx="2105978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tx1"/>
                </a:solidFill>
                <a:uFillTx/>
              </a:rPr>
              <a:t>点击开始录制按钮开始录制投单视频</a:t>
            </a:r>
            <a:r>
              <a:rPr lang="en-US" altLang="zh-CN">
                <a:solidFill>
                  <a:schemeClr val="tx1"/>
                </a:solidFill>
                <a:uFillTx/>
              </a:rPr>
              <a:t>,</a:t>
            </a:r>
            <a:r>
              <a:rPr lang="zh-CN" altLang="en-US">
                <a:solidFill>
                  <a:schemeClr val="tx1"/>
                </a:solidFill>
                <a:uFillTx/>
              </a:rPr>
              <a:t>录制完毕后点击完成录制按钮结束录制</a:t>
            </a:r>
            <a:r>
              <a:rPr lang="en-US" altLang="zh-CN">
                <a:solidFill>
                  <a:schemeClr val="tx1"/>
                </a:solidFill>
                <a:uFillTx/>
              </a:rPr>
              <a:t>,</a:t>
            </a:r>
            <a:r>
              <a:rPr lang="zh-CN" altLang="en-US">
                <a:solidFill>
                  <a:schemeClr val="tx1"/>
                </a:solidFill>
                <a:uFillTx/>
              </a:rPr>
              <a:t>点击下一步开启</a:t>
            </a:r>
            <a:r>
              <a:rPr lang="zh-CN" altLang="en-US">
                <a:solidFill>
                  <a:schemeClr val="tx1"/>
                </a:solidFill>
                <a:uFillTx/>
              </a:rPr>
              <a:t>闸门开始投递单据</a:t>
            </a:r>
            <a:r>
              <a:rPr lang="zh-CN" altLang="en-US">
                <a:uFillTx/>
                <a:sym typeface="+mn-ea"/>
              </a:rPr>
              <a:t>。</a:t>
            </a:r>
            <a:endParaRPr lang="en-US" altLang="zh-CN">
              <a:solidFill>
                <a:schemeClr val="tx1"/>
              </a:solidFill>
              <a:uFillTx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4]]VZG1L66MR]1H(XE2T${K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2435" y="1099820"/>
            <a:ext cx="8280000" cy="4657500"/>
          </a:xfrm>
          <a:prstGeom prst="rect">
            <a:avLst/>
          </a:prstGeom>
        </p:spPr>
      </p:pic>
      <p:sp>
        <p:nvSpPr>
          <p:cNvPr id="10" name="矩形: 圆角 87"/>
          <p:cNvSpPr/>
          <p:nvPr/>
        </p:nvSpPr>
        <p:spPr>
          <a:xfrm>
            <a:off x="395446" y="233680"/>
            <a:ext cx="4308634" cy="567214"/>
          </a:xfrm>
          <a:prstGeom prst="roundRect">
            <a:avLst>
              <a:gd name="adj" fmla="val 0"/>
            </a:avLst>
          </a:prstGeom>
          <a:gradFill>
            <a:gsLst>
              <a:gs pos="0">
                <a:srgbClr val="004776">
                  <a:alpha val="38000"/>
                </a:srgbClr>
              </a:gs>
              <a:gs pos="100000">
                <a:schemeClr val="accent1">
                  <a:lumMod val="30000"/>
                  <a:lumOff val="70000"/>
                  <a:alpha val="0"/>
                </a:schemeClr>
              </a:gs>
            </a:gsLst>
            <a:lin ang="0" scaled="0"/>
          </a:gra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dist"/>
            <a:endParaRPr lang="zh-CN" altLang="en-US" sz="900" dirty="0">
              <a:solidFill>
                <a:schemeClr val="bg1"/>
              </a:solidFill>
              <a:latin typeface="汉仪旗黑-55简" panose="00020600040101010101" charset="-128"/>
              <a:ea typeface="汉仪旗黑-55简" panose="00020600040101010101" charset="-128"/>
              <a:cs typeface="汉仪旗黑-55简" panose="00020600040101010101" charset="-128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12433" y="260350"/>
            <a:ext cx="4695825" cy="513715"/>
          </a:xfrm>
          <a:prstGeom prst="rect">
            <a:avLst/>
          </a:prstGeom>
          <a:noFill/>
        </p:spPr>
        <p:txBody>
          <a:bodyPr wrap="square" lIns="53180" tIns="26591" rIns="53180" bIns="26591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3000" spc="-150">
                <a:gradFill>
                  <a:gsLst>
                    <a:gs pos="0">
                      <a:srgbClr val="004776"/>
                    </a:gs>
                    <a:gs pos="100000">
                      <a:srgbClr val="769FB8"/>
                    </a:gs>
                  </a:gsLst>
                  <a:lin ang="5400000" scaled="0"/>
                </a:gradFill>
                <a:latin typeface="汉仪粗黑简" panose="02010609000101010101" charset="-122"/>
                <a:ea typeface="汉仪粗黑简" panose="02010609000101010101" charset="-122"/>
                <a:cs typeface="汉仪旗黑-55简" panose="00020600040101010101" charset="-128"/>
                <a:sym typeface="+mn-ea"/>
              </a:rPr>
              <a:t>终端机</a:t>
            </a:r>
            <a:r>
              <a:rPr lang="en-US" altLang="zh-CN" sz="3000" spc="-150">
                <a:gradFill>
                  <a:gsLst>
                    <a:gs pos="0">
                      <a:srgbClr val="004776"/>
                    </a:gs>
                    <a:gs pos="100000">
                      <a:srgbClr val="769FB8"/>
                    </a:gs>
                  </a:gsLst>
                  <a:lin ang="5400000" scaled="0"/>
                </a:gradFill>
                <a:latin typeface="汉仪粗黑简" panose="02010609000101010101" charset="-122"/>
                <a:ea typeface="汉仪粗黑简" panose="02010609000101010101" charset="-122"/>
                <a:cs typeface="汉仪旗黑-55简" panose="00020600040101010101" charset="-128"/>
                <a:sym typeface="+mn-ea"/>
              </a:rPr>
              <a:t>-</a:t>
            </a:r>
            <a:r>
              <a:rPr lang="zh-CN" altLang="en-US" sz="3000" spc="-150">
                <a:gradFill>
                  <a:gsLst>
                    <a:gs pos="0">
                      <a:srgbClr val="004776"/>
                    </a:gs>
                    <a:gs pos="100000">
                      <a:srgbClr val="769FB8"/>
                    </a:gs>
                  </a:gsLst>
                  <a:lin ang="5400000" scaled="0"/>
                </a:gradFill>
                <a:latin typeface="汉仪粗黑简" panose="02010609000101010101" charset="-122"/>
                <a:ea typeface="汉仪粗黑简" panose="02010609000101010101" charset="-122"/>
                <a:cs typeface="汉仪旗黑-55简" panose="00020600040101010101" charset="-128"/>
                <a:sym typeface="+mn-ea"/>
              </a:rPr>
              <a:t>送单管理</a:t>
            </a:r>
            <a:r>
              <a:rPr lang="en-US" altLang="zh-CN" sz="3000" spc="-150">
                <a:gradFill>
                  <a:gsLst>
                    <a:gs pos="0">
                      <a:srgbClr val="004776"/>
                    </a:gs>
                    <a:gs pos="100000">
                      <a:srgbClr val="769FB8"/>
                    </a:gs>
                  </a:gsLst>
                  <a:lin ang="5400000" scaled="0"/>
                </a:gradFill>
                <a:latin typeface="汉仪粗黑简" panose="02010609000101010101" charset="-122"/>
                <a:ea typeface="汉仪粗黑简" panose="02010609000101010101" charset="-122"/>
                <a:cs typeface="汉仪旗黑-55简" panose="00020600040101010101" charset="-128"/>
                <a:sym typeface="+mn-ea"/>
              </a:rPr>
              <a:t>-</a:t>
            </a:r>
            <a:r>
              <a:rPr lang="zh-CN" altLang="en-US" sz="3000" spc="-150">
                <a:gradFill>
                  <a:gsLst>
                    <a:gs pos="0">
                      <a:srgbClr val="004776"/>
                    </a:gs>
                    <a:gs pos="100000">
                      <a:srgbClr val="769FB8"/>
                    </a:gs>
                  </a:gsLst>
                  <a:lin ang="5400000" scaled="0"/>
                </a:gradFill>
                <a:latin typeface="汉仪粗黑简" panose="02010609000101010101" charset="-122"/>
                <a:ea typeface="汉仪粗黑简" panose="02010609000101010101" charset="-122"/>
                <a:cs typeface="汉仪旗黑-55简" panose="00020600040101010101" charset="-128"/>
                <a:sym typeface="+mn-ea"/>
              </a:rPr>
              <a:t>投递单据</a:t>
            </a:r>
            <a:endParaRPr lang="zh-CN" altLang="en-US" sz="3000" spc="-150">
              <a:gradFill>
                <a:gsLst>
                  <a:gs pos="0">
                    <a:srgbClr val="004776"/>
                  </a:gs>
                  <a:gs pos="100000">
                    <a:srgbClr val="769FB8"/>
                  </a:gs>
                </a:gsLst>
                <a:lin ang="5400000" scaled="0"/>
              </a:gradFill>
              <a:latin typeface="汉仪粗黑简" panose="02010609000101010101" charset="-122"/>
              <a:ea typeface="汉仪粗黑简" panose="02010609000101010101" charset="-122"/>
              <a:cs typeface="汉仪旗黑-55简" panose="00020600040101010101" charset="-128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356384" y="3608546"/>
            <a:ext cx="1610678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FFFFFF"/>
                </a:solidFill>
                <a:uFillTx/>
              </a:rPr>
              <a:t>点击欢迎登陆按钮登陆财务自助终端系统</a:t>
            </a:r>
            <a:r>
              <a:rPr lang="zh-CN" altLang="en-US">
                <a:solidFill>
                  <a:schemeClr val="accent1">
                    <a:lumMod val="75000"/>
                  </a:schemeClr>
                </a:solidFill>
                <a:uFillTx/>
              </a:rPr>
              <a:t>。</a:t>
            </a:r>
            <a:endParaRPr lang="zh-CN" altLang="en-US">
              <a:solidFill>
                <a:schemeClr val="accent1">
                  <a:lumMod val="75000"/>
                </a:schemeClr>
              </a:solidFill>
              <a:uFillTx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803866" y="2924651"/>
            <a:ext cx="1825466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0F1F29"/>
                </a:solidFill>
                <a:uFillTx/>
              </a:rPr>
              <a:t>闸门开启后，投递扫描过的单据，投递完毕后点击结束送单按钮，点击确认结束送单。</a:t>
            </a:r>
            <a:endParaRPr lang="zh-CN" altLang="en-US">
              <a:solidFill>
                <a:srgbClr val="0F1F29"/>
              </a:solidFill>
              <a:uFillTx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605" y="1099820"/>
            <a:ext cx="8280000" cy="4657500"/>
          </a:xfrm>
          <a:prstGeom prst="rect">
            <a:avLst/>
          </a:prstGeom>
        </p:spPr>
      </p:pic>
      <p:sp>
        <p:nvSpPr>
          <p:cNvPr id="10" name="矩形: 圆角 87"/>
          <p:cNvSpPr/>
          <p:nvPr/>
        </p:nvSpPr>
        <p:spPr>
          <a:xfrm>
            <a:off x="395446" y="233680"/>
            <a:ext cx="4308634" cy="567214"/>
          </a:xfrm>
          <a:prstGeom prst="roundRect">
            <a:avLst>
              <a:gd name="adj" fmla="val 0"/>
            </a:avLst>
          </a:prstGeom>
          <a:gradFill>
            <a:gsLst>
              <a:gs pos="0">
                <a:srgbClr val="004776">
                  <a:alpha val="38000"/>
                </a:srgbClr>
              </a:gs>
              <a:gs pos="100000">
                <a:schemeClr val="accent1">
                  <a:lumMod val="30000"/>
                  <a:lumOff val="70000"/>
                  <a:alpha val="0"/>
                </a:schemeClr>
              </a:gs>
            </a:gsLst>
            <a:lin ang="0" scaled="0"/>
          </a:gra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dist"/>
            <a:endParaRPr lang="zh-CN" altLang="en-US" sz="900" dirty="0">
              <a:solidFill>
                <a:schemeClr val="bg1"/>
              </a:solidFill>
              <a:latin typeface="汉仪旗黑-55简" panose="00020600040101010101" charset="-128"/>
              <a:ea typeface="汉仪旗黑-55简" panose="00020600040101010101" charset="-128"/>
              <a:cs typeface="汉仪旗黑-55简" panose="00020600040101010101" charset="-128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12433" y="260350"/>
            <a:ext cx="3171825" cy="513715"/>
          </a:xfrm>
          <a:prstGeom prst="rect">
            <a:avLst/>
          </a:prstGeom>
          <a:noFill/>
        </p:spPr>
        <p:txBody>
          <a:bodyPr wrap="square" lIns="53180" tIns="26591" rIns="53180" bIns="26591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3000" spc="-150">
                <a:gradFill>
                  <a:gsLst>
                    <a:gs pos="0">
                      <a:srgbClr val="004776"/>
                    </a:gs>
                    <a:gs pos="100000">
                      <a:srgbClr val="769FB8"/>
                    </a:gs>
                  </a:gsLst>
                  <a:lin ang="5400000" scaled="0"/>
                </a:gradFill>
                <a:latin typeface="汉仪粗黑简" panose="02010609000101010101" charset="-122"/>
                <a:ea typeface="汉仪粗黑简" panose="02010609000101010101" charset="-122"/>
                <a:cs typeface="汉仪旗黑-55简" panose="00020600040101010101" charset="-128"/>
                <a:sym typeface="+mn-ea"/>
              </a:rPr>
              <a:t>终端机</a:t>
            </a:r>
            <a:r>
              <a:rPr lang="en-US" altLang="zh-CN" sz="3000" spc="-150">
                <a:gradFill>
                  <a:gsLst>
                    <a:gs pos="0">
                      <a:srgbClr val="004776"/>
                    </a:gs>
                    <a:gs pos="100000">
                      <a:srgbClr val="769FB8"/>
                    </a:gs>
                  </a:gsLst>
                  <a:lin ang="5400000" scaled="0"/>
                </a:gradFill>
                <a:latin typeface="汉仪粗黑简" panose="02010609000101010101" charset="-122"/>
                <a:ea typeface="汉仪粗黑简" panose="02010609000101010101" charset="-122"/>
                <a:cs typeface="汉仪旗黑-55简" panose="00020600040101010101" charset="-128"/>
                <a:sym typeface="+mn-ea"/>
              </a:rPr>
              <a:t>-</a:t>
            </a:r>
            <a:r>
              <a:rPr lang="zh-CN" altLang="en-US" sz="3000" spc="-150">
                <a:gradFill>
                  <a:gsLst>
                    <a:gs pos="0">
                      <a:srgbClr val="004776"/>
                    </a:gs>
                    <a:gs pos="100000">
                      <a:srgbClr val="769FB8"/>
                    </a:gs>
                  </a:gsLst>
                  <a:lin ang="5400000" scaled="0"/>
                </a:gradFill>
                <a:latin typeface="汉仪粗黑简" panose="02010609000101010101" charset="-122"/>
                <a:ea typeface="汉仪粗黑简" panose="02010609000101010101" charset="-122"/>
                <a:cs typeface="汉仪旗黑-55简" panose="00020600040101010101" charset="-128"/>
                <a:sym typeface="+mn-ea"/>
              </a:rPr>
              <a:t>送单查询</a:t>
            </a:r>
            <a:endParaRPr lang="zh-CN" altLang="en-US" sz="3000" spc="-150">
              <a:gradFill>
                <a:gsLst>
                  <a:gs pos="0">
                    <a:srgbClr val="004776"/>
                  </a:gs>
                  <a:gs pos="100000">
                    <a:srgbClr val="769FB8"/>
                  </a:gs>
                </a:gsLst>
                <a:lin ang="5400000" scaled="0"/>
              </a:gradFill>
              <a:latin typeface="汉仪粗黑简" panose="02010609000101010101" charset="-122"/>
              <a:ea typeface="汉仪粗黑简" panose="02010609000101010101" charset="-122"/>
              <a:cs typeface="汉仪旗黑-55简" panose="00020600040101010101" charset="-128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356384" y="3608546"/>
            <a:ext cx="1610678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FFFFFF"/>
                </a:solidFill>
                <a:uFillTx/>
              </a:rPr>
              <a:t>点击欢迎登陆按钮登陆财务自助终端系统</a:t>
            </a:r>
            <a:r>
              <a:rPr lang="zh-CN" altLang="en-US">
                <a:solidFill>
                  <a:schemeClr val="accent1">
                    <a:lumMod val="75000"/>
                  </a:schemeClr>
                </a:solidFill>
                <a:uFillTx/>
              </a:rPr>
              <a:t>。</a:t>
            </a:r>
            <a:endParaRPr lang="zh-CN" altLang="en-US">
              <a:solidFill>
                <a:schemeClr val="accent1">
                  <a:lumMod val="75000"/>
                </a:schemeClr>
              </a:solidFill>
              <a:uFillTx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90600" y="2852738"/>
            <a:ext cx="1847374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0F1F29"/>
                </a:solidFill>
                <a:uFillTx/>
              </a:rPr>
              <a:t>送单完毕后，可通过</a:t>
            </a:r>
            <a:r>
              <a:rPr lang="zh-CN" altLang="en-US">
                <a:solidFill>
                  <a:srgbClr val="0F1F29"/>
                </a:solidFill>
                <a:uFillTx/>
                <a:sym typeface="+mn-ea"/>
              </a:rPr>
              <a:t>扫描回执单上的二维码</a:t>
            </a:r>
            <a:r>
              <a:rPr lang="zh-CN" altLang="en-US">
                <a:solidFill>
                  <a:srgbClr val="0F1F29"/>
                </a:solidFill>
                <a:uFillTx/>
              </a:rPr>
              <a:t>查询送单结果。</a:t>
            </a:r>
            <a:endParaRPr lang="zh-CN" altLang="en-US">
              <a:solidFill>
                <a:srgbClr val="0F1F29"/>
              </a:solidFill>
              <a:uFillTx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tags/tag1.xml><?xml version="1.0" encoding="utf-8"?>
<p:tagLst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2.xml><?xml version="1.0" encoding="utf-8"?>
<p:tagLst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3.xml><?xml version="1.0" encoding="utf-8"?>
<p:tagLst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4.xml><?xml version="1.0" encoding="utf-8"?>
<p:tagLst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5.xml><?xml version="1.0" encoding="utf-8"?>
<p:tagLst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.xml><?xml version="1.0" encoding="utf-8"?>
<p:tagLst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7.xml><?xml version="1.0" encoding="utf-8"?>
<p:tagLst xmlns:p="http://schemas.openxmlformats.org/presentationml/2006/main">
  <p:tag name="COMMONDATA" val="eyJoZGlkIjoiMjFjNGRlNmQxZTRjMDMwNDNjMGIzMjhjY2ExZjk3ZmEifQ=="/>
  <p:tag name="KSO_WPP_MARK_KEY" val="6c7594f2-6170-4b64-b09d-0131edcb5d62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356</Words>
  <Application>WPS 演示</Application>
  <PresentationFormat>全屏显示(4:3)</PresentationFormat>
  <Paragraphs>33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8" baseType="lpstr">
      <vt:lpstr>Arial</vt:lpstr>
      <vt:lpstr>宋体</vt:lpstr>
      <vt:lpstr>Wingdings</vt:lpstr>
      <vt:lpstr>汉仪粗黑简</vt:lpstr>
      <vt:lpstr>黑体</vt:lpstr>
      <vt:lpstr>汉仪旗黑-55简</vt:lpstr>
      <vt:lpstr>汉仪旗黑-55简</vt:lpstr>
      <vt:lpstr>Calibri</vt:lpstr>
      <vt:lpstr>微软雅黑</vt:lpstr>
      <vt:lpstr>Arial Unicode MS</vt:lpstr>
      <vt:lpstr>Office 主题</vt:lpstr>
      <vt:lpstr>安徽建筑大学财务自助终端操作指南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wjb</cp:lastModifiedBy>
  <cp:revision>8</cp:revision>
  <dcterms:created xsi:type="dcterms:W3CDTF">2016-06-23T08:04:00Z</dcterms:created>
  <dcterms:modified xsi:type="dcterms:W3CDTF">2022-11-24T03:29:23Z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5BE8129F18414E62AC3A9DF633474966</vt:lpwstr>
  </property>
  <property fmtid="{D5CDD505-2E9C-101B-9397-08002B2CF9AE}" pid="3" name="KSOProductBuildVer">
    <vt:lpwstr>2052-11.1.0.12132</vt:lpwstr>
  </property>
</Properties>
</file>