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0"/>
  </p:notesMasterIdLst>
  <p:sldIdLst>
    <p:sldId id="2764" r:id="rId2"/>
    <p:sldId id="2766" r:id="rId3"/>
    <p:sldId id="2765" r:id="rId4"/>
    <p:sldId id="2787" r:id="rId5"/>
    <p:sldId id="2788" r:id="rId6"/>
    <p:sldId id="2789" r:id="rId7"/>
    <p:sldId id="2777" r:id="rId8"/>
    <p:sldId id="2790" r:id="rId9"/>
    <p:sldId id="2774" r:id="rId10"/>
    <p:sldId id="2776" r:id="rId11"/>
    <p:sldId id="2794" r:id="rId12"/>
    <p:sldId id="2784" r:id="rId13"/>
    <p:sldId id="2791" r:id="rId14"/>
    <p:sldId id="2781" r:id="rId15"/>
    <p:sldId id="2799" r:id="rId16"/>
    <p:sldId id="2802" r:id="rId17"/>
    <p:sldId id="2801" r:id="rId18"/>
    <p:sldId id="2792" r:id="rId19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35FA015E-934B-437B-8A0C-2860E4FC8187}">
          <p14:sldIdLst>
            <p14:sldId id="2764"/>
            <p14:sldId id="2766"/>
            <p14:sldId id="2765"/>
            <p14:sldId id="2787"/>
            <p14:sldId id="2788"/>
            <p14:sldId id="2789"/>
            <p14:sldId id="2777"/>
            <p14:sldId id="2790"/>
            <p14:sldId id="2774"/>
            <p14:sldId id="2776"/>
            <p14:sldId id="2794"/>
            <p14:sldId id="2784"/>
            <p14:sldId id="2791"/>
            <p14:sldId id="2781"/>
            <p14:sldId id="2799"/>
            <p14:sldId id="2802"/>
            <p14:sldId id="2801"/>
            <p14:sldId id="27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A31"/>
    <a:srgbClr val="27562B"/>
    <a:srgbClr val="D9D9D9"/>
    <a:srgbClr val="2D6A46"/>
    <a:srgbClr val="2A2A2A"/>
    <a:srgbClr val="4E9D71"/>
    <a:srgbClr val="61CB9E"/>
    <a:srgbClr val="0237D8"/>
    <a:srgbClr val="662D91"/>
    <a:srgbClr val="FDC8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0" autoAdjust="0"/>
    <p:restoredTop sz="92986" autoAdjust="0"/>
  </p:normalViewPr>
  <p:slideViewPr>
    <p:cSldViewPr>
      <p:cViewPr varScale="1">
        <p:scale>
          <a:sx n="98" d="100"/>
          <a:sy n="98" d="100"/>
        </p:scale>
        <p:origin x="-174" y="-102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55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t>2019-3-14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7643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2019-3-14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75" y="688"/>
            <a:ext cx="12855600" cy="723127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685" indent="0" algn="ctr">
              <a:buNone/>
              <a:defRPr sz="2305"/>
            </a:lvl2pPr>
            <a:lvl3pPr marL="1054735" indent="0" algn="ctr">
              <a:buNone/>
              <a:defRPr sz="2080"/>
            </a:lvl3pPr>
            <a:lvl4pPr marL="1582420" indent="0" algn="ctr">
              <a:buNone/>
              <a:defRPr sz="1845"/>
            </a:lvl4pPr>
            <a:lvl5pPr marL="2109470" indent="0" algn="ctr">
              <a:buNone/>
              <a:defRPr sz="1845"/>
            </a:lvl5pPr>
            <a:lvl6pPr marL="2637155" indent="0" algn="ctr">
              <a:buNone/>
              <a:defRPr sz="1845"/>
            </a:lvl6pPr>
            <a:lvl7pPr marL="3164205" indent="0" algn="ctr">
              <a:buNone/>
              <a:defRPr sz="1845"/>
            </a:lvl7pPr>
            <a:lvl8pPr marL="3691890" indent="0" algn="ctr">
              <a:buNone/>
              <a:defRPr sz="1845"/>
            </a:lvl8pPr>
            <a:lvl9pPr marL="4219575" indent="0" algn="ctr">
              <a:buNone/>
              <a:defRPr sz="1845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14/03/2019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685" indent="0" algn="ctr">
              <a:buNone/>
              <a:defRPr sz="2305"/>
            </a:lvl2pPr>
            <a:lvl3pPr marL="1054735" indent="0" algn="ctr">
              <a:buNone/>
              <a:defRPr sz="2080"/>
            </a:lvl3pPr>
            <a:lvl4pPr marL="1582420" indent="0" algn="ctr">
              <a:buNone/>
              <a:defRPr sz="1845"/>
            </a:lvl4pPr>
            <a:lvl5pPr marL="2109470" indent="0" algn="ctr">
              <a:buNone/>
              <a:defRPr sz="1845"/>
            </a:lvl5pPr>
            <a:lvl6pPr marL="2637155" indent="0" algn="ctr">
              <a:buNone/>
              <a:defRPr sz="1845"/>
            </a:lvl6pPr>
            <a:lvl7pPr marL="3164205" indent="0" algn="ctr">
              <a:buNone/>
              <a:defRPr sz="1845"/>
            </a:lvl7pPr>
            <a:lvl8pPr marL="3691890" indent="0" algn="ctr">
              <a:buNone/>
              <a:defRPr sz="1845"/>
            </a:lvl8pPr>
            <a:lvl9pPr marL="4219575" indent="0" algn="ctr">
              <a:buNone/>
              <a:defRPr sz="1845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14/03/2019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so.com/doc/5335407-5570845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>
            <a:off x="6112469" y="3954782"/>
            <a:ext cx="1099370" cy="105348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rgbClr val="2756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0">
              <a:solidFill>
                <a:schemeClr val="bg1"/>
              </a:solidFill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24719" y="2752229"/>
            <a:ext cx="692143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dirty="0" smtClean="0">
                <a:solidFill>
                  <a:srgbClr val="2756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室内环境空气检测</a:t>
            </a:r>
            <a:endParaRPr lang="zh-CN" altLang="en-US" sz="6600" b="1" dirty="0">
              <a:solidFill>
                <a:srgbClr val="2756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308720" y="3765667"/>
            <a:ext cx="5353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环境保护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能源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绿色城市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生态环境</a:t>
            </a:r>
            <a:endParaRPr lang="zh-CN" altLang="en-US" sz="1800" cap="all" dirty="0">
              <a:solidFill>
                <a:srgbClr val="27562B"/>
              </a:solidFill>
              <a:cs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787342" y="3587189"/>
            <a:ext cx="1099370" cy="360041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rgbClr val="2756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49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8"/>
          <p:cNvGrpSpPr/>
          <p:nvPr/>
        </p:nvGrpSpPr>
        <p:grpSpPr>
          <a:xfrm>
            <a:off x="1497570" y="2217808"/>
            <a:ext cx="1442320" cy="1275898"/>
            <a:chOff x="533400" y="1426519"/>
            <a:chExt cx="1181100" cy="1044819"/>
          </a:xfrm>
        </p:grpSpPr>
        <p:sp>
          <p:nvSpPr>
            <p:cNvPr id="5" name="Freeform 4"/>
            <p:cNvSpPr/>
            <p:nvPr/>
          </p:nvSpPr>
          <p:spPr bwMode="auto">
            <a:xfrm>
              <a:off x="533400" y="1426519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-1" fmla="*/ 0 w 1981200"/>
                <a:gd name="connsiteY0-2" fmla="*/ 0 h 533400"/>
                <a:gd name="connsiteX1-3" fmla="*/ 1676400 w 1981200"/>
                <a:gd name="connsiteY1-4" fmla="*/ 0 h 533400"/>
                <a:gd name="connsiteX2-5" fmla="*/ 1981200 w 1981200"/>
                <a:gd name="connsiteY2-6" fmla="*/ 533400 h 533400"/>
                <a:gd name="connsiteX3-7" fmla="*/ 0 w 1981200"/>
                <a:gd name="connsiteY3-8" fmla="*/ 533400 h 533400"/>
                <a:gd name="connsiteX4-9" fmla="*/ 0 w 1981200"/>
                <a:gd name="connsiteY4-10" fmla="*/ 0 h 533400"/>
                <a:gd name="connsiteX0-11" fmla="*/ 0 w 1981200"/>
                <a:gd name="connsiteY0-12" fmla="*/ 0 h 533400"/>
                <a:gd name="connsiteX1-13" fmla="*/ 1600200 w 1981200"/>
                <a:gd name="connsiteY1-14" fmla="*/ 0 h 533400"/>
                <a:gd name="connsiteX2-15" fmla="*/ 1981200 w 1981200"/>
                <a:gd name="connsiteY2-16" fmla="*/ 533400 h 533400"/>
                <a:gd name="connsiteX3-17" fmla="*/ 0 w 1981200"/>
                <a:gd name="connsiteY3-18" fmla="*/ 533400 h 533400"/>
                <a:gd name="connsiteX4-19" fmla="*/ 0 w 1981200"/>
                <a:gd name="connsiteY4-20" fmla="*/ 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 rot="16200000" flipH="1">
              <a:off x="1192090" y="1948929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-1" fmla="*/ 0 w 1981200"/>
                <a:gd name="connsiteY0-2" fmla="*/ 0 h 533400"/>
                <a:gd name="connsiteX1-3" fmla="*/ 1676400 w 1981200"/>
                <a:gd name="connsiteY1-4" fmla="*/ 0 h 533400"/>
                <a:gd name="connsiteX2-5" fmla="*/ 1981200 w 1981200"/>
                <a:gd name="connsiteY2-6" fmla="*/ 533400 h 533400"/>
                <a:gd name="connsiteX3-7" fmla="*/ 0 w 1981200"/>
                <a:gd name="connsiteY3-8" fmla="*/ 533400 h 533400"/>
                <a:gd name="connsiteX4-9" fmla="*/ 0 w 1981200"/>
                <a:gd name="connsiteY4-10" fmla="*/ 0 h 533400"/>
                <a:gd name="connsiteX0-11" fmla="*/ 0 w 1981200"/>
                <a:gd name="connsiteY0-12" fmla="*/ 0 h 533400"/>
                <a:gd name="connsiteX1-13" fmla="*/ 1600200 w 1981200"/>
                <a:gd name="connsiteY1-14" fmla="*/ 0 h 533400"/>
                <a:gd name="connsiteX2-15" fmla="*/ 1981200 w 1981200"/>
                <a:gd name="connsiteY2-16" fmla="*/ 533400 h 533400"/>
                <a:gd name="connsiteX3-17" fmla="*/ 0 w 1981200"/>
                <a:gd name="connsiteY3-18" fmla="*/ 533400 h 533400"/>
                <a:gd name="connsiteX4-19" fmla="*/ 0 w 1981200"/>
                <a:gd name="connsiteY4-20" fmla="*/ 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9"/>
          <p:cNvGrpSpPr/>
          <p:nvPr/>
        </p:nvGrpSpPr>
        <p:grpSpPr>
          <a:xfrm>
            <a:off x="2939891" y="3105390"/>
            <a:ext cx="1442320" cy="1275898"/>
            <a:chOff x="1714500" y="2153350"/>
            <a:chExt cx="1181100" cy="1044819"/>
          </a:xfrm>
        </p:grpSpPr>
        <p:sp>
          <p:nvSpPr>
            <p:cNvPr id="10" name="Freeform 9"/>
            <p:cNvSpPr/>
            <p:nvPr/>
          </p:nvSpPr>
          <p:spPr bwMode="auto">
            <a:xfrm>
              <a:off x="1714500" y="2153350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-1" fmla="*/ 0 w 1981200"/>
                <a:gd name="connsiteY0-2" fmla="*/ 0 h 533400"/>
                <a:gd name="connsiteX1-3" fmla="*/ 1676400 w 1981200"/>
                <a:gd name="connsiteY1-4" fmla="*/ 0 h 533400"/>
                <a:gd name="connsiteX2-5" fmla="*/ 1981200 w 1981200"/>
                <a:gd name="connsiteY2-6" fmla="*/ 533400 h 533400"/>
                <a:gd name="connsiteX3-7" fmla="*/ 0 w 1981200"/>
                <a:gd name="connsiteY3-8" fmla="*/ 533400 h 533400"/>
                <a:gd name="connsiteX4-9" fmla="*/ 0 w 1981200"/>
                <a:gd name="connsiteY4-10" fmla="*/ 0 h 533400"/>
                <a:gd name="connsiteX0-11" fmla="*/ 0 w 1981200"/>
                <a:gd name="connsiteY0-12" fmla="*/ 0 h 533400"/>
                <a:gd name="connsiteX1-13" fmla="*/ 1600200 w 1981200"/>
                <a:gd name="connsiteY1-14" fmla="*/ 0 h 533400"/>
                <a:gd name="connsiteX2-15" fmla="*/ 1981200 w 1981200"/>
                <a:gd name="connsiteY2-16" fmla="*/ 533400 h 533400"/>
                <a:gd name="connsiteX3-17" fmla="*/ 0 w 1981200"/>
                <a:gd name="connsiteY3-18" fmla="*/ 533400 h 533400"/>
                <a:gd name="connsiteX4-19" fmla="*/ 0 w 1981200"/>
                <a:gd name="connsiteY4-20" fmla="*/ 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 rot="16200000" flipH="1">
              <a:off x="2373190" y="267576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-1" fmla="*/ 0 w 1981200"/>
                <a:gd name="connsiteY0-2" fmla="*/ 0 h 533400"/>
                <a:gd name="connsiteX1-3" fmla="*/ 1676400 w 1981200"/>
                <a:gd name="connsiteY1-4" fmla="*/ 0 h 533400"/>
                <a:gd name="connsiteX2-5" fmla="*/ 1981200 w 1981200"/>
                <a:gd name="connsiteY2-6" fmla="*/ 533400 h 533400"/>
                <a:gd name="connsiteX3-7" fmla="*/ 0 w 1981200"/>
                <a:gd name="connsiteY3-8" fmla="*/ 533400 h 533400"/>
                <a:gd name="connsiteX4-9" fmla="*/ 0 w 1981200"/>
                <a:gd name="connsiteY4-10" fmla="*/ 0 h 533400"/>
                <a:gd name="connsiteX0-11" fmla="*/ 0 w 1981200"/>
                <a:gd name="connsiteY0-12" fmla="*/ 0 h 533400"/>
                <a:gd name="connsiteX1-13" fmla="*/ 1600200 w 1981200"/>
                <a:gd name="connsiteY1-14" fmla="*/ 0 h 533400"/>
                <a:gd name="connsiteX2-15" fmla="*/ 1981200 w 1981200"/>
                <a:gd name="connsiteY2-16" fmla="*/ 533400 h 533400"/>
                <a:gd name="connsiteX3-17" fmla="*/ 0 w 1981200"/>
                <a:gd name="connsiteY3-18" fmla="*/ 533400 h 533400"/>
                <a:gd name="connsiteX4-19" fmla="*/ 0 w 1981200"/>
                <a:gd name="connsiteY4-20" fmla="*/ 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0"/>
          <p:cNvGrpSpPr/>
          <p:nvPr/>
        </p:nvGrpSpPr>
        <p:grpSpPr>
          <a:xfrm>
            <a:off x="4382212" y="3992972"/>
            <a:ext cx="1442320" cy="1275897"/>
            <a:chOff x="2895600" y="2880181"/>
            <a:chExt cx="1181100" cy="1044818"/>
          </a:xfrm>
        </p:grpSpPr>
        <p:sp>
          <p:nvSpPr>
            <p:cNvPr id="12" name="Freeform 11"/>
            <p:cNvSpPr/>
            <p:nvPr/>
          </p:nvSpPr>
          <p:spPr bwMode="auto">
            <a:xfrm>
              <a:off x="2895600" y="2880181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-1" fmla="*/ 0 w 1981200"/>
                <a:gd name="connsiteY0-2" fmla="*/ 0 h 533400"/>
                <a:gd name="connsiteX1-3" fmla="*/ 1676400 w 1981200"/>
                <a:gd name="connsiteY1-4" fmla="*/ 0 h 533400"/>
                <a:gd name="connsiteX2-5" fmla="*/ 1981200 w 1981200"/>
                <a:gd name="connsiteY2-6" fmla="*/ 533400 h 533400"/>
                <a:gd name="connsiteX3-7" fmla="*/ 0 w 1981200"/>
                <a:gd name="connsiteY3-8" fmla="*/ 533400 h 533400"/>
                <a:gd name="connsiteX4-9" fmla="*/ 0 w 1981200"/>
                <a:gd name="connsiteY4-10" fmla="*/ 0 h 533400"/>
                <a:gd name="connsiteX0-11" fmla="*/ 0 w 1981200"/>
                <a:gd name="connsiteY0-12" fmla="*/ 0 h 533400"/>
                <a:gd name="connsiteX1-13" fmla="*/ 1600200 w 1981200"/>
                <a:gd name="connsiteY1-14" fmla="*/ 0 h 533400"/>
                <a:gd name="connsiteX2-15" fmla="*/ 1981200 w 1981200"/>
                <a:gd name="connsiteY2-16" fmla="*/ 533400 h 533400"/>
                <a:gd name="connsiteX3-17" fmla="*/ 0 w 1981200"/>
                <a:gd name="connsiteY3-18" fmla="*/ 533400 h 533400"/>
                <a:gd name="connsiteX4-19" fmla="*/ 0 w 1981200"/>
                <a:gd name="connsiteY4-20" fmla="*/ 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 rot="16200000" flipH="1">
              <a:off x="3554290" y="340259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-1" fmla="*/ 0 w 1981200"/>
                <a:gd name="connsiteY0-2" fmla="*/ 0 h 533400"/>
                <a:gd name="connsiteX1-3" fmla="*/ 1676400 w 1981200"/>
                <a:gd name="connsiteY1-4" fmla="*/ 0 h 533400"/>
                <a:gd name="connsiteX2-5" fmla="*/ 1981200 w 1981200"/>
                <a:gd name="connsiteY2-6" fmla="*/ 533400 h 533400"/>
                <a:gd name="connsiteX3-7" fmla="*/ 0 w 1981200"/>
                <a:gd name="connsiteY3-8" fmla="*/ 533400 h 533400"/>
                <a:gd name="connsiteX4-9" fmla="*/ 0 w 1981200"/>
                <a:gd name="connsiteY4-10" fmla="*/ 0 h 533400"/>
                <a:gd name="connsiteX0-11" fmla="*/ 0 w 1981200"/>
                <a:gd name="connsiteY0-12" fmla="*/ 0 h 533400"/>
                <a:gd name="connsiteX1-13" fmla="*/ 1600200 w 1981200"/>
                <a:gd name="connsiteY1-14" fmla="*/ 0 h 533400"/>
                <a:gd name="connsiteX2-15" fmla="*/ 1981200 w 1981200"/>
                <a:gd name="connsiteY2-16" fmla="*/ 533400 h 533400"/>
                <a:gd name="connsiteX3-17" fmla="*/ 0 w 1981200"/>
                <a:gd name="connsiteY3-18" fmla="*/ 533400 h 533400"/>
                <a:gd name="connsiteX4-19" fmla="*/ 0 w 1981200"/>
                <a:gd name="connsiteY4-20" fmla="*/ 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1"/>
          <p:cNvGrpSpPr/>
          <p:nvPr/>
        </p:nvGrpSpPr>
        <p:grpSpPr>
          <a:xfrm>
            <a:off x="5824531" y="4880553"/>
            <a:ext cx="1442320" cy="1275897"/>
            <a:chOff x="4076700" y="3607012"/>
            <a:chExt cx="1181100" cy="1044818"/>
          </a:xfrm>
        </p:grpSpPr>
        <p:sp>
          <p:nvSpPr>
            <p:cNvPr id="14" name="Freeform 13"/>
            <p:cNvSpPr/>
            <p:nvPr/>
          </p:nvSpPr>
          <p:spPr bwMode="auto">
            <a:xfrm>
              <a:off x="4076700" y="3607012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-1" fmla="*/ 0 w 1981200"/>
                <a:gd name="connsiteY0-2" fmla="*/ 0 h 533400"/>
                <a:gd name="connsiteX1-3" fmla="*/ 1676400 w 1981200"/>
                <a:gd name="connsiteY1-4" fmla="*/ 0 h 533400"/>
                <a:gd name="connsiteX2-5" fmla="*/ 1981200 w 1981200"/>
                <a:gd name="connsiteY2-6" fmla="*/ 533400 h 533400"/>
                <a:gd name="connsiteX3-7" fmla="*/ 0 w 1981200"/>
                <a:gd name="connsiteY3-8" fmla="*/ 533400 h 533400"/>
                <a:gd name="connsiteX4-9" fmla="*/ 0 w 1981200"/>
                <a:gd name="connsiteY4-10" fmla="*/ 0 h 533400"/>
                <a:gd name="connsiteX0-11" fmla="*/ 0 w 1981200"/>
                <a:gd name="connsiteY0-12" fmla="*/ 0 h 533400"/>
                <a:gd name="connsiteX1-13" fmla="*/ 1600200 w 1981200"/>
                <a:gd name="connsiteY1-14" fmla="*/ 0 h 533400"/>
                <a:gd name="connsiteX2-15" fmla="*/ 1981200 w 1981200"/>
                <a:gd name="connsiteY2-16" fmla="*/ 533400 h 533400"/>
                <a:gd name="connsiteX3-17" fmla="*/ 0 w 1981200"/>
                <a:gd name="connsiteY3-18" fmla="*/ 533400 h 533400"/>
                <a:gd name="connsiteX4-19" fmla="*/ 0 w 1981200"/>
                <a:gd name="connsiteY4-20" fmla="*/ 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 rot="16200000" flipH="1">
              <a:off x="4735390" y="4129421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-1" fmla="*/ 0 w 1981200"/>
                <a:gd name="connsiteY0-2" fmla="*/ 0 h 533400"/>
                <a:gd name="connsiteX1-3" fmla="*/ 1676400 w 1981200"/>
                <a:gd name="connsiteY1-4" fmla="*/ 0 h 533400"/>
                <a:gd name="connsiteX2-5" fmla="*/ 1981200 w 1981200"/>
                <a:gd name="connsiteY2-6" fmla="*/ 533400 h 533400"/>
                <a:gd name="connsiteX3-7" fmla="*/ 0 w 1981200"/>
                <a:gd name="connsiteY3-8" fmla="*/ 533400 h 533400"/>
                <a:gd name="connsiteX4-9" fmla="*/ 0 w 1981200"/>
                <a:gd name="connsiteY4-10" fmla="*/ 0 h 533400"/>
                <a:gd name="connsiteX0-11" fmla="*/ 0 w 1981200"/>
                <a:gd name="connsiteY0-12" fmla="*/ 0 h 533400"/>
                <a:gd name="connsiteX1-13" fmla="*/ 1600200 w 1981200"/>
                <a:gd name="connsiteY1-14" fmla="*/ 0 h 533400"/>
                <a:gd name="connsiteX2-15" fmla="*/ 1981200 w 1981200"/>
                <a:gd name="connsiteY2-16" fmla="*/ 533400 h 533400"/>
                <a:gd name="connsiteX3-17" fmla="*/ 0 w 1981200"/>
                <a:gd name="connsiteY3-18" fmla="*/ 533400 h 533400"/>
                <a:gd name="connsiteX4-19" fmla="*/ 0 w 1981200"/>
                <a:gd name="connsiteY4-20" fmla="*/ 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7266851" y="5768135"/>
            <a:ext cx="1488847" cy="388317"/>
          </a:xfrm>
          <a:prstGeom prst="rect">
            <a:avLst/>
          </a:prstGeom>
          <a:solidFill>
            <a:schemeClr val="accent5"/>
          </a:solidFill>
          <a:ln w="9525">
            <a:noFill/>
            <a:round/>
          </a:ln>
        </p:spPr>
        <p:txBody>
          <a:bodyPr vert="horz" wrap="square" lIns="111664" tIns="55832" rIns="111664" bIns="55832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5"/>
          <p:cNvSpPr/>
          <p:nvPr/>
        </p:nvSpPr>
        <p:spPr bwMode="auto">
          <a:xfrm>
            <a:off x="7685590" y="5150338"/>
            <a:ext cx="496926" cy="49692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63"/>
          <p:cNvSpPr>
            <a:spLocks noEditPoints="1"/>
          </p:cNvSpPr>
          <p:nvPr/>
        </p:nvSpPr>
        <p:spPr bwMode="auto">
          <a:xfrm>
            <a:off x="3213427" y="2588248"/>
            <a:ext cx="563939" cy="410440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03"/>
          <p:cNvSpPr>
            <a:spLocks noEditPoints="1"/>
          </p:cNvSpPr>
          <p:nvPr/>
        </p:nvSpPr>
        <p:spPr bwMode="auto">
          <a:xfrm>
            <a:off x="1902630" y="1566438"/>
            <a:ext cx="375384" cy="552761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6"/>
          <p:cNvSpPr>
            <a:spLocks noEditPoints="1"/>
          </p:cNvSpPr>
          <p:nvPr/>
        </p:nvSpPr>
        <p:spPr bwMode="auto">
          <a:xfrm>
            <a:off x="4618974" y="3353604"/>
            <a:ext cx="584609" cy="58460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6"/>
          <p:cNvSpPr>
            <a:spLocks noEditPoints="1"/>
          </p:cNvSpPr>
          <p:nvPr/>
        </p:nvSpPr>
        <p:spPr bwMode="auto">
          <a:xfrm>
            <a:off x="6103259" y="4336685"/>
            <a:ext cx="566813" cy="439644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846839" y="2225861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289159" y="3105390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731478" y="3991032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220325" y="4880554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3930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3930"/>
            <a:endParaRPr lang="zh-CN" altLang="en-US" sz="19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401615"/>
            <a:ext cx="7983743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marL="0" lvl="1" indent="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公共场所卫生检验方法 第</a:t>
            </a: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 卫生监测技术规范</a:t>
            </a: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4429112" y="1330309"/>
            <a:ext cx="5000659" cy="1062149"/>
            <a:chOff x="4429112" y="1330309"/>
            <a:chExt cx="5000659" cy="1062149"/>
          </a:xfrm>
        </p:grpSpPr>
        <p:sp>
          <p:nvSpPr>
            <p:cNvPr id="45" name="Text Placeholder 3"/>
            <p:cNvSpPr txBox="1"/>
            <p:nvPr/>
          </p:nvSpPr>
          <p:spPr>
            <a:xfrm>
              <a:off x="4500181" y="1330309"/>
              <a:ext cx="2682660" cy="25853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宾馆、饭店、旅店、招待所等场所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9112" y="1616062"/>
              <a:ext cx="5000659" cy="776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9" name="组合 58"/>
          <p:cNvGrpSpPr/>
          <p:nvPr/>
        </p:nvGrpSpPr>
        <p:grpSpPr>
          <a:xfrm>
            <a:off x="5857871" y="2401879"/>
            <a:ext cx="4857784" cy="1223617"/>
            <a:chOff x="5857871" y="2401879"/>
            <a:chExt cx="4857784" cy="1223617"/>
          </a:xfrm>
        </p:grpSpPr>
        <p:sp>
          <p:nvSpPr>
            <p:cNvPr id="48" name="Text Placeholder 3"/>
            <p:cNvSpPr txBox="1"/>
            <p:nvPr/>
          </p:nvSpPr>
          <p:spPr>
            <a:xfrm>
              <a:off x="5945310" y="2401879"/>
              <a:ext cx="3949799" cy="23621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影剧院、音乐厅、录像厅、游艺厅、歌舞厅等场所</a:t>
              </a:r>
              <a:endParaRPr lang="en-US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57871" y="2616193"/>
              <a:ext cx="4857784" cy="1009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0" name="组合 59"/>
          <p:cNvGrpSpPr/>
          <p:nvPr/>
        </p:nvGrpSpPr>
        <p:grpSpPr>
          <a:xfrm>
            <a:off x="7286631" y="3544887"/>
            <a:ext cx="4691076" cy="963790"/>
            <a:chOff x="7286631" y="3544887"/>
            <a:chExt cx="4691076" cy="963790"/>
          </a:xfrm>
        </p:grpSpPr>
        <p:sp>
          <p:nvSpPr>
            <p:cNvPr id="51" name="Text Placeholder 3"/>
            <p:cNvSpPr txBox="1"/>
            <p:nvPr/>
          </p:nvSpPr>
          <p:spPr>
            <a:xfrm>
              <a:off x="7339121" y="3544887"/>
              <a:ext cx="1974900" cy="25853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公共浴室、游泳馆等场所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86631" y="3759201"/>
              <a:ext cx="4691076" cy="749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1" name="组合 60"/>
          <p:cNvGrpSpPr/>
          <p:nvPr/>
        </p:nvGrpSpPr>
        <p:grpSpPr>
          <a:xfrm>
            <a:off x="8370596" y="4550941"/>
            <a:ext cx="4407217" cy="994210"/>
            <a:chOff x="8370596" y="4550941"/>
            <a:chExt cx="4407217" cy="994210"/>
          </a:xfrm>
        </p:grpSpPr>
        <p:sp>
          <p:nvSpPr>
            <p:cNvPr id="54" name="Text Placeholder 3"/>
            <p:cNvSpPr txBox="1"/>
            <p:nvPr/>
          </p:nvSpPr>
          <p:spPr>
            <a:xfrm>
              <a:off x="8889629" y="4550941"/>
              <a:ext cx="1974900" cy="25853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美容店、、理发店等场所</a:t>
              </a:r>
              <a:endParaRPr lang="en-US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70596" y="4788741"/>
              <a:ext cx="4407217" cy="756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2" name="组合 61"/>
          <p:cNvGrpSpPr/>
          <p:nvPr/>
        </p:nvGrpSpPr>
        <p:grpSpPr>
          <a:xfrm>
            <a:off x="8643952" y="5596895"/>
            <a:ext cx="4214797" cy="815358"/>
            <a:chOff x="8643952" y="5596895"/>
            <a:chExt cx="4214797" cy="815358"/>
          </a:xfrm>
        </p:grpSpPr>
        <p:sp>
          <p:nvSpPr>
            <p:cNvPr id="57" name="Text Placeholder 3"/>
            <p:cNvSpPr txBox="1"/>
            <p:nvPr/>
          </p:nvSpPr>
          <p:spPr>
            <a:xfrm>
              <a:off x="8889629" y="5596895"/>
              <a:ext cx="1077218" cy="23621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体育场（馆）</a:t>
              </a:r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643952" y="5830902"/>
              <a:ext cx="4214797" cy="581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830903"/>
            <a:ext cx="747341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29801"/>
            <a:ext cx="4011895" cy="2450259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143887" y="3952223"/>
            <a:ext cx="4011895" cy="2450184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anose="02000000000000000000" pitchFamily="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3930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3930"/>
            <a:endParaRPr lang="zh-CN" altLang="en-US" sz="197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48" y="1830375"/>
            <a:ext cx="828666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文本框 52"/>
          <p:cNvSpPr txBox="1"/>
          <p:nvPr/>
        </p:nvSpPr>
        <p:spPr>
          <a:xfrm>
            <a:off x="372973" y="434973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</a:t>
            </a:r>
            <a:r>
              <a:rPr lang="zh-CN" altLang="en-US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室内空气质量标准</a:t>
            </a: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》</a:t>
            </a:r>
            <a:endParaRPr lang="zh-CN" altLang="en-US" sz="24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59" y="3973515"/>
            <a:ext cx="7215238" cy="25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1790" y="901681"/>
            <a:ext cx="5950633" cy="306999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790" y="4044953"/>
            <a:ext cx="595063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anose="020000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6" y="901681"/>
            <a:ext cx="5950633" cy="3069997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044953"/>
            <a:ext cx="595682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anose="02000000000000000000" pitchFamily="2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428583" y="4259267"/>
            <a:ext cx="5929354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lvl="1" indent="0" algn="ctr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民用建筑工程室内环境污染控制规范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marL="0" lvl="1" indent="0" algn="ctr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GB50325-2010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6"/>
          <p:cNvSpPr txBox="1"/>
          <p:nvPr/>
        </p:nvSpPr>
        <p:spPr>
          <a:xfrm>
            <a:off x="6572251" y="4259267"/>
            <a:ext cx="5715039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342900" lvl="1" indent="-342900" algn="ctr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室内空气质量标准</a:t>
            </a: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marL="342900" lvl="1" indent="-342900" algn="ctr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GB-T 18883-2002</a:t>
            </a:r>
            <a:r>
              <a:rPr lang="zh-CN" altLang="en-US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13" name="矩形 1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3930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3930"/>
            <a:endParaRPr lang="zh-CN" altLang="en-US" sz="19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7145" y="401615"/>
            <a:ext cx="2964741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检测结果评价的依据</a:t>
            </a:r>
            <a:endParaRPr lang="zh-CN" altLang="en-US" sz="24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75" y="258739"/>
            <a:ext cx="6351045" cy="600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组合 13"/>
          <p:cNvGrpSpPr/>
          <p:nvPr/>
        </p:nvGrpSpPr>
        <p:grpSpPr>
          <a:xfrm>
            <a:off x="500021" y="1044557"/>
            <a:ext cx="5715040" cy="3857652"/>
            <a:chOff x="714335" y="1044557"/>
            <a:chExt cx="5357850" cy="322209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/>
            <a:srcRect r="679"/>
            <a:stretch>
              <a:fillRect/>
            </a:stretch>
          </p:blipFill>
          <p:spPr bwMode="auto">
            <a:xfrm>
              <a:off x="714335" y="1044557"/>
              <a:ext cx="5357850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/>
            <a:srcRect l="1299" r="1299"/>
            <a:stretch>
              <a:fillRect/>
            </a:stretch>
          </p:blipFill>
          <p:spPr bwMode="auto">
            <a:xfrm>
              <a:off x="714335" y="2259003"/>
              <a:ext cx="5357850" cy="2007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10800000">
            <a:off x="807868" y="2657694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5858840" y="2999919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588515" y="-12699"/>
            <a:ext cx="5926586" cy="7245349"/>
          </a:xfrm>
          <a:custGeom>
            <a:avLst/>
            <a:gdLst>
              <a:gd name="connsiteX0" fmla="*/ 756568 w 4593513"/>
              <a:gd name="connsiteY0" fmla="*/ 0 h 7245349"/>
              <a:gd name="connsiteX1" fmla="*/ 4593513 w 4593513"/>
              <a:gd name="connsiteY1" fmla="*/ 0 h 7245349"/>
              <a:gd name="connsiteX2" fmla="*/ 3830873 w 4593513"/>
              <a:gd name="connsiteY2" fmla="*/ 7245349 h 7245349"/>
              <a:gd name="connsiteX3" fmla="*/ 0 w 4593513"/>
              <a:gd name="connsiteY3" fmla="*/ 7245349 h 7245349"/>
              <a:gd name="connsiteX4" fmla="*/ 0 w 4593513"/>
              <a:gd name="connsiteY4" fmla="*/ 7187657 h 72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3513" h="7245349">
                <a:moveTo>
                  <a:pt x="756568" y="0"/>
                </a:moveTo>
                <a:lnTo>
                  <a:pt x="4593513" y="0"/>
                </a:lnTo>
                <a:lnTo>
                  <a:pt x="3830873" y="7245349"/>
                </a:lnTo>
                <a:lnTo>
                  <a:pt x="0" y="7245349"/>
                </a:lnTo>
                <a:lnTo>
                  <a:pt x="0" y="7187657"/>
                </a:lnTo>
                <a:close/>
              </a:path>
            </a:pathLst>
          </a:custGeom>
          <a:blipFill dpi="0" rotWithShape="1">
            <a:blip r:embed="rId3" cstate="screen"/>
            <a:srcRect/>
            <a:stretch>
              <a:fillRect t="175" b="1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5173" y="2999919"/>
            <a:ext cx="5493271" cy="1220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1"/>
          <p:cNvSpPr txBox="1"/>
          <p:nvPr/>
        </p:nvSpPr>
        <p:spPr>
          <a:xfrm>
            <a:off x="7429507" y="326562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r"/>
            <a:r>
              <a:rPr lang="zh-CN" altLang="en-US" sz="40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超标解决方法</a:t>
            </a:r>
            <a:endParaRPr lang="en-US" altLang="zh-CN" sz="40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10137" y="2768304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2917064" y="3068994"/>
            <a:ext cx="1269489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703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703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37" grpId="0" animBg="1"/>
      <p:bldP spid="3" grpId="0" animBg="1"/>
      <p:bldP spid="13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6389434" y="2315871"/>
            <a:ext cx="2090836" cy="35099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dirty="0" smtClean="0"/>
              <a:t>装修后要勤开窗通风</a:t>
            </a:r>
            <a:r>
              <a:rPr lang="en-US" altLang="zh-CN" sz="1000" dirty="0" smtClean="0"/>
              <a:t>:</a:t>
            </a:r>
            <a:r>
              <a:rPr lang="zh-CN" altLang="en-US" sz="1000" dirty="0" smtClean="0"/>
              <a:t>需要注意的是，开窗通风是辅助手段</a:t>
            </a: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9358333" y="2253058"/>
            <a:ext cx="2857520" cy="7203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dirty="0" smtClean="0"/>
              <a:t>通过种植绿色植物吸收</a:t>
            </a:r>
            <a:r>
              <a:rPr lang="en-US" altLang="zh-CN" sz="1000" dirty="0" smtClean="0"/>
              <a:t>:</a:t>
            </a:r>
            <a:r>
              <a:rPr lang="zh-CN" altLang="en-US" sz="1000" dirty="0" smtClean="0"/>
              <a:t>在有害因子挥发过程中，绿色植物会起到一定的吸收作用。所以种植绿色植物与开窗通风通常会同时使用，作为联合的辅助手段。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357937" y="3044821"/>
            <a:ext cx="2286016" cy="11079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dirty="0" smtClean="0"/>
              <a:t>放置活性炭</a:t>
            </a:r>
            <a:r>
              <a:rPr lang="en-US" altLang="zh-CN" sz="1000" dirty="0" smtClean="0"/>
              <a:t>:</a:t>
            </a:r>
            <a:r>
              <a:rPr lang="zh-CN" altLang="en-US" sz="1000" dirty="0" smtClean="0"/>
              <a:t>利用微孔技术制造的吸附材料来吸附化学污染物，对甲醛、氨效果较好。不过，需要注意的是，甲醛的挥发速度较慢，活性炭只能吸附挥发出来的在空气中与活性炭接触的一小部分。短期容易饱和，所以家中使用的活性炭要经常更换。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9386633" y="3389869"/>
            <a:ext cx="2900657" cy="35099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dirty="0" smtClean="0"/>
              <a:t>利用喷雾、粉刷等方式进行遮盖：这种方法就是对挥发有害物质的污染源进行遮盖处理。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357937" y="4323927"/>
            <a:ext cx="2286015" cy="11079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dirty="0" smtClean="0"/>
              <a:t> 装修时不及格的人造板材、油漆涂料、石材瓷砖等，这些不及格家装材料是甲醛、苯、氡等污染物来源，所以装修时应该选择无污染或者少污染的家具和装修材料，如不能分辨，可选择知名度较高且规范的建材家具品牌。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9386633" y="4259267"/>
            <a:ext cx="2757781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000" dirty="0" smtClean="0"/>
              <a:t>空调灰尘要清除      空调的灰尘很容易被我们忽视，其实空调长期不清理，细菌和霉菌会超标，</a:t>
            </a:r>
            <a:r>
              <a:rPr lang="en-US" altLang="zh-CN" sz="1000" dirty="0" smtClean="0"/>
              <a:t>PM2.5</a:t>
            </a:r>
            <a:r>
              <a:rPr lang="zh-CN" altLang="en-US" sz="1000" dirty="0" smtClean="0"/>
              <a:t>过高，影响室内空气质量，所以空调也应定期彻底清洁，既能保养空调，也能减少细菌的积累！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73457"/>
            <a:ext cx="1091174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>
              <a:buFont typeface="Arial" panose="020B0604020202020204" pitchFamily="34" charset="0"/>
              <a:buChar char="•"/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民用建筑工程室内环境污染控制规范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规定：在进行工程竣工验收时，一次检测不合格的，可再次进行抽样检测，但检测数量要加倍。不合格检测项目（不管超标房间数量多少）按原抽检房间数量的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倍重新检测，例如，第一次检测时抽检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个房间，发现有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个房间甲醛超标，那么，将对甲醛重新抽检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个房间进行检测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616589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3930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3930"/>
            <a:endParaRPr lang="zh-CN" altLang="en-US" sz="19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434973"/>
            <a:ext cx="3841824" cy="466708"/>
          </a:xfrm>
          <a:prstGeom prst="rect">
            <a:avLst/>
          </a:prstGeom>
          <a:noFill/>
        </p:spPr>
        <p:txBody>
          <a:bodyPr wrap="square" lIns="96434" tIns="48217" rIns="96434" bIns="48217" rtlCol="0">
            <a:spAutoFit/>
          </a:bodyPr>
          <a:lstStyle/>
          <a:p>
            <a:pPr algn="ctr" defTabSz="963930"/>
            <a:r>
              <a:rPr lang="zh-CN" altLang="en-US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可采取的措施</a:t>
            </a:r>
            <a:endParaRPr lang="zh-CN" altLang="en-US" sz="24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152" grpId="0"/>
      <p:bldP spid="155" grpId="0"/>
      <p:bldP spid="158" grpId="0"/>
      <p:bldP spid="161" grpId="0"/>
      <p:bldP spid="164" grpId="0"/>
      <p:bldP spid="167" grpId="0"/>
      <p:bldP spid="6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55" y="190500"/>
            <a:ext cx="4368165" cy="63747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40020" y="846455"/>
            <a:ext cx="5613400" cy="47390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dirty="0"/>
              <a:t> </a:t>
            </a:r>
          </a:p>
          <a:p>
            <a:r>
              <a:rPr lang="zh-CN" altLang="en-US" dirty="0"/>
              <a:t>一、CMA资质的室内空气检测机构资质机构证书如图：</a:t>
            </a:r>
          </a:p>
          <a:p>
            <a:endParaRPr lang="zh-CN" altLang="en-US" dirty="0"/>
          </a:p>
          <a:p>
            <a:r>
              <a:rPr lang="zh-CN" altLang="en-US" dirty="0"/>
              <a:t> 二、室内空气检测有两大标准：</a:t>
            </a:r>
          </a:p>
          <a:p>
            <a:endParaRPr lang="zh-CN" altLang="en-US" dirty="0"/>
          </a:p>
          <a:p>
            <a:r>
              <a:rPr lang="zh-CN" altLang="en-US" dirty="0"/>
              <a:t>    1、 室内空气质量检测 衡量房屋是否合乎人居环境健康要求，依据的标准是GBT</a:t>
            </a:r>
            <a:r>
              <a:rPr lang="zh-CN" altLang="en-US" dirty="0" smtClean="0"/>
              <a:t>18883</a:t>
            </a:r>
            <a:r>
              <a:rPr lang="en-US" altLang="zh-CN" dirty="0" smtClean="0"/>
              <a:t>-</a:t>
            </a:r>
            <a:r>
              <a:rPr lang="zh-CN" altLang="en-US" dirty="0" smtClean="0"/>
              <a:t>2002</a:t>
            </a:r>
            <a:r>
              <a:rPr lang="zh-CN" altLang="en-US" dirty="0"/>
              <a:t>室内空气质量标准。</a:t>
            </a:r>
          </a:p>
          <a:p>
            <a:endParaRPr lang="zh-CN" altLang="en-US" dirty="0"/>
          </a:p>
          <a:p>
            <a:r>
              <a:rPr lang="zh-CN" altLang="en-US" dirty="0"/>
              <a:t>   2、 室内环境污染物检测 民用建筑工程和室内装修工程环保验收检测，依据的标准是GB</a:t>
            </a:r>
            <a:r>
              <a:rPr lang="zh-CN" altLang="en-US" dirty="0" smtClean="0"/>
              <a:t>50325</a:t>
            </a:r>
            <a:r>
              <a:rPr lang="en-US" altLang="zh-CN" dirty="0" smtClean="0"/>
              <a:t>-</a:t>
            </a:r>
            <a:r>
              <a:rPr lang="zh-CN" altLang="en-US" dirty="0" smtClean="0"/>
              <a:t>20</a:t>
            </a:r>
            <a:r>
              <a:rPr lang="en-US" altLang="zh-CN" dirty="0" smtClean="0"/>
              <a:t>10</a:t>
            </a:r>
            <a:r>
              <a:rPr lang="zh-CN" altLang="en-US" dirty="0" smtClean="0"/>
              <a:t>民用建筑</a:t>
            </a:r>
            <a:r>
              <a:rPr lang="zh-CN" altLang="en-US" dirty="0"/>
              <a:t>工程环境污染物控制规范。</a:t>
            </a:r>
          </a:p>
          <a:p>
            <a:r>
              <a:rPr lang="en-US" altLang="zh-CN" dirty="0"/>
              <a:t>    </a:t>
            </a:r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sz="1600" dirty="0"/>
              <a:t>具有CMA的室内空气检测报告多少钱，这个要根据采样点和检测项目来定，委托的检测检测机构会详细回答。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470" y="1341755"/>
            <a:ext cx="5811520" cy="46043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21295" y="1610360"/>
            <a:ext cx="254000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世界卫生组织规定，清新空气的负氧离子标准浓度为每立方厘米空气中不低于 1000—1500个。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35" y="488950"/>
            <a:ext cx="5133340" cy="281876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6592570" y="1459230"/>
            <a:ext cx="520001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新风系统是根据在密闭的室内一侧用专用设备向室内送新风，再从另一侧由专用设备向室外排出，在室内会形成</a:t>
            </a:r>
            <a:r>
              <a:rPr lang="en-US" sz="1800" b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"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新风流动场</a:t>
            </a:r>
            <a:r>
              <a:rPr lang="en-US" sz="1800" b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"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，从而满足室内新风换气的需要。实施方案是</a:t>
            </a:r>
            <a:r>
              <a:rPr lang="en-US" sz="1800" b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采用高风压、大流量</a:t>
            </a:r>
            <a:r>
              <a:rPr lang="zh-CN" sz="1800" b="0" u="sng">
                <a:solidFill>
                  <a:srgbClr val="136EC2"/>
                </a:solidFill>
                <a:ea typeface="宋体" panose="02010600030101010101" pitchFamily="2" charset="-122"/>
                <a:hlinkClick r:id="rId3"/>
              </a:rPr>
              <a:t>风机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、依靠机械强力由一侧向室内送风，由另一侧用专门设计的排风</a:t>
            </a:r>
            <a:r>
              <a:rPr lang="zh-CN" sz="1800" b="0" u="sng">
                <a:solidFill>
                  <a:srgbClr val="136EC2"/>
                </a:solidFill>
                <a:ea typeface="宋体" panose="02010600030101010101" pitchFamily="2" charset="-122"/>
                <a:hlinkClick r:id="rId3"/>
              </a:rPr>
              <a:t>风机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向室外排出的方式强迫在系统内形成新风流动场。在送风的同时对进入室内的空气进过滤、消毒、杀菌、增氧、预热</a:t>
            </a:r>
            <a:r>
              <a:rPr lang="en-US" sz="1800" b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冬天</a:t>
            </a:r>
            <a:r>
              <a:rPr lang="en-US" sz="1800" b="0">
                <a:solidFill>
                  <a:srgbClr val="3333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。</a:t>
            </a:r>
            <a:endParaRPr lang="zh-CN" altLang="en-US" sz="18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280" y="3373755"/>
            <a:ext cx="5062855" cy="345503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>
            <a:off x="6112469" y="3954782"/>
            <a:ext cx="1099370" cy="105348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rgbClr val="2756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0">
              <a:solidFill>
                <a:schemeClr val="bg1"/>
              </a:solidFill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24719" y="2752229"/>
            <a:ext cx="692143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rgbClr val="2756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</a:t>
            </a:r>
            <a:endParaRPr lang="zh-CN" altLang="en-US" sz="5400" dirty="0">
              <a:solidFill>
                <a:srgbClr val="2756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308720" y="3765667"/>
            <a:ext cx="5353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环境保护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能源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绿色城市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生态环境</a:t>
            </a:r>
            <a:endParaRPr lang="zh-CN" altLang="en-US" sz="1800" cap="all" dirty="0">
              <a:solidFill>
                <a:srgbClr val="27562B"/>
              </a:solidFill>
              <a:cs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787342" y="3587189"/>
            <a:ext cx="1099370" cy="360041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rgbClr val="2756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49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4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49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29" name="文本框 68"/>
          <p:cNvSpPr txBox="1">
            <a:spLocks noChangeArrowheads="1"/>
          </p:cNvSpPr>
          <p:nvPr/>
        </p:nvSpPr>
        <p:spPr bwMode="auto">
          <a:xfrm>
            <a:off x="9292300" y="5142222"/>
            <a:ext cx="23857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lvl="1" indent="0" algn="ctr"/>
            <a:r>
              <a:rPr lang="zh-CN" altLang="en-US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超标解决方法</a:t>
            </a:r>
            <a:endParaRPr lang="en-US" altLang="zh-CN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42"/>
          <p:cNvCxnSpPr>
            <a:cxnSpLocks noChangeShapeType="1"/>
          </p:cNvCxnSpPr>
          <p:nvPr/>
        </p:nvCxnSpPr>
        <p:spPr bwMode="auto">
          <a:xfrm>
            <a:off x="-88382" y="4010191"/>
            <a:ext cx="1670877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弧形 43"/>
          <p:cNvSpPr/>
          <p:nvPr/>
        </p:nvSpPr>
        <p:spPr bwMode="auto">
          <a:xfrm>
            <a:off x="1580821" y="3236699"/>
            <a:ext cx="1562052" cy="1560377"/>
          </a:xfrm>
          <a:custGeom>
            <a:avLst/>
            <a:gdLst>
              <a:gd name="T0" fmla="*/ 0 w 1481138"/>
              <a:gd name="T1" fmla="*/ 739774 h 1479550"/>
              <a:gd name="T2" fmla="*/ 740569 w 1481138"/>
              <a:gd name="T3" fmla="*/ 0 h 1479550"/>
              <a:gd name="T4" fmla="*/ 1481138 w 1481138"/>
              <a:gd name="T5" fmla="*/ 739775 h 1479550"/>
              <a:gd name="T6" fmla="*/ 740569 w 1481138"/>
              <a:gd name="T7" fmla="*/ 739775 h 1479550"/>
              <a:gd name="T8" fmla="*/ 0 w 1481138"/>
              <a:gd name="T9" fmla="*/ 739774 h 1479550"/>
              <a:gd name="T10" fmla="*/ 0 w 1481138"/>
              <a:gd name="T11" fmla="*/ 739774 h 1479550"/>
              <a:gd name="T12" fmla="*/ 740569 w 1481138"/>
              <a:gd name="T13" fmla="*/ 0 h 1479550"/>
              <a:gd name="T14" fmla="*/ 1481138 w 1481138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1138" h="1479550" stroke="0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  <a:lnTo>
                  <a:pt x="740569" y="739775"/>
                </a:lnTo>
                <a:lnTo>
                  <a:pt x="0" y="739774"/>
                </a:lnTo>
                <a:close/>
              </a:path>
              <a:path w="1481138" h="1479550" fill="none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</a:path>
            </a:pathLst>
          </a:custGeom>
          <a:noFill/>
          <a:ln w="12700" cap="flat" cmpd="sng">
            <a:solidFill>
              <a:srgbClr val="27562B">
                <a:alpha val="70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" name="弧形 44"/>
          <p:cNvSpPr/>
          <p:nvPr/>
        </p:nvSpPr>
        <p:spPr bwMode="auto">
          <a:xfrm>
            <a:off x="4288043" y="3236699"/>
            <a:ext cx="1562051" cy="1560377"/>
          </a:xfrm>
          <a:custGeom>
            <a:avLst/>
            <a:gdLst>
              <a:gd name="T0" fmla="*/ 0 w 1481137"/>
              <a:gd name="T1" fmla="*/ 739774 h 1479550"/>
              <a:gd name="T2" fmla="*/ 740569 w 1481137"/>
              <a:gd name="T3" fmla="*/ 0 h 1479550"/>
              <a:gd name="T4" fmla="*/ 1481138 w 1481137"/>
              <a:gd name="T5" fmla="*/ 739775 h 1479550"/>
              <a:gd name="T6" fmla="*/ 740569 w 1481137"/>
              <a:gd name="T7" fmla="*/ 739775 h 1479550"/>
              <a:gd name="T8" fmla="*/ 0 w 1481137"/>
              <a:gd name="T9" fmla="*/ 739774 h 1479550"/>
              <a:gd name="T10" fmla="*/ 0 w 1481137"/>
              <a:gd name="T11" fmla="*/ 739774 h 1479550"/>
              <a:gd name="T12" fmla="*/ 740569 w 1481137"/>
              <a:gd name="T13" fmla="*/ 0 h 1479550"/>
              <a:gd name="T14" fmla="*/ 1481138 w 1481137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1137" h="1479550" stroke="0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  <a:lnTo>
                  <a:pt x="740569" y="739775"/>
                </a:lnTo>
                <a:lnTo>
                  <a:pt x="0" y="739774"/>
                </a:lnTo>
                <a:close/>
              </a:path>
              <a:path w="1481137" h="1479550" fill="none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</a:path>
            </a:pathLst>
          </a:custGeom>
          <a:noFill/>
          <a:ln w="12700" cap="flat" cmpd="sng">
            <a:solidFill>
              <a:srgbClr val="27562B">
                <a:alpha val="70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" name="弧形 45"/>
          <p:cNvSpPr/>
          <p:nvPr/>
        </p:nvSpPr>
        <p:spPr bwMode="auto">
          <a:xfrm>
            <a:off x="6996938" y="3236699"/>
            <a:ext cx="1562051" cy="1560377"/>
          </a:xfrm>
          <a:custGeom>
            <a:avLst/>
            <a:gdLst>
              <a:gd name="T0" fmla="*/ 0 w 1481137"/>
              <a:gd name="T1" fmla="*/ 739774 h 1479550"/>
              <a:gd name="T2" fmla="*/ 740569 w 1481137"/>
              <a:gd name="T3" fmla="*/ 0 h 1479550"/>
              <a:gd name="T4" fmla="*/ 1481138 w 1481137"/>
              <a:gd name="T5" fmla="*/ 739775 h 1479550"/>
              <a:gd name="T6" fmla="*/ 740569 w 1481137"/>
              <a:gd name="T7" fmla="*/ 739775 h 1479550"/>
              <a:gd name="T8" fmla="*/ 0 w 1481137"/>
              <a:gd name="T9" fmla="*/ 739774 h 1479550"/>
              <a:gd name="T10" fmla="*/ 0 w 1481137"/>
              <a:gd name="T11" fmla="*/ 739774 h 1479550"/>
              <a:gd name="T12" fmla="*/ 740569 w 1481137"/>
              <a:gd name="T13" fmla="*/ 0 h 1479550"/>
              <a:gd name="T14" fmla="*/ 1481138 w 1481137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1137" h="1479550" stroke="0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  <a:lnTo>
                  <a:pt x="740569" y="739775"/>
                </a:lnTo>
                <a:lnTo>
                  <a:pt x="0" y="739774"/>
                </a:lnTo>
                <a:close/>
              </a:path>
              <a:path w="1481137" h="1479550" fill="none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</a:path>
            </a:pathLst>
          </a:custGeom>
          <a:noFill/>
          <a:ln w="12700" cap="flat" cmpd="sng">
            <a:solidFill>
              <a:srgbClr val="27562B">
                <a:alpha val="70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" name="弧形 46"/>
          <p:cNvSpPr/>
          <p:nvPr/>
        </p:nvSpPr>
        <p:spPr bwMode="auto">
          <a:xfrm>
            <a:off x="9705833" y="3236699"/>
            <a:ext cx="1560377" cy="1560377"/>
          </a:xfrm>
          <a:custGeom>
            <a:avLst/>
            <a:gdLst>
              <a:gd name="T0" fmla="*/ 0 w 1479550"/>
              <a:gd name="T1" fmla="*/ 739774 h 1479550"/>
              <a:gd name="T2" fmla="*/ 739775 w 1479550"/>
              <a:gd name="T3" fmla="*/ 0 h 1479550"/>
              <a:gd name="T4" fmla="*/ 1479550 w 1479550"/>
              <a:gd name="T5" fmla="*/ 739775 h 1479550"/>
              <a:gd name="T6" fmla="*/ 739775 w 1479550"/>
              <a:gd name="T7" fmla="*/ 739775 h 1479550"/>
              <a:gd name="T8" fmla="*/ 0 w 1479550"/>
              <a:gd name="T9" fmla="*/ 739774 h 1479550"/>
              <a:gd name="T10" fmla="*/ 0 w 1479550"/>
              <a:gd name="T11" fmla="*/ 739774 h 1479550"/>
              <a:gd name="T12" fmla="*/ 739775 w 1479550"/>
              <a:gd name="T13" fmla="*/ 0 h 1479550"/>
              <a:gd name="T14" fmla="*/ 1479550 w 1479550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550" h="1479550" stroke="0">
                <a:moveTo>
                  <a:pt x="0" y="739774"/>
                </a:moveTo>
                <a:cubicBezTo>
                  <a:pt x="0" y="331208"/>
                  <a:pt x="331209" y="0"/>
                  <a:pt x="739775" y="0"/>
                </a:cubicBezTo>
                <a:cubicBezTo>
                  <a:pt x="1148341" y="0"/>
                  <a:pt x="1479550" y="331209"/>
                  <a:pt x="1479550" y="739775"/>
                </a:cubicBezTo>
                <a:lnTo>
                  <a:pt x="739775" y="739775"/>
                </a:lnTo>
                <a:lnTo>
                  <a:pt x="0" y="739774"/>
                </a:lnTo>
                <a:close/>
              </a:path>
              <a:path w="1479550" h="1479550" fill="none">
                <a:moveTo>
                  <a:pt x="0" y="739774"/>
                </a:moveTo>
                <a:cubicBezTo>
                  <a:pt x="0" y="331208"/>
                  <a:pt x="331209" y="0"/>
                  <a:pt x="739775" y="0"/>
                </a:cubicBezTo>
                <a:cubicBezTo>
                  <a:pt x="1148341" y="0"/>
                  <a:pt x="1479550" y="331209"/>
                  <a:pt x="1479550" y="739775"/>
                </a:cubicBezTo>
              </a:path>
            </a:pathLst>
          </a:custGeom>
          <a:noFill/>
          <a:ln w="12700" cap="flat" cmpd="sng">
            <a:solidFill>
              <a:srgbClr val="27562B">
                <a:alpha val="70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36" name="直接连接符 47"/>
          <p:cNvCxnSpPr>
            <a:cxnSpLocks noChangeShapeType="1"/>
          </p:cNvCxnSpPr>
          <p:nvPr/>
        </p:nvCxnSpPr>
        <p:spPr bwMode="auto">
          <a:xfrm>
            <a:off x="11266210" y="4010191"/>
            <a:ext cx="1612278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直接连接符 48"/>
          <p:cNvCxnSpPr>
            <a:cxnSpLocks noChangeShapeType="1"/>
          </p:cNvCxnSpPr>
          <p:nvPr/>
        </p:nvCxnSpPr>
        <p:spPr bwMode="auto">
          <a:xfrm>
            <a:off x="3147895" y="4010191"/>
            <a:ext cx="1138473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连接符 49"/>
          <p:cNvCxnSpPr>
            <a:cxnSpLocks noChangeShapeType="1"/>
          </p:cNvCxnSpPr>
          <p:nvPr/>
        </p:nvCxnSpPr>
        <p:spPr bwMode="auto">
          <a:xfrm>
            <a:off x="5853442" y="4010191"/>
            <a:ext cx="1138473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直接连接符 50"/>
          <p:cNvCxnSpPr>
            <a:cxnSpLocks noChangeShapeType="1"/>
          </p:cNvCxnSpPr>
          <p:nvPr/>
        </p:nvCxnSpPr>
        <p:spPr bwMode="auto">
          <a:xfrm>
            <a:off x="8560664" y="4010191"/>
            <a:ext cx="1140146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0" name="组合 73"/>
          <p:cNvGrpSpPr/>
          <p:nvPr/>
        </p:nvGrpSpPr>
        <p:grpSpPr bwMode="auto">
          <a:xfrm>
            <a:off x="1708062" y="3352221"/>
            <a:ext cx="1317615" cy="1317615"/>
            <a:chOff x="0" y="0"/>
            <a:chExt cx="1248318" cy="1248318"/>
          </a:xfrm>
          <a:solidFill>
            <a:srgbClr val="27562B"/>
          </a:solidFill>
        </p:grpSpPr>
        <p:sp>
          <p:nvSpPr>
            <p:cNvPr id="41" name="椭圆 55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文本框 60"/>
            <p:cNvSpPr txBox="1">
              <a:spLocks noChangeArrowheads="1"/>
            </p:cNvSpPr>
            <p:nvPr/>
          </p:nvSpPr>
          <p:spPr bwMode="auto">
            <a:xfrm>
              <a:off x="173570" y="207807"/>
              <a:ext cx="924400" cy="825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0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43" name="组合 74"/>
          <p:cNvGrpSpPr/>
          <p:nvPr/>
        </p:nvGrpSpPr>
        <p:grpSpPr bwMode="auto">
          <a:xfrm>
            <a:off x="4415284" y="3352221"/>
            <a:ext cx="1315940" cy="1317615"/>
            <a:chOff x="0" y="0"/>
            <a:chExt cx="1248318" cy="1248318"/>
          </a:xfrm>
          <a:solidFill>
            <a:srgbClr val="27562B"/>
          </a:solidFill>
        </p:grpSpPr>
        <p:sp>
          <p:nvSpPr>
            <p:cNvPr id="44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7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0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58" name="组合 75"/>
          <p:cNvGrpSpPr/>
          <p:nvPr/>
        </p:nvGrpSpPr>
        <p:grpSpPr bwMode="auto">
          <a:xfrm>
            <a:off x="7120830" y="3352221"/>
            <a:ext cx="1317614" cy="1317615"/>
            <a:chOff x="0" y="0"/>
            <a:chExt cx="1248318" cy="1248318"/>
          </a:xfrm>
          <a:solidFill>
            <a:srgbClr val="27562B"/>
          </a:solidFill>
        </p:grpSpPr>
        <p:sp>
          <p:nvSpPr>
            <p:cNvPr id="59" name="椭圆 58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2" name="文本框 62"/>
            <p:cNvSpPr txBox="1">
              <a:spLocks noChangeArrowheads="1"/>
            </p:cNvSpPr>
            <p:nvPr/>
          </p:nvSpPr>
          <p:spPr bwMode="auto">
            <a:xfrm>
              <a:off x="165828" y="207807"/>
              <a:ext cx="924400" cy="825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0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73" name="组合 76"/>
          <p:cNvGrpSpPr/>
          <p:nvPr/>
        </p:nvGrpSpPr>
        <p:grpSpPr bwMode="auto">
          <a:xfrm>
            <a:off x="9828052" y="3352221"/>
            <a:ext cx="1315940" cy="1317615"/>
            <a:chOff x="0" y="0"/>
            <a:chExt cx="1248318" cy="1248318"/>
          </a:xfrm>
          <a:solidFill>
            <a:srgbClr val="27562B"/>
          </a:solidFill>
        </p:grpSpPr>
        <p:sp>
          <p:nvSpPr>
            <p:cNvPr id="74" name="椭圆 59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5" name="文本框 64"/>
            <p:cNvSpPr txBox="1">
              <a:spLocks noChangeArrowheads="1"/>
            </p:cNvSpPr>
            <p:nvPr/>
          </p:nvSpPr>
          <p:spPr bwMode="auto">
            <a:xfrm>
              <a:off x="161959" y="207807"/>
              <a:ext cx="924400" cy="825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0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sp>
        <p:nvSpPr>
          <p:cNvPr id="77" name="文本框 65"/>
          <p:cNvSpPr txBox="1">
            <a:spLocks noChangeArrowheads="1"/>
          </p:cNvSpPr>
          <p:nvPr/>
        </p:nvSpPr>
        <p:spPr bwMode="auto">
          <a:xfrm>
            <a:off x="1182356" y="5142222"/>
            <a:ext cx="23857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lvl="1" indent="0" algn="ctr"/>
            <a:r>
              <a:rPr lang="zh-CN" altLang="en-US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标准规范</a:t>
            </a:r>
            <a:endParaRPr lang="en-US" altLang="zh-CN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66"/>
          <p:cNvSpPr txBox="1">
            <a:spLocks noChangeArrowheads="1"/>
          </p:cNvSpPr>
          <p:nvPr/>
        </p:nvSpPr>
        <p:spPr bwMode="auto">
          <a:xfrm>
            <a:off x="3887902" y="5142222"/>
            <a:ext cx="23857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lvl="1" indent="0" algn="ctr"/>
            <a:r>
              <a:rPr lang="zh-CN" altLang="en-US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常规检测内容</a:t>
            </a:r>
            <a:endParaRPr lang="en-US" altLang="zh-CN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67"/>
          <p:cNvSpPr txBox="1">
            <a:spLocks noChangeArrowheads="1"/>
          </p:cNvSpPr>
          <p:nvPr/>
        </p:nvSpPr>
        <p:spPr bwMode="auto">
          <a:xfrm>
            <a:off x="6585079" y="5142222"/>
            <a:ext cx="23857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lvl="1" indent="0" algn="ctr"/>
            <a:r>
              <a:rPr lang="zh-CN" altLang="en-US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布点方法原则</a:t>
            </a:r>
            <a:endParaRPr lang="en-US" altLang="zh-CN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563367" y="510461"/>
            <a:ext cx="2850433" cy="768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cap="all" spc="3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000" b="1" cap="all" spc="3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000" b="1" cap="all" dirty="0" smtClean="0">
                <a:solidFill>
                  <a:srgbClr val="27562B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2000" b="1" cap="all" dirty="0">
              <a:solidFill>
                <a:srgbClr val="27562B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 animBg="1"/>
      <p:bldP spid="33" grpId="0" animBg="1"/>
      <p:bldP spid="34" grpId="0" animBg="1"/>
      <p:bldP spid="35" grpId="0" animBg="1"/>
      <p:bldP spid="77" grpId="1"/>
      <p:bldP spid="80" grpId="1"/>
      <p:bldP spid="83" grpId="0"/>
      <p:bldP spid="85" grpId="0"/>
      <p:bldP spid="8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10800000">
            <a:off x="807868" y="2657694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5858840" y="2999919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588515" y="-12699"/>
            <a:ext cx="5926586" cy="7245349"/>
          </a:xfrm>
          <a:custGeom>
            <a:avLst/>
            <a:gdLst>
              <a:gd name="connsiteX0" fmla="*/ 756568 w 4593513"/>
              <a:gd name="connsiteY0" fmla="*/ 0 h 7245349"/>
              <a:gd name="connsiteX1" fmla="*/ 4593513 w 4593513"/>
              <a:gd name="connsiteY1" fmla="*/ 0 h 7245349"/>
              <a:gd name="connsiteX2" fmla="*/ 3830873 w 4593513"/>
              <a:gd name="connsiteY2" fmla="*/ 7245349 h 7245349"/>
              <a:gd name="connsiteX3" fmla="*/ 0 w 4593513"/>
              <a:gd name="connsiteY3" fmla="*/ 7245349 h 7245349"/>
              <a:gd name="connsiteX4" fmla="*/ 0 w 4593513"/>
              <a:gd name="connsiteY4" fmla="*/ 7187657 h 72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3513" h="7245349">
                <a:moveTo>
                  <a:pt x="756568" y="0"/>
                </a:moveTo>
                <a:lnTo>
                  <a:pt x="4593513" y="0"/>
                </a:lnTo>
                <a:lnTo>
                  <a:pt x="3830873" y="7245349"/>
                </a:lnTo>
                <a:lnTo>
                  <a:pt x="0" y="7245349"/>
                </a:lnTo>
                <a:lnTo>
                  <a:pt x="0" y="7187657"/>
                </a:lnTo>
                <a:close/>
              </a:path>
            </a:pathLst>
          </a:custGeom>
          <a:blipFill dpi="0" rotWithShape="1">
            <a:blip r:embed="rId3" cstate="screen"/>
            <a:srcRect/>
            <a:stretch>
              <a:fillRect t="175" b="1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5173" y="2999919"/>
            <a:ext cx="5493271" cy="1220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1"/>
          <p:cNvSpPr txBox="1"/>
          <p:nvPr/>
        </p:nvSpPr>
        <p:spPr>
          <a:xfrm>
            <a:off x="7643821" y="1973251"/>
            <a:ext cx="3637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40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标准规范</a:t>
            </a:r>
            <a:endParaRPr lang="en-US" altLang="zh-CN" sz="40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10137" y="2768304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2917064" y="3068994"/>
            <a:ext cx="1269489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703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703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6429375" y="3044821"/>
            <a:ext cx="59293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民用建筑工程室内环境污染控制规范</a:t>
            </a: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》GB50325-2010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9375" y="3544887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公共场所卫生检验方法 第</a:t>
            </a: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 卫生监测技术规范</a:t>
            </a: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》GB/T18204.6-2013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429375" y="4170703"/>
            <a:ext cx="6000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室内空气质量标准</a:t>
            </a: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》GB-T 18883-2002 </a:t>
            </a:r>
          </a:p>
        </p:txBody>
      </p:sp>
      <p:sp>
        <p:nvSpPr>
          <p:cNvPr id="20" name="TextBox 11"/>
          <p:cNvSpPr txBox="1"/>
          <p:nvPr/>
        </p:nvSpPr>
        <p:spPr>
          <a:xfrm>
            <a:off x="6429375" y="4652133"/>
            <a:ext cx="6000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其他相关标准规范（按照实际使用功能划分）</a:t>
            </a: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37" grpId="0" animBg="1"/>
      <p:bldP spid="3" grpId="0" animBg="1"/>
      <p:bldP spid="13" grpId="0"/>
      <p:bldP spid="18" grpId="0"/>
      <p:bldP spid="29" grpId="0"/>
      <p:bldP spid="34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-46525" y="4041578"/>
            <a:ext cx="2730661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2645628" y="1953821"/>
            <a:ext cx="2576632" cy="208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192123" y="4041578"/>
            <a:ext cx="2578306" cy="2086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748665" y="1953821"/>
            <a:ext cx="2576632" cy="2086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310228" y="4041578"/>
            <a:ext cx="2593374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-49873" y="1953821"/>
            <a:ext cx="2715592" cy="2086084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 t="344" b="34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7748664" y="4041578"/>
            <a:ext cx="2561564" cy="2086084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213888" y="1953821"/>
            <a:ext cx="2534776" cy="2086084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10310228" y="1953821"/>
            <a:ext cx="2593374" cy="2086084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2640606" y="4041578"/>
            <a:ext cx="2581654" cy="2086084"/>
          </a:xfrm>
          <a:prstGeom prst="rect">
            <a:avLst/>
          </a:prstGeom>
          <a:blipFill dpi="0" rotWithShape="1">
            <a:blip r:embed="rId7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itle 13"/>
          <p:cNvSpPr txBox="1"/>
          <p:nvPr/>
        </p:nvSpPr>
        <p:spPr bwMode="auto">
          <a:xfrm>
            <a:off x="5232305" y="4402143"/>
            <a:ext cx="2484549" cy="1238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室内环境污染</a:t>
            </a: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指由建筑材料和装修材料产生的室内环境污染，至于工程交付使用后的生活环境、工作环境等室内污染问题，如由燃烧、烹调和吸烟等所造成的污染，不属于本规范控制之列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itle 13"/>
          <p:cNvSpPr txBox="1"/>
          <p:nvPr/>
        </p:nvSpPr>
        <p:spPr bwMode="auto">
          <a:xfrm>
            <a:off x="2786037" y="2187565"/>
            <a:ext cx="2384323" cy="17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适用范围</a:t>
            </a: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适用于新建、扩建和改建的民用建筑工程室内环境污染控制，不适用于工业生产建筑工程、仓储性建筑工程、构筑物和有特殊净化卫生要求的室内环境污染控制，也不适用于民用建筑工程交付使用后，非建筑装修产生的室内环境污染控制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itle 13"/>
          <p:cNvSpPr txBox="1"/>
          <p:nvPr/>
        </p:nvSpPr>
        <p:spPr bwMode="auto">
          <a:xfrm>
            <a:off x="10576430" y="4654345"/>
            <a:ext cx="2124590" cy="89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污染物来源</a:t>
            </a: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非放射性污染主要来源于各种人造板材、涂料、胶粘剂、处理剂等化学建材类建筑材料产品；</a:t>
            </a:r>
            <a:endParaRPr lang="en-US" altLang="zh-CN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放射性污染主要来自无机建筑材料，还与工程地点的地质情况有关系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itle 13"/>
          <p:cNvSpPr txBox="1"/>
          <p:nvPr/>
        </p:nvSpPr>
        <p:spPr bwMode="auto">
          <a:xfrm>
            <a:off x="0" y="4187829"/>
            <a:ext cx="2571723" cy="18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分类</a:t>
            </a:r>
          </a:p>
          <a:p>
            <a:pPr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</a:t>
            </a:r>
            <a:r>
              <a:rPr lang="en-US" altLang="zh-CN" sz="10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Ⅰ</a:t>
            </a:r>
            <a:r>
              <a:rPr lang="zh-CN" altLang="en-US" sz="10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类民用建筑工程：住宅、医院、老年建筑、幼儿园、学校教室等民用建筑工程</a:t>
            </a:r>
            <a:endParaRPr lang="en-US" altLang="zh-CN" sz="1000" dirty="0" smtClea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2</a:t>
            </a:r>
            <a:r>
              <a:rPr lang="zh-CN" altLang="en-US" sz="10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、</a:t>
            </a:r>
            <a:r>
              <a:rPr lang="en-US" altLang="zh-CN" sz="10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Ⅱ</a:t>
            </a:r>
            <a:r>
              <a:rPr lang="zh-CN" altLang="en-US" sz="10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类民用建筑工程：办公楼、商店、旅馆、文化娱乐场所、书店、图书馆、展览馆、体育馆、公共交通等候室、餐厅、理发店等民用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itle 13"/>
          <p:cNvSpPr txBox="1"/>
          <p:nvPr/>
        </p:nvSpPr>
        <p:spPr bwMode="auto">
          <a:xfrm>
            <a:off x="7939525" y="2116127"/>
            <a:ext cx="2171470" cy="17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控制的污染物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放射性氡（</a:t>
            </a:r>
            <a:r>
              <a:rPr lang="en-US" altLang="zh-CN" sz="1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Rn-222</a:t>
            </a:r>
            <a:r>
              <a:rPr lang="zh-CN" altLang="en-US" sz="1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）、甲醛、氨、苯、游离甲苯二异氰酸酯和总挥发有机化合物（简称</a:t>
            </a:r>
            <a:r>
              <a:rPr lang="en-US" altLang="zh-CN" sz="1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TVOC</a:t>
            </a:r>
            <a:r>
              <a:rPr lang="zh-CN" altLang="en-US" sz="1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）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2214533" y="1086572"/>
            <a:ext cx="8358246" cy="9058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民用建筑工程室内环境污染控制规范</a:t>
            </a:r>
            <a:endParaRPr lang="zh-CN" altLang="en-US" sz="4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3930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3930"/>
            <a:endParaRPr lang="zh-CN" altLang="en-US" sz="19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9826326" y="1639875"/>
            <a:ext cx="2428892" cy="1357322"/>
          </a:xfrm>
          <a:prstGeom prst="wedgeRoundRectCallout">
            <a:avLst>
              <a:gd name="adj1" fmla="val -42091"/>
              <a:gd name="adj2" fmla="val 5949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TVOC</a:t>
            </a:r>
            <a:r>
              <a:rPr lang="zh-CN" altLang="en-US" sz="1000" dirty="0" smtClean="0">
                <a:solidFill>
                  <a:schemeClr val="tx1"/>
                </a:solidFill>
              </a:rPr>
              <a:t>是指室温下饱和蒸气压超过了</a:t>
            </a:r>
            <a:r>
              <a:rPr lang="en-US" altLang="zh-CN" sz="1000" dirty="0" smtClean="0">
                <a:solidFill>
                  <a:schemeClr val="tx1"/>
                </a:solidFill>
              </a:rPr>
              <a:t>133</a:t>
            </a:r>
            <a:r>
              <a:rPr lang="zh-CN" altLang="en-US" sz="1000" dirty="0" smtClean="0">
                <a:solidFill>
                  <a:schemeClr val="tx1"/>
                </a:solidFill>
              </a:rPr>
              <a:t>．</a:t>
            </a:r>
            <a:r>
              <a:rPr lang="en-US" altLang="zh-CN" sz="1000" dirty="0" smtClean="0">
                <a:solidFill>
                  <a:schemeClr val="tx1"/>
                </a:solidFill>
              </a:rPr>
              <a:t>32pa</a:t>
            </a:r>
            <a:r>
              <a:rPr lang="zh-CN" altLang="en-US" sz="1000" dirty="0" smtClean="0">
                <a:solidFill>
                  <a:schemeClr val="tx1"/>
                </a:solidFill>
              </a:rPr>
              <a:t>的有机物，其沸点在</a:t>
            </a:r>
            <a:r>
              <a:rPr lang="en-US" altLang="zh-CN" sz="1000" dirty="0" smtClean="0">
                <a:solidFill>
                  <a:schemeClr val="tx1"/>
                </a:solidFill>
              </a:rPr>
              <a:t>50℃</a:t>
            </a:r>
            <a:r>
              <a:rPr lang="zh-CN" altLang="en-US" sz="1000" dirty="0" smtClean="0">
                <a:solidFill>
                  <a:schemeClr val="tx1"/>
                </a:solidFill>
              </a:rPr>
              <a:t>至</a:t>
            </a:r>
            <a:r>
              <a:rPr lang="en-US" altLang="zh-CN" sz="1000" dirty="0" smtClean="0">
                <a:solidFill>
                  <a:schemeClr val="tx1"/>
                </a:solidFill>
              </a:rPr>
              <a:t>250℃</a:t>
            </a:r>
            <a:r>
              <a:rPr lang="zh-CN" altLang="en-US" sz="1000" dirty="0" smtClean="0">
                <a:solidFill>
                  <a:schemeClr val="tx1"/>
                </a:solidFill>
              </a:rPr>
              <a:t>，在常温下可以蒸发的形式存在于空气中，它的毒性、刺激性、致癌性和特殊的气味性，会影响皮肤和黏膜，对人体产生急性损害。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6" name="圆角矩形标注 25"/>
          <p:cNvSpPr/>
          <p:nvPr/>
        </p:nvSpPr>
        <p:spPr>
          <a:xfrm>
            <a:off x="9001143" y="5473713"/>
            <a:ext cx="1285884" cy="928694"/>
          </a:xfrm>
          <a:prstGeom prst="wedgeRoundRectCallout">
            <a:avLst>
              <a:gd name="adj1" fmla="val 178787"/>
              <a:gd name="adj2" fmla="val -4404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石灰、水泥、砂子、石子、混凝土、钢材等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/>
      <p:bldP spid="24" grpId="0" bldLvl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3" y="0"/>
            <a:ext cx="4219030" cy="361632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639367" y="0"/>
            <a:ext cx="4219030" cy="361632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3" y="3616325"/>
            <a:ext cx="6428977" cy="36163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849358" y="3616325"/>
            <a:ext cx="2009039" cy="3616325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219383" y="0"/>
            <a:ext cx="4419984" cy="3616325"/>
            <a:chOff x="3000364" y="0"/>
            <a:chExt cx="3143272" cy="2571750"/>
          </a:xfrm>
        </p:grpSpPr>
        <p:sp>
          <p:nvSpPr>
            <p:cNvPr id="19" name="Rectangle 18"/>
            <p:cNvSpPr/>
            <p:nvPr/>
          </p:nvSpPr>
          <p:spPr>
            <a:xfrm>
              <a:off x="3000364" y="0"/>
              <a:ext cx="3143272" cy="2571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3"/>
            <p:cNvGrpSpPr/>
            <p:nvPr/>
          </p:nvGrpSpPr>
          <p:grpSpPr>
            <a:xfrm>
              <a:off x="3098709" y="472789"/>
              <a:ext cx="2902050" cy="1720803"/>
              <a:chOff x="3098709" y="472789"/>
              <a:chExt cx="2902050" cy="1720803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3098709" y="1142990"/>
                <a:ext cx="2902050" cy="10506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        甲醛、氨对人有强烈刺激性，对人的肺功能、肝功能及免疫功能等都会产生一定的影响；</a:t>
                </a:r>
                <a:endPara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        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游离甲苯二异氰酸酯会引起肺损伤；</a:t>
                </a:r>
                <a:endPara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        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氡、苯、甲醛及挥发性有机物中的多种成分都具有一定的致癌性等；</a:t>
                </a:r>
                <a:endPara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143240" y="472789"/>
                <a:ext cx="1479563" cy="3549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室内污染的危害</a:t>
                </a:r>
                <a:endPara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500430" y="1000114"/>
                <a:ext cx="85725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429375" y="3616325"/>
            <a:ext cx="4419984" cy="3616325"/>
            <a:chOff x="4572000" y="2571750"/>
            <a:chExt cx="3143272" cy="2571750"/>
          </a:xfrm>
        </p:grpSpPr>
        <p:sp>
          <p:nvSpPr>
            <p:cNvPr id="21" name="Rectangle 20"/>
            <p:cNvSpPr/>
            <p:nvPr/>
          </p:nvSpPr>
          <p:spPr>
            <a:xfrm>
              <a:off x="4572000" y="2571750"/>
              <a:ext cx="3143272" cy="25717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673606" y="3384600"/>
              <a:ext cx="2898789" cy="1050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      居室内对人体危害最大的，是长寿命的放射性核素放射的</a:t>
              </a:r>
              <a:r>
                <a:rPr lang="en-US" altLang="zh-CN" sz="12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γ</a:t>
              </a:r>
              <a:r>
                <a:rPr lang="zh-CN" altLang="en-US" sz="12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射线和氡，其中氡的内照射危害最大，被人体吸入后，沉积于体内，放射出的</a:t>
              </a:r>
              <a:r>
                <a:rPr lang="en-US" altLang="zh-CN" sz="12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α</a:t>
              </a:r>
              <a:r>
                <a:rPr lang="zh-CN" altLang="en-US" sz="12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、</a:t>
              </a:r>
              <a:r>
                <a:rPr lang="en-US" altLang="zh-CN" sz="12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β</a:t>
              </a:r>
              <a:r>
                <a:rPr lang="zh-CN" altLang="en-US" sz="12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粒子对人体，尤其是上呼吸道、肺部产生很强的内照射。</a:t>
              </a:r>
              <a:endParaRPr lang="en-US" altLang="zh-CN" sz="12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2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10800000">
            <a:off x="807868" y="2657694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5858840" y="2999919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588515" y="-12699"/>
            <a:ext cx="5926586" cy="7245349"/>
          </a:xfrm>
          <a:custGeom>
            <a:avLst/>
            <a:gdLst>
              <a:gd name="connsiteX0" fmla="*/ 756568 w 4593513"/>
              <a:gd name="connsiteY0" fmla="*/ 0 h 7245349"/>
              <a:gd name="connsiteX1" fmla="*/ 4593513 w 4593513"/>
              <a:gd name="connsiteY1" fmla="*/ 0 h 7245349"/>
              <a:gd name="connsiteX2" fmla="*/ 3830873 w 4593513"/>
              <a:gd name="connsiteY2" fmla="*/ 7245349 h 7245349"/>
              <a:gd name="connsiteX3" fmla="*/ 0 w 4593513"/>
              <a:gd name="connsiteY3" fmla="*/ 7245349 h 7245349"/>
              <a:gd name="connsiteX4" fmla="*/ 0 w 4593513"/>
              <a:gd name="connsiteY4" fmla="*/ 7187657 h 72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3513" h="7245349">
                <a:moveTo>
                  <a:pt x="756568" y="0"/>
                </a:moveTo>
                <a:lnTo>
                  <a:pt x="4593513" y="0"/>
                </a:lnTo>
                <a:lnTo>
                  <a:pt x="3830873" y="7245349"/>
                </a:lnTo>
                <a:lnTo>
                  <a:pt x="0" y="7245349"/>
                </a:lnTo>
                <a:lnTo>
                  <a:pt x="0" y="7187657"/>
                </a:ln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5173" y="2999919"/>
            <a:ext cx="5493271" cy="1220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1"/>
          <p:cNvSpPr txBox="1"/>
          <p:nvPr/>
        </p:nvSpPr>
        <p:spPr>
          <a:xfrm>
            <a:off x="7643821" y="311625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r"/>
            <a:r>
              <a:rPr lang="zh-CN" altLang="en-US" sz="40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常规检测内容</a:t>
            </a:r>
            <a:endParaRPr lang="en-US" altLang="zh-CN" sz="40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10137" y="2768304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2917064" y="3068994"/>
            <a:ext cx="1269489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703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703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37" grpId="0" animBg="1"/>
      <p:bldP spid="3" grpId="0" animBg="1"/>
      <p:bldP spid="13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/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8915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0020" y="3195001"/>
              <a:ext cx="2183992" cy="432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常规检测内容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" name="Block Arc 5"/>
          <p:cNvSpPr/>
          <p:nvPr/>
        </p:nvSpPr>
        <p:spPr>
          <a:xfrm>
            <a:off x="488634" y="1145184"/>
            <a:ext cx="5018726" cy="5018726"/>
          </a:xfrm>
          <a:prstGeom prst="blockArc">
            <a:avLst>
              <a:gd name="adj1" fmla="val 16778255"/>
              <a:gd name="adj2" fmla="val 4904765"/>
              <a:gd name="adj3" fmla="val 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429111" y="1401747"/>
            <a:ext cx="5500726" cy="932160"/>
            <a:chOff x="4429111" y="1401747"/>
            <a:chExt cx="5500726" cy="932160"/>
          </a:xfrm>
        </p:grpSpPr>
        <p:sp>
          <p:nvSpPr>
            <p:cNvPr id="7" name="Freeform 6"/>
            <p:cNvSpPr/>
            <p:nvPr/>
          </p:nvSpPr>
          <p:spPr>
            <a:xfrm>
              <a:off x="4895191" y="1494962"/>
              <a:ext cx="5023972" cy="745728"/>
            </a:xfrm>
            <a:custGeom>
              <a:avLst/>
              <a:gdLst>
                <a:gd name="connsiteX0" fmla="*/ 0 w 7301111"/>
                <a:gd name="connsiteY0" fmla="*/ 0 h 1083733"/>
                <a:gd name="connsiteX1" fmla="*/ 7301111 w 7301111"/>
                <a:gd name="connsiteY1" fmla="*/ 0 h 1083733"/>
                <a:gd name="connsiteX2" fmla="*/ 7301111 w 7301111"/>
                <a:gd name="connsiteY2" fmla="*/ 1083733 h 1083733"/>
                <a:gd name="connsiteX3" fmla="*/ 0 w 7301111"/>
                <a:gd name="connsiteY3" fmla="*/ 1083733 h 1083733"/>
                <a:gd name="connsiteX4" fmla="*/ 0 w 7301111"/>
                <a:gd name="connsiteY4" fmla="*/ 0 h 108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1111" h="1083733">
                  <a:moveTo>
                    <a:pt x="0" y="0"/>
                  </a:moveTo>
                  <a:lnTo>
                    <a:pt x="7301111" y="0"/>
                  </a:lnTo>
                  <a:lnTo>
                    <a:pt x="7301111" y="1083733"/>
                  </a:lnTo>
                  <a:lnTo>
                    <a:pt x="0" y="108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7848" tIns="130274" rIns="130274" bIns="130274" numCol="1" spcCol="1270" anchor="ctr" anchorCtr="0">
              <a:noAutofit/>
            </a:bodyPr>
            <a:lstStyle/>
            <a:p>
              <a:pPr algn="just" defTabSz="2279650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429111" y="1401747"/>
              <a:ext cx="932160" cy="932160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71987" y="1672507"/>
              <a:ext cx="646331" cy="39613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甲醛</a:t>
              </a:r>
              <a:endParaRPr lang="en-GB" b="1" dirty="0">
                <a:solidFill>
                  <a:srgbClr val="27562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29243" y="1473185"/>
              <a:ext cx="4500594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来源：人造木板及饰面人造木板，</a:t>
              </a:r>
              <a:r>
                <a:rPr lang="zh-CN" altLang="en-US" sz="1200" dirty="0" smtClean="0">
                  <a:solidFill>
                    <a:srgbClr val="2D5A3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水性涂料、腻子和胶粘剂，室内用水性阻燃剂（包括防火材料），防水剂、防腐剂，混凝土外加剂，</a:t>
              </a:r>
              <a:r>
                <a:rPr lang="zh-CN" altLang="en-US" sz="1200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壁布、帷幕、室内用壁纸，地毯、地毯衬垫等</a:t>
              </a:r>
              <a:endParaRPr lang="en-GB" sz="1200" dirty="0">
                <a:solidFill>
                  <a:srgbClr val="2D5A3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3930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3930"/>
            <a:endParaRPr lang="zh-CN" altLang="en-US" sz="197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654099" y="4830771"/>
            <a:ext cx="5490052" cy="932160"/>
            <a:chOff x="4654099" y="4830771"/>
            <a:chExt cx="5490052" cy="932160"/>
          </a:xfrm>
        </p:grpSpPr>
        <p:sp>
          <p:nvSpPr>
            <p:cNvPr id="38" name="Freeform 10"/>
            <p:cNvSpPr/>
            <p:nvPr/>
          </p:nvSpPr>
          <p:spPr>
            <a:xfrm>
              <a:off x="5120179" y="4923986"/>
              <a:ext cx="5023972" cy="745728"/>
            </a:xfrm>
            <a:custGeom>
              <a:avLst/>
              <a:gdLst>
                <a:gd name="connsiteX0" fmla="*/ 0 w 7301111"/>
                <a:gd name="connsiteY0" fmla="*/ 0 h 1083733"/>
                <a:gd name="connsiteX1" fmla="*/ 7301111 w 7301111"/>
                <a:gd name="connsiteY1" fmla="*/ 0 h 1083733"/>
                <a:gd name="connsiteX2" fmla="*/ 7301111 w 7301111"/>
                <a:gd name="connsiteY2" fmla="*/ 1083733 h 1083733"/>
                <a:gd name="connsiteX3" fmla="*/ 0 w 7301111"/>
                <a:gd name="connsiteY3" fmla="*/ 1083733 h 1083733"/>
                <a:gd name="connsiteX4" fmla="*/ 0 w 7301111"/>
                <a:gd name="connsiteY4" fmla="*/ 0 h 108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1111" h="1083733">
                  <a:moveTo>
                    <a:pt x="0" y="0"/>
                  </a:moveTo>
                  <a:lnTo>
                    <a:pt x="7301111" y="0"/>
                  </a:lnTo>
                  <a:lnTo>
                    <a:pt x="7301111" y="1083733"/>
                  </a:lnTo>
                  <a:lnTo>
                    <a:pt x="0" y="108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562B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7848" tIns="130274" rIns="130274" bIns="130274" numCol="1" spcCol="1270" anchor="ctr" anchorCtr="0">
              <a:noAutofit/>
            </a:bodyPr>
            <a:lstStyle/>
            <a:p>
              <a:pPr algn="just" defTabSz="2279650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Oval 11"/>
            <p:cNvSpPr/>
            <p:nvPr/>
          </p:nvSpPr>
          <p:spPr>
            <a:xfrm>
              <a:off x="4654099" y="4830771"/>
              <a:ext cx="932160" cy="932160"/>
            </a:xfrm>
            <a:prstGeom prst="ellipse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14863" y="5101530"/>
              <a:ext cx="825868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b="1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TVOC</a:t>
              </a:r>
              <a:endParaRPr lang="en-GB" b="1" dirty="0">
                <a:solidFill>
                  <a:srgbClr val="27562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27"/>
            <p:cNvSpPr/>
            <p:nvPr/>
          </p:nvSpPr>
          <p:spPr>
            <a:xfrm>
              <a:off x="5786433" y="5045085"/>
              <a:ext cx="4357718" cy="293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来源：溶剂型涂料、腻子和胶粘剂、地毯、地毯衬垫等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071789" y="330177"/>
            <a:ext cx="5490052" cy="932160"/>
            <a:chOff x="3071789" y="330177"/>
            <a:chExt cx="5490052" cy="932160"/>
          </a:xfrm>
        </p:grpSpPr>
        <p:sp>
          <p:nvSpPr>
            <p:cNvPr id="35" name="Freeform 6"/>
            <p:cNvSpPr/>
            <p:nvPr/>
          </p:nvSpPr>
          <p:spPr>
            <a:xfrm>
              <a:off x="3537869" y="423392"/>
              <a:ext cx="5023972" cy="745728"/>
            </a:xfrm>
            <a:custGeom>
              <a:avLst/>
              <a:gdLst>
                <a:gd name="connsiteX0" fmla="*/ 0 w 7301111"/>
                <a:gd name="connsiteY0" fmla="*/ 0 h 1083733"/>
                <a:gd name="connsiteX1" fmla="*/ 7301111 w 7301111"/>
                <a:gd name="connsiteY1" fmla="*/ 0 h 1083733"/>
                <a:gd name="connsiteX2" fmla="*/ 7301111 w 7301111"/>
                <a:gd name="connsiteY2" fmla="*/ 1083733 h 1083733"/>
                <a:gd name="connsiteX3" fmla="*/ 0 w 7301111"/>
                <a:gd name="connsiteY3" fmla="*/ 1083733 h 1083733"/>
                <a:gd name="connsiteX4" fmla="*/ 0 w 7301111"/>
                <a:gd name="connsiteY4" fmla="*/ 0 h 108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1111" h="1083733">
                  <a:moveTo>
                    <a:pt x="0" y="0"/>
                  </a:moveTo>
                  <a:lnTo>
                    <a:pt x="7301111" y="0"/>
                  </a:lnTo>
                  <a:lnTo>
                    <a:pt x="7301111" y="1083733"/>
                  </a:lnTo>
                  <a:lnTo>
                    <a:pt x="0" y="1083733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7848" tIns="130274" rIns="130274" bIns="130274" numCol="1" spcCol="1270" anchor="ctr" anchorCtr="0">
              <a:noAutofit/>
            </a:bodyPr>
            <a:lstStyle/>
            <a:p>
              <a:pPr algn="just" defTabSz="2279650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Oval 7"/>
            <p:cNvSpPr/>
            <p:nvPr/>
          </p:nvSpPr>
          <p:spPr>
            <a:xfrm>
              <a:off x="3071789" y="330177"/>
              <a:ext cx="932160" cy="932160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25"/>
            <p:cNvSpPr/>
            <p:nvPr/>
          </p:nvSpPr>
          <p:spPr>
            <a:xfrm>
              <a:off x="4071921" y="430303"/>
              <a:ext cx="4429156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来源：无机非金属建筑主体材料和装饰材料，如砂、石、砖、砌块、水泥、混凝土、混凝土预制构件等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143227" y="544491"/>
              <a:ext cx="877163" cy="396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solidFill>
                    <a:srgbClr val="2D5A3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放射性</a:t>
              </a:r>
              <a:endParaRPr lang="en-GB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000615" y="2544755"/>
            <a:ext cx="5218980" cy="932160"/>
            <a:chOff x="5000615" y="2544755"/>
            <a:chExt cx="5218980" cy="932160"/>
          </a:xfrm>
        </p:grpSpPr>
        <p:sp>
          <p:nvSpPr>
            <p:cNvPr id="9" name="Freeform 8"/>
            <p:cNvSpPr/>
            <p:nvPr/>
          </p:nvSpPr>
          <p:spPr>
            <a:xfrm>
              <a:off x="5466695" y="2637971"/>
              <a:ext cx="4752900" cy="745728"/>
            </a:xfrm>
            <a:custGeom>
              <a:avLst/>
              <a:gdLst>
                <a:gd name="connsiteX0" fmla="*/ 0 w 6907174"/>
                <a:gd name="connsiteY0" fmla="*/ 0 h 1083733"/>
                <a:gd name="connsiteX1" fmla="*/ 6907174 w 6907174"/>
                <a:gd name="connsiteY1" fmla="*/ 0 h 1083733"/>
                <a:gd name="connsiteX2" fmla="*/ 6907174 w 6907174"/>
                <a:gd name="connsiteY2" fmla="*/ 1083733 h 1083733"/>
                <a:gd name="connsiteX3" fmla="*/ 0 w 6907174"/>
                <a:gd name="connsiteY3" fmla="*/ 1083733 h 1083733"/>
                <a:gd name="connsiteX4" fmla="*/ 0 w 6907174"/>
                <a:gd name="connsiteY4" fmla="*/ 0 h 108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7174" h="1083733">
                  <a:moveTo>
                    <a:pt x="0" y="0"/>
                  </a:moveTo>
                  <a:lnTo>
                    <a:pt x="6907174" y="0"/>
                  </a:lnTo>
                  <a:lnTo>
                    <a:pt x="6907174" y="1083733"/>
                  </a:lnTo>
                  <a:lnTo>
                    <a:pt x="0" y="108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562B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7848" tIns="130274" rIns="130274" bIns="130274" numCol="1" spcCol="1270" anchor="ctr" anchorCtr="0">
              <a:noAutofit/>
            </a:bodyPr>
            <a:lstStyle/>
            <a:p>
              <a:pPr algn="just" defTabSz="2279650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000615" y="2544755"/>
              <a:ext cx="932160" cy="932160"/>
            </a:xfrm>
            <a:prstGeom prst="ellips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45272" y="2819344"/>
              <a:ext cx="415499" cy="396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苯</a:t>
              </a:r>
              <a:endParaRPr lang="en-GB" b="1" dirty="0">
                <a:solidFill>
                  <a:srgbClr val="27562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26"/>
            <p:cNvSpPr/>
            <p:nvPr/>
          </p:nvSpPr>
          <p:spPr>
            <a:xfrm>
              <a:off x="6357937" y="2687631"/>
              <a:ext cx="3857652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endPara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来源：溶剂型涂料、腻子和胶粘剂</a:t>
              </a:r>
              <a:endParaRPr lang="en-GB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011289" y="3687763"/>
            <a:ext cx="5490052" cy="932160"/>
            <a:chOff x="5011289" y="3687763"/>
            <a:chExt cx="5490052" cy="932160"/>
          </a:xfrm>
        </p:grpSpPr>
        <p:sp>
          <p:nvSpPr>
            <p:cNvPr id="11" name="Freeform 10"/>
            <p:cNvSpPr/>
            <p:nvPr/>
          </p:nvSpPr>
          <p:spPr>
            <a:xfrm>
              <a:off x="5477369" y="3780978"/>
              <a:ext cx="5023972" cy="745728"/>
            </a:xfrm>
            <a:custGeom>
              <a:avLst/>
              <a:gdLst>
                <a:gd name="connsiteX0" fmla="*/ 0 w 7301111"/>
                <a:gd name="connsiteY0" fmla="*/ 0 h 1083733"/>
                <a:gd name="connsiteX1" fmla="*/ 7301111 w 7301111"/>
                <a:gd name="connsiteY1" fmla="*/ 0 h 1083733"/>
                <a:gd name="connsiteX2" fmla="*/ 7301111 w 7301111"/>
                <a:gd name="connsiteY2" fmla="*/ 1083733 h 1083733"/>
                <a:gd name="connsiteX3" fmla="*/ 0 w 7301111"/>
                <a:gd name="connsiteY3" fmla="*/ 1083733 h 1083733"/>
                <a:gd name="connsiteX4" fmla="*/ 0 w 7301111"/>
                <a:gd name="connsiteY4" fmla="*/ 0 h 108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1111" h="1083733">
                  <a:moveTo>
                    <a:pt x="0" y="0"/>
                  </a:moveTo>
                  <a:lnTo>
                    <a:pt x="7301111" y="0"/>
                  </a:lnTo>
                  <a:lnTo>
                    <a:pt x="7301111" y="1083733"/>
                  </a:lnTo>
                  <a:lnTo>
                    <a:pt x="0" y="108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7848" tIns="130274" rIns="130274" bIns="130274" numCol="1" spcCol="1270" anchor="ctr" anchorCtr="0">
              <a:noAutofit/>
            </a:bodyPr>
            <a:lstStyle/>
            <a:p>
              <a:pPr algn="just" defTabSz="2279650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011289" y="3687763"/>
              <a:ext cx="932160" cy="932160"/>
            </a:xfrm>
            <a:prstGeom prst="ellipse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55947" y="3958522"/>
              <a:ext cx="415499" cy="396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氨</a:t>
              </a:r>
              <a:endParaRPr lang="en-GB" b="1" dirty="0">
                <a:solidFill>
                  <a:srgbClr val="27562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27"/>
            <p:cNvSpPr/>
            <p:nvPr/>
          </p:nvSpPr>
          <p:spPr>
            <a:xfrm>
              <a:off x="6000747" y="3965660"/>
              <a:ext cx="4500594" cy="293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来源：阻燃剂、混凝土外加剂等</a:t>
              </a:r>
              <a:endParaRPr lang="en-GB" sz="1200" dirty="0">
                <a:solidFill>
                  <a:srgbClr val="27562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071789" y="5973779"/>
            <a:ext cx="5786478" cy="1000132"/>
            <a:chOff x="3071789" y="5973779"/>
            <a:chExt cx="5786478" cy="1000132"/>
          </a:xfrm>
        </p:grpSpPr>
        <p:sp>
          <p:nvSpPr>
            <p:cNvPr id="42" name="Freeform 10"/>
            <p:cNvSpPr/>
            <p:nvPr/>
          </p:nvSpPr>
          <p:spPr>
            <a:xfrm>
              <a:off x="3609307" y="5992089"/>
              <a:ext cx="5248960" cy="981821"/>
            </a:xfrm>
            <a:custGeom>
              <a:avLst/>
              <a:gdLst>
                <a:gd name="connsiteX0" fmla="*/ 0 w 7301111"/>
                <a:gd name="connsiteY0" fmla="*/ 0 h 1083733"/>
                <a:gd name="connsiteX1" fmla="*/ 7301111 w 7301111"/>
                <a:gd name="connsiteY1" fmla="*/ 0 h 1083733"/>
                <a:gd name="connsiteX2" fmla="*/ 7301111 w 7301111"/>
                <a:gd name="connsiteY2" fmla="*/ 1083733 h 1083733"/>
                <a:gd name="connsiteX3" fmla="*/ 0 w 7301111"/>
                <a:gd name="connsiteY3" fmla="*/ 1083733 h 1083733"/>
                <a:gd name="connsiteX4" fmla="*/ 0 w 7301111"/>
                <a:gd name="connsiteY4" fmla="*/ 0 h 108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1111" h="1083733">
                  <a:moveTo>
                    <a:pt x="0" y="0"/>
                  </a:moveTo>
                  <a:lnTo>
                    <a:pt x="7301111" y="0"/>
                  </a:lnTo>
                  <a:lnTo>
                    <a:pt x="7301111" y="1083733"/>
                  </a:lnTo>
                  <a:lnTo>
                    <a:pt x="0" y="108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7848" tIns="130274" rIns="130274" bIns="130274" numCol="1" spcCol="1270" anchor="ctr" anchorCtr="0">
              <a:noAutofit/>
            </a:bodyPr>
            <a:lstStyle/>
            <a:p>
              <a:pPr algn="just" defTabSz="2279650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Oval 11"/>
            <p:cNvSpPr/>
            <p:nvPr/>
          </p:nvSpPr>
          <p:spPr>
            <a:xfrm>
              <a:off x="3143227" y="5973779"/>
              <a:ext cx="1000132" cy="1000132"/>
            </a:xfrm>
            <a:prstGeom prst="ellipse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71789" y="6116655"/>
              <a:ext cx="1107996" cy="728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游离二异</a:t>
              </a:r>
              <a:endParaRPr lang="en-US" altLang="zh-CN" dirty="0" smtClean="0">
                <a:solidFill>
                  <a:srgbClr val="27562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氰酸酯</a:t>
              </a:r>
              <a:endParaRPr lang="en-GB" b="1" dirty="0">
                <a:solidFill>
                  <a:srgbClr val="27562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27"/>
            <p:cNvSpPr/>
            <p:nvPr/>
          </p:nvSpPr>
          <p:spPr>
            <a:xfrm>
              <a:off x="4286235" y="6339914"/>
              <a:ext cx="4429156" cy="2768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 dirty="0" smtClean="0">
                  <a:solidFill>
                    <a:srgbClr val="27562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来源：聚氨酯漆</a:t>
              </a:r>
              <a:endParaRPr lang="en-GB" sz="1100" dirty="0">
                <a:solidFill>
                  <a:srgbClr val="27562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10800000">
            <a:off x="807868" y="2657694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5858840" y="2999919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588515" y="-12699"/>
            <a:ext cx="5926586" cy="7245349"/>
          </a:xfrm>
          <a:custGeom>
            <a:avLst/>
            <a:gdLst>
              <a:gd name="connsiteX0" fmla="*/ 756568 w 4593513"/>
              <a:gd name="connsiteY0" fmla="*/ 0 h 7245349"/>
              <a:gd name="connsiteX1" fmla="*/ 4593513 w 4593513"/>
              <a:gd name="connsiteY1" fmla="*/ 0 h 7245349"/>
              <a:gd name="connsiteX2" fmla="*/ 3830873 w 4593513"/>
              <a:gd name="connsiteY2" fmla="*/ 7245349 h 7245349"/>
              <a:gd name="connsiteX3" fmla="*/ 0 w 4593513"/>
              <a:gd name="connsiteY3" fmla="*/ 7245349 h 7245349"/>
              <a:gd name="connsiteX4" fmla="*/ 0 w 4593513"/>
              <a:gd name="connsiteY4" fmla="*/ 7187657 h 72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3513" h="7245349">
                <a:moveTo>
                  <a:pt x="756568" y="0"/>
                </a:moveTo>
                <a:lnTo>
                  <a:pt x="4593513" y="0"/>
                </a:lnTo>
                <a:lnTo>
                  <a:pt x="3830873" y="7245349"/>
                </a:lnTo>
                <a:lnTo>
                  <a:pt x="0" y="7245349"/>
                </a:lnTo>
                <a:lnTo>
                  <a:pt x="0" y="7187657"/>
                </a:ln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5173" y="2999919"/>
            <a:ext cx="5493271" cy="1220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1"/>
          <p:cNvSpPr txBox="1"/>
          <p:nvPr/>
        </p:nvSpPr>
        <p:spPr>
          <a:xfrm>
            <a:off x="7572383" y="2362496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r"/>
            <a:r>
              <a:rPr lang="zh-CN" altLang="en-US" sz="40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布点方法原则</a:t>
            </a:r>
            <a:endParaRPr lang="en-US" altLang="zh-CN" sz="40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10137" y="2768304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2917064" y="3068994"/>
            <a:ext cx="1269489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703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703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6937007" y="3509125"/>
            <a:ext cx="58657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民用建筑工程室内环境污染控制规范</a:t>
            </a: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中关于民用建筑工程及室内装修工程的室内环境验收的规定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937007" y="4473581"/>
            <a:ext cx="5492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公共场所卫生检验方法 第</a:t>
            </a: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 卫生监测技术规范</a:t>
            </a: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中对于不同功能场所的规定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929441" y="5402275"/>
            <a:ext cx="3403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室内空气质量标准</a:t>
            </a:r>
            <a:r>
              <a:rPr lang="en-US" altLang="zh-CN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中的规定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37" grpId="0" animBg="1"/>
      <p:bldP spid="3" grpId="0" animBg="1"/>
      <p:bldP spid="13" grpId="0"/>
      <p:bldP spid="18" grpId="0"/>
      <p:bldP spid="29" grpId="0"/>
      <p:bldP spid="34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1686889" y="1473185"/>
            <a:ext cx="3383472" cy="2921863"/>
            <a:chOff x="647701" y="1282362"/>
            <a:chExt cx="2770687" cy="2392681"/>
          </a:xfrm>
        </p:grpSpPr>
        <p:grpSp>
          <p:nvGrpSpPr>
            <p:cNvPr id="97" name="Group 96"/>
            <p:cNvGrpSpPr/>
            <p:nvPr/>
          </p:nvGrpSpPr>
          <p:grpSpPr>
            <a:xfrm>
              <a:off x="647701" y="1845892"/>
              <a:ext cx="2770687" cy="1829151"/>
              <a:chOff x="647701" y="1845892"/>
              <a:chExt cx="2770687" cy="182915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47701" y="2428011"/>
                <a:ext cx="1402260" cy="1247032"/>
                <a:chOff x="647704" y="2190750"/>
                <a:chExt cx="1028697" cy="140589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647704" y="2190750"/>
                  <a:ext cx="1028697" cy="9144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" name="Down Arrow 4"/>
                <p:cNvSpPr/>
                <p:nvPr/>
              </p:nvSpPr>
              <p:spPr>
                <a:xfrm>
                  <a:off x="862697" y="3105150"/>
                  <a:ext cx="598711" cy="491490"/>
                </a:xfrm>
                <a:prstGeom prst="down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Freeform 35"/>
              <p:cNvSpPr/>
              <p:nvPr/>
            </p:nvSpPr>
            <p:spPr>
              <a:xfrm>
                <a:off x="647701" y="1845892"/>
                <a:ext cx="2770687" cy="582118"/>
              </a:xfrm>
              <a:custGeom>
                <a:avLst/>
                <a:gdLst>
                  <a:gd name="connsiteX0" fmla="*/ 0 w 1402260"/>
                  <a:gd name="connsiteY0" fmla="*/ 0 h 1108710"/>
                  <a:gd name="connsiteX1" fmla="*/ 1402260 w 1402260"/>
                  <a:gd name="connsiteY1" fmla="*/ 0 h 1108710"/>
                  <a:gd name="connsiteX2" fmla="*/ 1402260 w 1402260"/>
                  <a:gd name="connsiteY2" fmla="*/ 1108710 h 1108710"/>
                  <a:gd name="connsiteX3" fmla="*/ 0 w 1402260"/>
                  <a:gd name="connsiteY3" fmla="*/ 1108710 h 1108710"/>
                  <a:gd name="connsiteX4" fmla="*/ 0 w 1402260"/>
                  <a:gd name="connsiteY4" fmla="*/ 0 h 1108710"/>
                  <a:gd name="connsiteX0-1" fmla="*/ 0 w 2049962"/>
                  <a:gd name="connsiteY0-2" fmla="*/ 0 h 1108710"/>
                  <a:gd name="connsiteX1-3" fmla="*/ 2049962 w 2049962"/>
                  <a:gd name="connsiteY1-4" fmla="*/ 133350 h 1108710"/>
                  <a:gd name="connsiteX2-5" fmla="*/ 1402260 w 2049962"/>
                  <a:gd name="connsiteY2-6" fmla="*/ 1108710 h 1108710"/>
                  <a:gd name="connsiteX3-7" fmla="*/ 0 w 2049962"/>
                  <a:gd name="connsiteY3-8" fmla="*/ 1108710 h 1108710"/>
                  <a:gd name="connsiteX4-9" fmla="*/ 0 w 2049962"/>
                  <a:gd name="connsiteY4-10" fmla="*/ 0 h 1108710"/>
                  <a:gd name="connsiteX0-11" fmla="*/ 1600200 w 2049962"/>
                  <a:gd name="connsiteY0-12" fmla="*/ 0 h 975360"/>
                  <a:gd name="connsiteX1-13" fmla="*/ 2049962 w 2049962"/>
                  <a:gd name="connsiteY1-14" fmla="*/ 0 h 975360"/>
                  <a:gd name="connsiteX2-15" fmla="*/ 1402260 w 2049962"/>
                  <a:gd name="connsiteY2-16" fmla="*/ 975360 h 975360"/>
                  <a:gd name="connsiteX3-17" fmla="*/ 0 w 2049962"/>
                  <a:gd name="connsiteY3-18" fmla="*/ 975360 h 975360"/>
                  <a:gd name="connsiteX4-19" fmla="*/ 1600200 w 2049962"/>
                  <a:gd name="connsiteY4-20" fmla="*/ 0 h 975360"/>
                  <a:gd name="connsiteX0-21" fmla="*/ 1600200 w 2811962"/>
                  <a:gd name="connsiteY0-22" fmla="*/ 0 h 975360"/>
                  <a:gd name="connsiteX1-23" fmla="*/ 2811962 w 2811962"/>
                  <a:gd name="connsiteY1-24" fmla="*/ 0 h 975360"/>
                  <a:gd name="connsiteX2-25" fmla="*/ 1402260 w 2811962"/>
                  <a:gd name="connsiteY2-26" fmla="*/ 975360 h 975360"/>
                  <a:gd name="connsiteX3-27" fmla="*/ 0 w 2811962"/>
                  <a:gd name="connsiteY3-28" fmla="*/ 975360 h 975360"/>
                  <a:gd name="connsiteX4-29" fmla="*/ 1600200 w 2811962"/>
                  <a:gd name="connsiteY4-30" fmla="*/ 0 h 975360"/>
                  <a:gd name="connsiteX0-31" fmla="*/ 1600200 w 2770687"/>
                  <a:gd name="connsiteY0-32" fmla="*/ 4753 h 980113"/>
                  <a:gd name="connsiteX1-33" fmla="*/ 2770687 w 2770687"/>
                  <a:gd name="connsiteY1-34" fmla="*/ 0 h 980113"/>
                  <a:gd name="connsiteX2-35" fmla="*/ 1402260 w 2770687"/>
                  <a:gd name="connsiteY2-36" fmla="*/ 980113 h 980113"/>
                  <a:gd name="connsiteX3-37" fmla="*/ 0 w 2770687"/>
                  <a:gd name="connsiteY3-38" fmla="*/ 980113 h 980113"/>
                  <a:gd name="connsiteX4-39" fmla="*/ 1600200 w 2770687"/>
                  <a:gd name="connsiteY4-40" fmla="*/ 4753 h 980113"/>
                  <a:gd name="connsiteX0-41" fmla="*/ 2362200 w 2770687"/>
                  <a:gd name="connsiteY0-42" fmla="*/ 4753 h 980113"/>
                  <a:gd name="connsiteX1-43" fmla="*/ 2770687 w 2770687"/>
                  <a:gd name="connsiteY1-44" fmla="*/ 0 h 980113"/>
                  <a:gd name="connsiteX2-45" fmla="*/ 1402260 w 2770687"/>
                  <a:gd name="connsiteY2-46" fmla="*/ 980113 h 980113"/>
                  <a:gd name="connsiteX3-47" fmla="*/ 0 w 2770687"/>
                  <a:gd name="connsiteY3-48" fmla="*/ 980113 h 980113"/>
                  <a:gd name="connsiteX4-49" fmla="*/ 2362200 w 2770687"/>
                  <a:gd name="connsiteY4-50" fmla="*/ 4753 h 980113"/>
                  <a:gd name="connsiteX0-51" fmla="*/ 2319337 w 2770687"/>
                  <a:gd name="connsiteY0-52" fmla="*/ 4753 h 980113"/>
                  <a:gd name="connsiteX1-53" fmla="*/ 2770687 w 2770687"/>
                  <a:gd name="connsiteY1-54" fmla="*/ 0 h 980113"/>
                  <a:gd name="connsiteX2-55" fmla="*/ 1402260 w 2770687"/>
                  <a:gd name="connsiteY2-56" fmla="*/ 980113 h 980113"/>
                  <a:gd name="connsiteX3-57" fmla="*/ 0 w 2770687"/>
                  <a:gd name="connsiteY3-58" fmla="*/ 980113 h 980113"/>
                  <a:gd name="connsiteX4-59" fmla="*/ 2319337 w 2770687"/>
                  <a:gd name="connsiteY4-60" fmla="*/ 4753 h 980113"/>
                  <a:gd name="connsiteX0-61" fmla="*/ 2319337 w 2770687"/>
                  <a:gd name="connsiteY0-62" fmla="*/ 0 h 982490"/>
                  <a:gd name="connsiteX1-63" fmla="*/ 2770687 w 2770687"/>
                  <a:gd name="connsiteY1-64" fmla="*/ 2377 h 982490"/>
                  <a:gd name="connsiteX2-65" fmla="*/ 1402260 w 2770687"/>
                  <a:gd name="connsiteY2-66" fmla="*/ 982490 h 982490"/>
                  <a:gd name="connsiteX3-67" fmla="*/ 0 w 2770687"/>
                  <a:gd name="connsiteY3-68" fmla="*/ 982490 h 982490"/>
                  <a:gd name="connsiteX4-69" fmla="*/ 2319337 w 2770687"/>
                  <a:gd name="connsiteY4-70" fmla="*/ 0 h 98249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770687" h="982490">
                    <a:moveTo>
                      <a:pt x="2319337" y="0"/>
                    </a:moveTo>
                    <a:lnTo>
                      <a:pt x="2770687" y="2377"/>
                    </a:lnTo>
                    <a:lnTo>
                      <a:pt x="1402260" y="982490"/>
                    </a:lnTo>
                    <a:lnTo>
                      <a:pt x="0" y="982490"/>
                    </a:lnTo>
                    <a:lnTo>
                      <a:pt x="231933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2965450" y="1282362"/>
              <a:ext cx="450577" cy="5677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646178" y="1473185"/>
            <a:ext cx="2266393" cy="2921863"/>
            <a:chOff x="2252141" y="1282362"/>
            <a:chExt cx="1855924" cy="2392681"/>
          </a:xfrm>
        </p:grpSpPr>
        <p:grpSp>
          <p:nvGrpSpPr>
            <p:cNvPr id="23" name="Group 22"/>
            <p:cNvGrpSpPr/>
            <p:nvPr/>
          </p:nvGrpSpPr>
          <p:grpSpPr>
            <a:xfrm>
              <a:off x="2252142" y="2428011"/>
              <a:ext cx="1402260" cy="1247032"/>
              <a:chOff x="647704" y="2190750"/>
              <a:chExt cx="1028697" cy="1405890"/>
            </a:xfrm>
            <a:solidFill>
              <a:schemeClr val="accent2"/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Down Arrow 2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2252141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-1" fmla="*/ 0 w 2049962"/>
                <a:gd name="connsiteY0-2" fmla="*/ 0 h 1108710"/>
                <a:gd name="connsiteX1-3" fmla="*/ 2049962 w 2049962"/>
                <a:gd name="connsiteY1-4" fmla="*/ 133350 h 1108710"/>
                <a:gd name="connsiteX2-5" fmla="*/ 1402260 w 2049962"/>
                <a:gd name="connsiteY2-6" fmla="*/ 1108710 h 1108710"/>
                <a:gd name="connsiteX3-7" fmla="*/ 0 w 2049962"/>
                <a:gd name="connsiteY3-8" fmla="*/ 1108710 h 1108710"/>
                <a:gd name="connsiteX4-9" fmla="*/ 0 w 2049962"/>
                <a:gd name="connsiteY4-10" fmla="*/ 0 h 1108710"/>
                <a:gd name="connsiteX0-11" fmla="*/ 1600200 w 2049962"/>
                <a:gd name="connsiteY0-12" fmla="*/ 0 h 975360"/>
                <a:gd name="connsiteX1-13" fmla="*/ 2049962 w 2049962"/>
                <a:gd name="connsiteY1-14" fmla="*/ 0 h 975360"/>
                <a:gd name="connsiteX2-15" fmla="*/ 1402260 w 2049962"/>
                <a:gd name="connsiteY2-16" fmla="*/ 975360 h 975360"/>
                <a:gd name="connsiteX3-17" fmla="*/ 0 w 2049962"/>
                <a:gd name="connsiteY3-18" fmla="*/ 975360 h 975360"/>
                <a:gd name="connsiteX4-19" fmla="*/ 1600200 w 2049962"/>
                <a:gd name="connsiteY4-20" fmla="*/ 0 h 975360"/>
                <a:gd name="connsiteX0-21" fmla="*/ 609600 w 2049962"/>
                <a:gd name="connsiteY0-22" fmla="*/ 0 h 975360"/>
                <a:gd name="connsiteX1-23" fmla="*/ 2049962 w 2049962"/>
                <a:gd name="connsiteY1-24" fmla="*/ 0 h 975360"/>
                <a:gd name="connsiteX2-25" fmla="*/ 1402260 w 2049962"/>
                <a:gd name="connsiteY2-26" fmla="*/ 975360 h 975360"/>
                <a:gd name="connsiteX3-27" fmla="*/ 0 w 2049962"/>
                <a:gd name="connsiteY3-28" fmla="*/ 975360 h 975360"/>
                <a:gd name="connsiteX4-29" fmla="*/ 609600 w 2049962"/>
                <a:gd name="connsiteY4-30" fmla="*/ 0 h 975360"/>
                <a:gd name="connsiteX0-31" fmla="*/ 609600 w 1402260"/>
                <a:gd name="connsiteY0-32" fmla="*/ 0 h 975360"/>
                <a:gd name="connsiteX1-33" fmla="*/ 1211762 w 1402260"/>
                <a:gd name="connsiteY1-34" fmla="*/ 0 h 975360"/>
                <a:gd name="connsiteX2-35" fmla="*/ 1402260 w 1402260"/>
                <a:gd name="connsiteY2-36" fmla="*/ 975360 h 975360"/>
                <a:gd name="connsiteX3-37" fmla="*/ 0 w 1402260"/>
                <a:gd name="connsiteY3-38" fmla="*/ 975360 h 975360"/>
                <a:gd name="connsiteX4-39" fmla="*/ 609600 w 1402260"/>
                <a:gd name="connsiteY4-40" fmla="*/ 0 h 975360"/>
                <a:gd name="connsiteX0-41" fmla="*/ 609600 w 1402260"/>
                <a:gd name="connsiteY0-42" fmla="*/ 0 h 975360"/>
                <a:gd name="connsiteX1-43" fmla="*/ 1059362 w 1402260"/>
                <a:gd name="connsiteY1-44" fmla="*/ 0 h 975360"/>
                <a:gd name="connsiteX2-45" fmla="*/ 1402260 w 1402260"/>
                <a:gd name="connsiteY2-46" fmla="*/ 975360 h 975360"/>
                <a:gd name="connsiteX3-47" fmla="*/ 0 w 1402260"/>
                <a:gd name="connsiteY3-48" fmla="*/ 975360 h 975360"/>
                <a:gd name="connsiteX4-49" fmla="*/ 609600 w 1402260"/>
                <a:gd name="connsiteY4-50" fmla="*/ 0 h 975360"/>
                <a:gd name="connsiteX0-51" fmla="*/ 609600 w 1862116"/>
                <a:gd name="connsiteY0-52" fmla="*/ 15447 h 990807"/>
                <a:gd name="connsiteX1-53" fmla="*/ 1862116 w 1862116"/>
                <a:gd name="connsiteY1-54" fmla="*/ 0 h 990807"/>
                <a:gd name="connsiteX2-55" fmla="*/ 1402260 w 1862116"/>
                <a:gd name="connsiteY2-56" fmla="*/ 990807 h 990807"/>
                <a:gd name="connsiteX3-57" fmla="*/ 0 w 1862116"/>
                <a:gd name="connsiteY3-58" fmla="*/ 990807 h 990807"/>
                <a:gd name="connsiteX4-59" fmla="*/ 609600 w 1862116"/>
                <a:gd name="connsiteY4-60" fmla="*/ 15447 h 990807"/>
                <a:gd name="connsiteX0-61" fmla="*/ 1425575 w 1862116"/>
                <a:gd name="connsiteY0-62" fmla="*/ 5940 h 990807"/>
                <a:gd name="connsiteX1-63" fmla="*/ 1862116 w 1862116"/>
                <a:gd name="connsiteY1-64" fmla="*/ 0 h 990807"/>
                <a:gd name="connsiteX2-65" fmla="*/ 1402260 w 1862116"/>
                <a:gd name="connsiteY2-66" fmla="*/ 990807 h 990807"/>
                <a:gd name="connsiteX3-67" fmla="*/ 0 w 1862116"/>
                <a:gd name="connsiteY3-68" fmla="*/ 990807 h 990807"/>
                <a:gd name="connsiteX4-69" fmla="*/ 1425575 w 1862116"/>
                <a:gd name="connsiteY4-70" fmla="*/ 5940 h 990807"/>
                <a:gd name="connsiteX0-71" fmla="*/ 1408906 w 1862116"/>
                <a:gd name="connsiteY0-72" fmla="*/ 5940 h 990807"/>
                <a:gd name="connsiteX1-73" fmla="*/ 1862116 w 1862116"/>
                <a:gd name="connsiteY1-74" fmla="*/ 0 h 990807"/>
                <a:gd name="connsiteX2-75" fmla="*/ 1402260 w 1862116"/>
                <a:gd name="connsiteY2-76" fmla="*/ 990807 h 990807"/>
                <a:gd name="connsiteX3-77" fmla="*/ 0 w 1862116"/>
                <a:gd name="connsiteY3-78" fmla="*/ 990807 h 990807"/>
                <a:gd name="connsiteX4-79" fmla="*/ 1408906 w 1862116"/>
                <a:gd name="connsiteY4-80" fmla="*/ 5940 h 990807"/>
                <a:gd name="connsiteX0-81" fmla="*/ 1411287 w 1862116"/>
                <a:gd name="connsiteY0-82" fmla="*/ 16636 h 990807"/>
                <a:gd name="connsiteX1-83" fmla="*/ 1862116 w 1862116"/>
                <a:gd name="connsiteY1-84" fmla="*/ 0 h 990807"/>
                <a:gd name="connsiteX2-85" fmla="*/ 1402260 w 1862116"/>
                <a:gd name="connsiteY2-86" fmla="*/ 990807 h 990807"/>
                <a:gd name="connsiteX3-87" fmla="*/ 0 w 1862116"/>
                <a:gd name="connsiteY3-88" fmla="*/ 990807 h 990807"/>
                <a:gd name="connsiteX4-89" fmla="*/ 1411287 w 1862116"/>
                <a:gd name="connsiteY4-90" fmla="*/ 16636 h 990807"/>
                <a:gd name="connsiteX0-91" fmla="*/ 1411287 w 1852591"/>
                <a:gd name="connsiteY0-92" fmla="*/ 2376 h 976547"/>
                <a:gd name="connsiteX1-93" fmla="*/ 1852591 w 1852591"/>
                <a:gd name="connsiteY1-94" fmla="*/ 0 h 976547"/>
                <a:gd name="connsiteX2-95" fmla="*/ 1402260 w 1852591"/>
                <a:gd name="connsiteY2-96" fmla="*/ 976547 h 976547"/>
                <a:gd name="connsiteX3-97" fmla="*/ 0 w 1852591"/>
                <a:gd name="connsiteY3-98" fmla="*/ 976547 h 976547"/>
                <a:gd name="connsiteX4-99" fmla="*/ 1411287 w 1852591"/>
                <a:gd name="connsiteY4-100" fmla="*/ 2376 h 976547"/>
                <a:gd name="connsiteX0-101" fmla="*/ 1282699 w 1852591"/>
                <a:gd name="connsiteY0-102" fmla="*/ 0 h 1073989"/>
                <a:gd name="connsiteX1-103" fmla="*/ 1852591 w 1852591"/>
                <a:gd name="connsiteY1-104" fmla="*/ 97442 h 1073989"/>
                <a:gd name="connsiteX2-105" fmla="*/ 1402260 w 1852591"/>
                <a:gd name="connsiteY2-106" fmla="*/ 1073989 h 1073989"/>
                <a:gd name="connsiteX3-107" fmla="*/ 0 w 1852591"/>
                <a:gd name="connsiteY3-108" fmla="*/ 1073989 h 1073989"/>
                <a:gd name="connsiteX4-109" fmla="*/ 1282699 w 1852591"/>
                <a:gd name="connsiteY4-110" fmla="*/ 0 h 1073989"/>
                <a:gd name="connsiteX0-111" fmla="*/ 1411286 w 1852591"/>
                <a:gd name="connsiteY0-112" fmla="*/ 0 h 981302"/>
                <a:gd name="connsiteX1-113" fmla="*/ 1852591 w 1852591"/>
                <a:gd name="connsiteY1-114" fmla="*/ 4755 h 981302"/>
                <a:gd name="connsiteX2-115" fmla="*/ 1402260 w 1852591"/>
                <a:gd name="connsiteY2-116" fmla="*/ 981302 h 981302"/>
                <a:gd name="connsiteX3-117" fmla="*/ 0 w 1852591"/>
                <a:gd name="connsiteY3-118" fmla="*/ 981302 h 981302"/>
                <a:gd name="connsiteX4-119" fmla="*/ 1411286 w 1852591"/>
                <a:gd name="connsiteY4-120" fmla="*/ 0 h 9813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57488" y="1282362"/>
              <a:ext cx="450577" cy="5635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605470" y="1473185"/>
            <a:ext cx="1712393" cy="2921863"/>
            <a:chOff x="3856583" y="1282362"/>
            <a:chExt cx="1402260" cy="2392681"/>
          </a:xfrm>
        </p:grpSpPr>
        <p:grpSp>
          <p:nvGrpSpPr>
            <p:cNvPr id="26" name="Group 25"/>
            <p:cNvGrpSpPr/>
            <p:nvPr/>
          </p:nvGrpSpPr>
          <p:grpSpPr>
            <a:xfrm>
              <a:off x="3856583" y="2428011"/>
              <a:ext cx="1402260" cy="1247032"/>
              <a:chOff x="647704" y="2190750"/>
              <a:chExt cx="1028697" cy="1405890"/>
            </a:xfrm>
            <a:solidFill>
              <a:schemeClr val="accent3"/>
            </a:solidFill>
          </p:grpSpPr>
          <p:sp>
            <p:nvSpPr>
              <p:cNvPr id="27" name="Rectangle 26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Down Arrow 27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2" name="Freeform 51"/>
            <p:cNvSpPr/>
            <p:nvPr/>
          </p:nvSpPr>
          <p:spPr>
            <a:xfrm>
              <a:off x="3856583" y="1848005"/>
              <a:ext cx="1402260" cy="580005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-1" fmla="*/ 0 w 2049962"/>
                <a:gd name="connsiteY0-2" fmla="*/ 0 h 1108710"/>
                <a:gd name="connsiteX1-3" fmla="*/ 2049962 w 2049962"/>
                <a:gd name="connsiteY1-4" fmla="*/ 133350 h 1108710"/>
                <a:gd name="connsiteX2-5" fmla="*/ 1402260 w 2049962"/>
                <a:gd name="connsiteY2-6" fmla="*/ 1108710 h 1108710"/>
                <a:gd name="connsiteX3-7" fmla="*/ 0 w 2049962"/>
                <a:gd name="connsiteY3-8" fmla="*/ 1108710 h 1108710"/>
                <a:gd name="connsiteX4-9" fmla="*/ 0 w 2049962"/>
                <a:gd name="connsiteY4-10" fmla="*/ 0 h 1108710"/>
                <a:gd name="connsiteX0-11" fmla="*/ 1600200 w 2049962"/>
                <a:gd name="connsiteY0-12" fmla="*/ 0 h 975360"/>
                <a:gd name="connsiteX1-13" fmla="*/ 2049962 w 2049962"/>
                <a:gd name="connsiteY1-14" fmla="*/ 0 h 975360"/>
                <a:gd name="connsiteX2-15" fmla="*/ 1402260 w 2049962"/>
                <a:gd name="connsiteY2-16" fmla="*/ 975360 h 975360"/>
                <a:gd name="connsiteX3-17" fmla="*/ 0 w 2049962"/>
                <a:gd name="connsiteY3-18" fmla="*/ 975360 h 975360"/>
                <a:gd name="connsiteX4-19" fmla="*/ 1600200 w 2049962"/>
                <a:gd name="connsiteY4-20" fmla="*/ 0 h 975360"/>
                <a:gd name="connsiteX0-21" fmla="*/ 609600 w 2049962"/>
                <a:gd name="connsiteY0-22" fmla="*/ 0 h 975360"/>
                <a:gd name="connsiteX1-23" fmla="*/ 2049962 w 2049962"/>
                <a:gd name="connsiteY1-24" fmla="*/ 0 h 975360"/>
                <a:gd name="connsiteX2-25" fmla="*/ 1402260 w 2049962"/>
                <a:gd name="connsiteY2-26" fmla="*/ 975360 h 975360"/>
                <a:gd name="connsiteX3-27" fmla="*/ 0 w 2049962"/>
                <a:gd name="connsiteY3-28" fmla="*/ 975360 h 975360"/>
                <a:gd name="connsiteX4-29" fmla="*/ 609600 w 2049962"/>
                <a:gd name="connsiteY4-30" fmla="*/ 0 h 975360"/>
                <a:gd name="connsiteX0-31" fmla="*/ 609600 w 1402260"/>
                <a:gd name="connsiteY0-32" fmla="*/ 0 h 975360"/>
                <a:gd name="connsiteX1-33" fmla="*/ 1211762 w 1402260"/>
                <a:gd name="connsiteY1-34" fmla="*/ 0 h 975360"/>
                <a:gd name="connsiteX2-35" fmla="*/ 1402260 w 1402260"/>
                <a:gd name="connsiteY2-36" fmla="*/ 975360 h 975360"/>
                <a:gd name="connsiteX3-37" fmla="*/ 0 w 1402260"/>
                <a:gd name="connsiteY3-38" fmla="*/ 975360 h 975360"/>
                <a:gd name="connsiteX4-39" fmla="*/ 609600 w 1402260"/>
                <a:gd name="connsiteY4-40" fmla="*/ 0 h 975360"/>
                <a:gd name="connsiteX0-41" fmla="*/ 609600 w 1402260"/>
                <a:gd name="connsiteY0-42" fmla="*/ 0 h 975360"/>
                <a:gd name="connsiteX1-43" fmla="*/ 1059362 w 1402260"/>
                <a:gd name="connsiteY1-44" fmla="*/ 0 h 975360"/>
                <a:gd name="connsiteX2-45" fmla="*/ 1402260 w 1402260"/>
                <a:gd name="connsiteY2-46" fmla="*/ 975360 h 975360"/>
                <a:gd name="connsiteX3-47" fmla="*/ 0 w 1402260"/>
                <a:gd name="connsiteY3-48" fmla="*/ 975360 h 975360"/>
                <a:gd name="connsiteX4-49" fmla="*/ 609600 w 1402260"/>
                <a:gd name="connsiteY4-50" fmla="*/ 0 h 975360"/>
                <a:gd name="connsiteX0-51" fmla="*/ 457200 w 1402260"/>
                <a:gd name="connsiteY0-52" fmla="*/ 0 h 975360"/>
                <a:gd name="connsiteX1-53" fmla="*/ 1059362 w 1402260"/>
                <a:gd name="connsiteY1-54" fmla="*/ 0 h 975360"/>
                <a:gd name="connsiteX2-55" fmla="*/ 1402260 w 1402260"/>
                <a:gd name="connsiteY2-56" fmla="*/ 975360 h 975360"/>
                <a:gd name="connsiteX3-57" fmla="*/ 0 w 1402260"/>
                <a:gd name="connsiteY3-58" fmla="*/ 975360 h 975360"/>
                <a:gd name="connsiteX4-59" fmla="*/ 457200 w 1402260"/>
                <a:gd name="connsiteY4-60" fmla="*/ 0 h 975360"/>
                <a:gd name="connsiteX0-61" fmla="*/ 481012 w 1402260"/>
                <a:gd name="connsiteY0-62" fmla="*/ 0 h 975360"/>
                <a:gd name="connsiteX1-63" fmla="*/ 1059362 w 1402260"/>
                <a:gd name="connsiteY1-64" fmla="*/ 0 h 975360"/>
                <a:gd name="connsiteX2-65" fmla="*/ 1402260 w 1402260"/>
                <a:gd name="connsiteY2-66" fmla="*/ 975360 h 975360"/>
                <a:gd name="connsiteX3-67" fmla="*/ 0 w 1402260"/>
                <a:gd name="connsiteY3-68" fmla="*/ 975360 h 975360"/>
                <a:gd name="connsiteX4-69" fmla="*/ 481012 w 1402260"/>
                <a:gd name="connsiteY4-70" fmla="*/ 0 h 975360"/>
                <a:gd name="connsiteX0-71" fmla="*/ 481012 w 1402260"/>
                <a:gd name="connsiteY0-72" fmla="*/ 3565 h 978925"/>
                <a:gd name="connsiteX1-73" fmla="*/ 930775 w 1402260"/>
                <a:gd name="connsiteY1-74" fmla="*/ 0 h 978925"/>
                <a:gd name="connsiteX2-75" fmla="*/ 1402260 w 1402260"/>
                <a:gd name="connsiteY2-76" fmla="*/ 978925 h 978925"/>
                <a:gd name="connsiteX3-77" fmla="*/ 0 w 1402260"/>
                <a:gd name="connsiteY3-78" fmla="*/ 978925 h 978925"/>
                <a:gd name="connsiteX4-79" fmla="*/ 481012 w 1402260"/>
                <a:gd name="connsiteY4-80" fmla="*/ 3565 h 9789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02260" h="978925">
                  <a:moveTo>
                    <a:pt x="481012" y="3565"/>
                  </a:moveTo>
                  <a:lnTo>
                    <a:pt x="930775" y="0"/>
                  </a:lnTo>
                  <a:lnTo>
                    <a:pt x="1402260" y="978925"/>
                  </a:lnTo>
                  <a:lnTo>
                    <a:pt x="0" y="978925"/>
                  </a:lnTo>
                  <a:lnTo>
                    <a:pt x="481012" y="35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37187" y="1282362"/>
              <a:ext cx="450577" cy="5677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61032" y="1473185"/>
            <a:ext cx="3383472" cy="2921863"/>
            <a:chOff x="5703637" y="1282362"/>
            <a:chExt cx="2770687" cy="2392681"/>
          </a:xfrm>
        </p:grpSpPr>
        <p:grpSp>
          <p:nvGrpSpPr>
            <p:cNvPr id="77" name="Group 62"/>
            <p:cNvGrpSpPr/>
            <p:nvPr/>
          </p:nvGrpSpPr>
          <p:grpSpPr>
            <a:xfrm flipH="1">
              <a:off x="7072064" y="2428011"/>
              <a:ext cx="1402260" cy="1247032"/>
              <a:chOff x="647704" y="2190750"/>
              <a:chExt cx="1028697" cy="1405890"/>
            </a:xfrm>
            <a:solidFill>
              <a:schemeClr val="accent5"/>
            </a:solidFill>
          </p:grpSpPr>
          <p:sp>
            <p:nvSpPr>
              <p:cNvPr id="84" name="Rectangle 8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Down Arrow 8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0" name="Freeform 79"/>
            <p:cNvSpPr/>
            <p:nvPr/>
          </p:nvSpPr>
          <p:spPr>
            <a:xfrm flipH="1">
              <a:off x="5703637" y="1845892"/>
              <a:ext cx="2770687" cy="582118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-1" fmla="*/ 0 w 2049962"/>
                <a:gd name="connsiteY0-2" fmla="*/ 0 h 1108710"/>
                <a:gd name="connsiteX1-3" fmla="*/ 2049962 w 2049962"/>
                <a:gd name="connsiteY1-4" fmla="*/ 133350 h 1108710"/>
                <a:gd name="connsiteX2-5" fmla="*/ 1402260 w 2049962"/>
                <a:gd name="connsiteY2-6" fmla="*/ 1108710 h 1108710"/>
                <a:gd name="connsiteX3-7" fmla="*/ 0 w 2049962"/>
                <a:gd name="connsiteY3-8" fmla="*/ 1108710 h 1108710"/>
                <a:gd name="connsiteX4-9" fmla="*/ 0 w 2049962"/>
                <a:gd name="connsiteY4-10" fmla="*/ 0 h 1108710"/>
                <a:gd name="connsiteX0-11" fmla="*/ 1600200 w 2049962"/>
                <a:gd name="connsiteY0-12" fmla="*/ 0 h 975360"/>
                <a:gd name="connsiteX1-13" fmla="*/ 2049962 w 2049962"/>
                <a:gd name="connsiteY1-14" fmla="*/ 0 h 975360"/>
                <a:gd name="connsiteX2-15" fmla="*/ 1402260 w 2049962"/>
                <a:gd name="connsiteY2-16" fmla="*/ 975360 h 975360"/>
                <a:gd name="connsiteX3-17" fmla="*/ 0 w 2049962"/>
                <a:gd name="connsiteY3-18" fmla="*/ 975360 h 975360"/>
                <a:gd name="connsiteX4-19" fmla="*/ 1600200 w 2049962"/>
                <a:gd name="connsiteY4-20" fmla="*/ 0 h 975360"/>
                <a:gd name="connsiteX0-21" fmla="*/ 1600200 w 2811962"/>
                <a:gd name="connsiteY0-22" fmla="*/ 0 h 975360"/>
                <a:gd name="connsiteX1-23" fmla="*/ 2811962 w 2811962"/>
                <a:gd name="connsiteY1-24" fmla="*/ 0 h 975360"/>
                <a:gd name="connsiteX2-25" fmla="*/ 1402260 w 2811962"/>
                <a:gd name="connsiteY2-26" fmla="*/ 975360 h 975360"/>
                <a:gd name="connsiteX3-27" fmla="*/ 0 w 2811962"/>
                <a:gd name="connsiteY3-28" fmla="*/ 975360 h 975360"/>
                <a:gd name="connsiteX4-29" fmla="*/ 1600200 w 2811962"/>
                <a:gd name="connsiteY4-30" fmla="*/ 0 h 975360"/>
                <a:gd name="connsiteX0-31" fmla="*/ 1600200 w 2770687"/>
                <a:gd name="connsiteY0-32" fmla="*/ 4753 h 980113"/>
                <a:gd name="connsiteX1-33" fmla="*/ 2770687 w 2770687"/>
                <a:gd name="connsiteY1-34" fmla="*/ 0 h 980113"/>
                <a:gd name="connsiteX2-35" fmla="*/ 1402260 w 2770687"/>
                <a:gd name="connsiteY2-36" fmla="*/ 980113 h 980113"/>
                <a:gd name="connsiteX3-37" fmla="*/ 0 w 2770687"/>
                <a:gd name="connsiteY3-38" fmla="*/ 980113 h 980113"/>
                <a:gd name="connsiteX4-39" fmla="*/ 1600200 w 2770687"/>
                <a:gd name="connsiteY4-40" fmla="*/ 4753 h 980113"/>
                <a:gd name="connsiteX0-41" fmla="*/ 2362200 w 2770687"/>
                <a:gd name="connsiteY0-42" fmla="*/ 4753 h 980113"/>
                <a:gd name="connsiteX1-43" fmla="*/ 2770687 w 2770687"/>
                <a:gd name="connsiteY1-44" fmla="*/ 0 h 980113"/>
                <a:gd name="connsiteX2-45" fmla="*/ 1402260 w 2770687"/>
                <a:gd name="connsiteY2-46" fmla="*/ 980113 h 980113"/>
                <a:gd name="connsiteX3-47" fmla="*/ 0 w 2770687"/>
                <a:gd name="connsiteY3-48" fmla="*/ 980113 h 980113"/>
                <a:gd name="connsiteX4-49" fmla="*/ 2362200 w 2770687"/>
                <a:gd name="connsiteY4-50" fmla="*/ 4753 h 980113"/>
                <a:gd name="connsiteX0-51" fmla="*/ 2319337 w 2770687"/>
                <a:gd name="connsiteY0-52" fmla="*/ 4753 h 980113"/>
                <a:gd name="connsiteX1-53" fmla="*/ 2770687 w 2770687"/>
                <a:gd name="connsiteY1-54" fmla="*/ 0 h 980113"/>
                <a:gd name="connsiteX2-55" fmla="*/ 1402260 w 2770687"/>
                <a:gd name="connsiteY2-56" fmla="*/ 980113 h 980113"/>
                <a:gd name="connsiteX3-57" fmla="*/ 0 w 2770687"/>
                <a:gd name="connsiteY3-58" fmla="*/ 980113 h 980113"/>
                <a:gd name="connsiteX4-59" fmla="*/ 2319337 w 2770687"/>
                <a:gd name="connsiteY4-60" fmla="*/ 4753 h 980113"/>
                <a:gd name="connsiteX0-61" fmla="*/ 2319337 w 2770687"/>
                <a:gd name="connsiteY0-62" fmla="*/ 0 h 982490"/>
                <a:gd name="connsiteX1-63" fmla="*/ 2770687 w 2770687"/>
                <a:gd name="connsiteY1-64" fmla="*/ 2377 h 982490"/>
                <a:gd name="connsiteX2-65" fmla="*/ 1402260 w 2770687"/>
                <a:gd name="connsiteY2-66" fmla="*/ 982490 h 982490"/>
                <a:gd name="connsiteX3-67" fmla="*/ 0 w 2770687"/>
                <a:gd name="connsiteY3-68" fmla="*/ 982490 h 982490"/>
                <a:gd name="connsiteX4-69" fmla="*/ 2319337 w 2770687"/>
                <a:gd name="connsiteY4-70" fmla="*/ 0 h 9824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770687" h="982490">
                  <a:moveTo>
                    <a:pt x="2319337" y="0"/>
                  </a:moveTo>
                  <a:lnTo>
                    <a:pt x="2770687" y="2377"/>
                  </a:lnTo>
                  <a:lnTo>
                    <a:pt x="1402260" y="982490"/>
                  </a:lnTo>
                  <a:lnTo>
                    <a:pt x="0" y="982490"/>
                  </a:lnTo>
                  <a:lnTo>
                    <a:pt x="231933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flipH="1">
              <a:off x="5705998" y="1282362"/>
              <a:ext cx="450577" cy="56775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7018820" y="1473185"/>
            <a:ext cx="2266393" cy="2921863"/>
            <a:chOff x="5013960" y="1282362"/>
            <a:chExt cx="1855924" cy="2392681"/>
          </a:xfrm>
        </p:grpSpPr>
        <p:grpSp>
          <p:nvGrpSpPr>
            <p:cNvPr id="78" name="Group 63"/>
            <p:cNvGrpSpPr/>
            <p:nvPr/>
          </p:nvGrpSpPr>
          <p:grpSpPr>
            <a:xfrm flipH="1">
              <a:off x="5467623" y="2428011"/>
              <a:ext cx="1402260" cy="1247032"/>
              <a:chOff x="647704" y="2190750"/>
              <a:chExt cx="1028697" cy="1405890"/>
            </a:xfrm>
            <a:solidFill>
              <a:schemeClr val="accent4"/>
            </a:solidFill>
          </p:grpSpPr>
          <p:sp>
            <p:nvSpPr>
              <p:cNvPr id="82" name="Rectangle 81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Down Arrow 82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/>
            <p:nvPr/>
          </p:nvSpPr>
          <p:spPr>
            <a:xfrm flipH="1">
              <a:off x="5017293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-1" fmla="*/ 0 w 2049962"/>
                <a:gd name="connsiteY0-2" fmla="*/ 0 h 1108710"/>
                <a:gd name="connsiteX1-3" fmla="*/ 2049962 w 2049962"/>
                <a:gd name="connsiteY1-4" fmla="*/ 133350 h 1108710"/>
                <a:gd name="connsiteX2-5" fmla="*/ 1402260 w 2049962"/>
                <a:gd name="connsiteY2-6" fmla="*/ 1108710 h 1108710"/>
                <a:gd name="connsiteX3-7" fmla="*/ 0 w 2049962"/>
                <a:gd name="connsiteY3-8" fmla="*/ 1108710 h 1108710"/>
                <a:gd name="connsiteX4-9" fmla="*/ 0 w 2049962"/>
                <a:gd name="connsiteY4-10" fmla="*/ 0 h 1108710"/>
                <a:gd name="connsiteX0-11" fmla="*/ 1600200 w 2049962"/>
                <a:gd name="connsiteY0-12" fmla="*/ 0 h 975360"/>
                <a:gd name="connsiteX1-13" fmla="*/ 2049962 w 2049962"/>
                <a:gd name="connsiteY1-14" fmla="*/ 0 h 975360"/>
                <a:gd name="connsiteX2-15" fmla="*/ 1402260 w 2049962"/>
                <a:gd name="connsiteY2-16" fmla="*/ 975360 h 975360"/>
                <a:gd name="connsiteX3-17" fmla="*/ 0 w 2049962"/>
                <a:gd name="connsiteY3-18" fmla="*/ 975360 h 975360"/>
                <a:gd name="connsiteX4-19" fmla="*/ 1600200 w 2049962"/>
                <a:gd name="connsiteY4-20" fmla="*/ 0 h 975360"/>
                <a:gd name="connsiteX0-21" fmla="*/ 609600 w 2049962"/>
                <a:gd name="connsiteY0-22" fmla="*/ 0 h 975360"/>
                <a:gd name="connsiteX1-23" fmla="*/ 2049962 w 2049962"/>
                <a:gd name="connsiteY1-24" fmla="*/ 0 h 975360"/>
                <a:gd name="connsiteX2-25" fmla="*/ 1402260 w 2049962"/>
                <a:gd name="connsiteY2-26" fmla="*/ 975360 h 975360"/>
                <a:gd name="connsiteX3-27" fmla="*/ 0 w 2049962"/>
                <a:gd name="connsiteY3-28" fmla="*/ 975360 h 975360"/>
                <a:gd name="connsiteX4-29" fmla="*/ 609600 w 2049962"/>
                <a:gd name="connsiteY4-30" fmla="*/ 0 h 975360"/>
                <a:gd name="connsiteX0-31" fmla="*/ 609600 w 1402260"/>
                <a:gd name="connsiteY0-32" fmla="*/ 0 h 975360"/>
                <a:gd name="connsiteX1-33" fmla="*/ 1211762 w 1402260"/>
                <a:gd name="connsiteY1-34" fmla="*/ 0 h 975360"/>
                <a:gd name="connsiteX2-35" fmla="*/ 1402260 w 1402260"/>
                <a:gd name="connsiteY2-36" fmla="*/ 975360 h 975360"/>
                <a:gd name="connsiteX3-37" fmla="*/ 0 w 1402260"/>
                <a:gd name="connsiteY3-38" fmla="*/ 975360 h 975360"/>
                <a:gd name="connsiteX4-39" fmla="*/ 609600 w 1402260"/>
                <a:gd name="connsiteY4-40" fmla="*/ 0 h 975360"/>
                <a:gd name="connsiteX0-41" fmla="*/ 609600 w 1402260"/>
                <a:gd name="connsiteY0-42" fmla="*/ 0 h 975360"/>
                <a:gd name="connsiteX1-43" fmla="*/ 1059362 w 1402260"/>
                <a:gd name="connsiteY1-44" fmla="*/ 0 h 975360"/>
                <a:gd name="connsiteX2-45" fmla="*/ 1402260 w 1402260"/>
                <a:gd name="connsiteY2-46" fmla="*/ 975360 h 975360"/>
                <a:gd name="connsiteX3-47" fmla="*/ 0 w 1402260"/>
                <a:gd name="connsiteY3-48" fmla="*/ 975360 h 975360"/>
                <a:gd name="connsiteX4-49" fmla="*/ 609600 w 1402260"/>
                <a:gd name="connsiteY4-50" fmla="*/ 0 h 975360"/>
                <a:gd name="connsiteX0-51" fmla="*/ 609600 w 1862116"/>
                <a:gd name="connsiteY0-52" fmla="*/ 15447 h 990807"/>
                <a:gd name="connsiteX1-53" fmla="*/ 1862116 w 1862116"/>
                <a:gd name="connsiteY1-54" fmla="*/ 0 h 990807"/>
                <a:gd name="connsiteX2-55" fmla="*/ 1402260 w 1862116"/>
                <a:gd name="connsiteY2-56" fmla="*/ 990807 h 990807"/>
                <a:gd name="connsiteX3-57" fmla="*/ 0 w 1862116"/>
                <a:gd name="connsiteY3-58" fmla="*/ 990807 h 990807"/>
                <a:gd name="connsiteX4-59" fmla="*/ 609600 w 1862116"/>
                <a:gd name="connsiteY4-60" fmla="*/ 15447 h 990807"/>
                <a:gd name="connsiteX0-61" fmla="*/ 1425575 w 1862116"/>
                <a:gd name="connsiteY0-62" fmla="*/ 5940 h 990807"/>
                <a:gd name="connsiteX1-63" fmla="*/ 1862116 w 1862116"/>
                <a:gd name="connsiteY1-64" fmla="*/ 0 h 990807"/>
                <a:gd name="connsiteX2-65" fmla="*/ 1402260 w 1862116"/>
                <a:gd name="connsiteY2-66" fmla="*/ 990807 h 990807"/>
                <a:gd name="connsiteX3-67" fmla="*/ 0 w 1862116"/>
                <a:gd name="connsiteY3-68" fmla="*/ 990807 h 990807"/>
                <a:gd name="connsiteX4-69" fmla="*/ 1425575 w 1862116"/>
                <a:gd name="connsiteY4-70" fmla="*/ 5940 h 990807"/>
                <a:gd name="connsiteX0-71" fmla="*/ 1408906 w 1862116"/>
                <a:gd name="connsiteY0-72" fmla="*/ 5940 h 990807"/>
                <a:gd name="connsiteX1-73" fmla="*/ 1862116 w 1862116"/>
                <a:gd name="connsiteY1-74" fmla="*/ 0 h 990807"/>
                <a:gd name="connsiteX2-75" fmla="*/ 1402260 w 1862116"/>
                <a:gd name="connsiteY2-76" fmla="*/ 990807 h 990807"/>
                <a:gd name="connsiteX3-77" fmla="*/ 0 w 1862116"/>
                <a:gd name="connsiteY3-78" fmla="*/ 990807 h 990807"/>
                <a:gd name="connsiteX4-79" fmla="*/ 1408906 w 1862116"/>
                <a:gd name="connsiteY4-80" fmla="*/ 5940 h 990807"/>
                <a:gd name="connsiteX0-81" fmla="*/ 1411287 w 1862116"/>
                <a:gd name="connsiteY0-82" fmla="*/ 16636 h 990807"/>
                <a:gd name="connsiteX1-83" fmla="*/ 1862116 w 1862116"/>
                <a:gd name="connsiteY1-84" fmla="*/ 0 h 990807"/>
                <a:gd name="connsiteX2-85" fmla="*/ 1402260 w 1862116"/>
                <a:gd name="connsiteY2-86" fmla="*/ 990807 h 990807"/>
                <a:gd name="connsiteX3-87" fmla="*/ 0 w 1862116"/>
                <a:gd name="connsiteY3-88" fmla="*/ 990807 h 990807"/>
                <a:gd name="connsiteX4-89" fmla="*/ 1411287 w 1862116"/>
                <a:gd name="connsiteY4-90" fmla="*/ 16636 h 990807"/>
                <a:gd name="connsiteX0-91" fmla="*/ 1411287 w 1852591"/>
                <a:gd name="connsiteY0-92" fmla="*/ 2376 h 976547"/>
                <a:gd name="connsiteX1-93" fmla="*/ 1852591 w 1852591"/>
                <a:gd name="connsiteY1-94" fmla="*/ 0 h 976547"/>
                <a:gd name="connsiteX2-95" fmla="*/ 1402260 w 1852591"/>
                <a:gd name="connsiteY2-96" fmla="*/ 976547 h 976547"/>
                <a:gd name="connsiteX3-97" fmla="*/ 0 w 1852591"/>
                <a:gd name="connsiteY3-98" fmla="*/ 976547 h 976547"/>
                <a:gd name="connsiteX4-99" fmla="*/ 1411287 w 1852591"/>
                <a:gd name="connsiteY4-100" fmla="*/ 2376 h 976547"/>
                <a:gd name="connsiteX0-101" fmla="*/ 1282699 w 1852591"/>
                <a:gd name="connsiteY0-102" fmla="*/ 0 h 1073989"/>
                <a:gd name="connsiteX1-103" fmla="*/ 1852591 w 1852591"/>
                <a:gd name="connsiteY1-104" fmla="*/ 97442 h 1073989"/>
                <a:gd name="connsiteX2-105" fmla="*/ 1402260 w 1852591"/>
                <a:gd name="connsiteY2-106" fmla="*/ 1073989 h 1073989"/>
                <a:gd name="connsiteX3-107" fmla="*/ 0 w 1852591"/>
                <a:gd name="connsiteY3-108" fmla="*/ 1073989 h 1073989"/>
                <a:gd name="connsiteX4-109" fmla="*/ 1282699 w 1852591"/>
                <a:gd name="connsiteY4-110" fmla="*/ 0 h 1073989"/>
                <a:gd name="connsiteX0-111" fmla="*/ 1411286 w 1852591"/>
                <a:gd name="connsiteY0-112" fmla="*/ 0 h 981302"/>
                <a:gd name="connsiteX1-113" fmla="*/ 1852591 w 1852591"/>
                <a:gd name="connsiteY1-114" fmla="*/ 4755 h 981302"/>
                <a:gd name="connsiteX2-115" fmla="*/ 1402260 w 1852591"/>
                <a:gd name="connsiteY2-116" fmla="*/ 981302 h 981302"/>
                <a:gd name="connsiteX3-117" fmla="*/ 0 w 1852591"/>
                <a:gd name="connsiteY3-118" fmla="*/ 981302 h 981302"/>
                <a:gd name="connsiteX4-119" fmla="*/ 1411286 w 1852591"/>
                <a:gd name="connsiteY4-120" fmla="*/ 0 h 9813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5013960" y="1282362"/>
              <a:ext cx="450577" cy="5677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87" name="Freeform 144"/>
          <p:cNvSpPr>
            <a:spLocks noEditPoints="1"/>
          </p:cNvSpPr>
          <p:nvPr/>
        </p:nvSpPr>
        <p:spPr bwMode="auto">
          <a:xfrm>
            <a:off x="2276963" y="3086616"/>
            <a:ext cx="532245" cy="461560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145"/>
          <p:cNvSpPr/>
          <p:nvPr/>
        </p:nvSpPr>
        <p:spPr bwMode="auto">
          <a:xfrm>
            <a:off x="4215462" y="3069984"/>
            <a:ext cx="573829" cy="49482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113"/>
          <p:cNvSpPr>
            <a:spLocks noEditPoints="1"/>
          </p:cNvSpPr>
          <p:nvPr/>
        </p:nvSpPr>
        <p:spPr bwMode="auto">
          <a:xfrm>
            <a:off x="6172673" y="3090776"/>
            <a:ext cx="577988" cy="453241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55"/>
          <p:cNvSpPr>
            <a:spLocks noEditPoints="1"/>
          </p:cNvSpPr>
          <p:nvPr/>
        </p:nvSpPr>
        <p:spPr bwMode="auto">
          <a:xfrm>
            <a:off x="8133785" y="3097012"/>
            <a:ext cx="590461" cy="440768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105"/>
          <p:cNvSpPr>
            <a:spLocks noEditPoints="1"/>
          </p:cNvSpPr>
          <p:nvPr/>
        </p:nvSpPr>
        <p:spPr bwMode="auto">
          <a:xfrm>
            <a:off x="10101391" y="3034641"/>
            <a:ext cx="573829" cy="565511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3"/>
          <p:cNvSpPr txBox="1"/>
          <p:nvPr/>
        </p:nvSpPr>
        <p:spPr>
          <a:xfrm>
            <a:off x="1643029" y="4402143"/>
            <a:ext cx="1795032" cy="81253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民用建筑工程及室内装修工程的室内环境质量验收，应在工程完工至少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7d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以后、工程交付使用前进行。</a:t>
            </a:r>
            <a:endParaRPr lang="en-US" sz="11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/>
          <p:nvPr/>
        </p:nvSpPr>
        <p:spPr>
          <a:xfrm>
            <a:off x="3571855" y="4402143"/>
            <a:ext cx="1822464" cy="206518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验收时，应抽检每个建筑单体有代表性的房间室内环境污染物浓度，氡、甲醛、氨、苯、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TVOC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的抽检量不得少于房间总数的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5%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，每个建筑单体不得少于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间，当房间总数少于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间时，应全测；</a:t>
            </a:r>
            <a:endParaRPr lang="en-US" altLang="zh-CN" sz="1100" dirty="0" smtClean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凡进行了样板间室内环境污染物浓度检测且检测结果合格的，抽检量减半，并不得少于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间。</a:t>
            </a:r>
            <a:endParaRPr lang="en-US" altLang="zh-CN" sz="11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"/>
          <p:cNvSpPr txBox="1"/>
          <p:nvPr/>
        </p:nvSpPr>
        <p:spPr>
          <a:xfrm>
            <a:off x="7572383" y="4402143"/>
            <a:ext cx="1761484" cy="203132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对采用集中空调的，应在空调正常运转的条件下进行；对采用自然通风的，甲醛、苯、氨、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TVOC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浓度检测时，应在对外门窗关闭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1h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后进行，氡浓度检测时，应在房间的对外门窗关闭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24h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后进行；装饰装修工程中完成的固定式家具，应保持正常使用状态。</a:t>
            </a:r>
            <a:endParaRPr lang="en-US" altLang="zh-CN" sz="11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3"/>
          <p:cNvSpPr txBox="1"/>
          <p:nvPr/>
        </p:nvSpPr>
        <p:spPr>
          <a:xfrm>
            <a:off x="5572119" y="4402143"/>
            <a:ext cx="1761484" cy="79502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现场检测点应距内墙面不小于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0.5m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、距楼地面高度</a:t>
            </a:r>
            <a:r>
              <a:rPr lang="en-US" altLang="zh-CN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0.8m~1.5m</a:t>
            </a:r>
            <a:r>
              <a:rPr lang="zh-CN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。检测点应均匀分布，避开通风道和通风口</a:t>
            </a:r>
            <a:endParaRPr lang="en-US" altLang="zh-CN" sz="11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3930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3930"/>
            <a:endParaRPr lang="zh-CN" altLang="en-US" sz="19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214665" y="901681"/>
            <a:ext cx="618838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marL="342900" lvl="1" indent="0" algn="ctr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民用建筑工程室内环境污染控制规范</a:t>
            </a:r>
            <a:r>
              <a:rPr lang="en-US" altLang="zh-CN" sz="24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9429771" y="4402143"/>
            <a:ext cx="3151406" cy="2377843"/>
            <a:chOff x="9429771" y="4402143"/>
            <a:chExt cx="3151406" cy="2377843"/>
          </a:xfrm>
        </p:grpSpPr>
        <p:sp>
          <p:nvSpPr>
            <p:cNvPr id="94" name="Text Placeholder 3"/>
            <p:cNvSpPr txBox="1"/>
            <p:nvPr/>
          </p:nvSpPr>
          <p:spPr>
            <a:xfrm>
              <a:off x="9572647" y="4402143"/>
              <a:ext cx="1761484" cy="185628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点位数按照下表设置</a:t>
              </a:r>
              <a:endParaRPr lang="en-US" altLang="zh-CN" sz="11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429771" y="4616457"/>
              <a:ext cx="3151406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9" name="Text Placeholder 3"/>
            <p:cNvSpPr txBox="1"/>
            <p:nvPr/>
          </p:nvSpPr>
          <p:spPr>
            <a:xfrm>
              <a:off x="9597113" y="6188093"/>
              <a:ext cx="2904492" cy="59189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当房间内有</a:t>
              </a:r>
              <a:r>
                <a:rPr lang="en-US" altLang="zh-CN" sz="11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  <a:r>
                <a:rPr lang="zh-CN" altLang="en-US" sz="11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个及以上检测点时，应采用对角线、斜线、梅花状均衡布点，并取各点检测结果的平均值作为该房间的检测值</a:t>
              </a:r>
              <a:endParaRPr lang="en-US" altLang="zh-CN" sz="11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5" grpId="0"/>
      <p:bldP spid="9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10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D5A31"/>
      </a:accent1>
      <a:accent2>
        <a:srgbClr val="D9D9D9"/>
      </a:accent2>
      <a:accent3>
        <a:srgbClr val="2D5A31"/>
      </a:accent3>
      <a:accent4>
        <a:srgbClr val="D9D9D9"/>
      </a:accent4>
      <a:accent5>
        <a:srgbClr val="2D5A31"/>
      </a:accent5>
      <a:accent6>
        <a:srgbClr val="D9D9D9"/>
      </a:accent6>
      <a:hlink>
        <a:srgbClr val="2D5A31"/>
      </a:hlink>
      <a:folHlink>
        <a:srgbClr val="D9D9D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1598</Words>
  <Application>Microsoft Office PowerPoint</Application>
  <PresentationFormat>自定义</PresentationFormat>
  <Paragraphs>142</Paragraphs>
  <Slides>18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绿色城市</dc:title>
  <dc:creator/>
  <cp:keywords>第一PPT www.1ppt.com</cp:keywords>
  <cp:lastModifiedBy/>
  <cp:revision>7</cp:revision>
  <dcterms:created xsi:type="dcterms:W3CDTF">2016-09-14T08:52:00Z</dcterms:created>
  <dcterms:modified xsi:type="dcterms:W3CDTF">2019-03-14T12:46:50Z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