
<file path=[Content_Types].xml><?xml version="1.0" encoding="utf-8"?>
<Types xmlns="http://schemas.openxmlformats.org/package/2006/content-types">
  <Default Extension="jpeg" ContentType="image/jpeg"/>
  <Default Extension="png" ContentType="image/png"/>
  <Default Extension="emf" ContentType="image/x-emf"/>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embedTrueTypeFonts="1" saveSubsetFonts="1">
  <p:sldMasterIdLst>
    <p:sldMasterId id="2147483648" r:id="rId1"/>
  </p:sldMasterIdLst>
  <p:notesMasterIdLst>
    <p:notesMasterId r:id="rId4"/>
  </p:notesMasterIdLst>
  <p:sldIdLst>
    <p:sldId id="261" r:id="rId3"/>
    <p:sldId id="263" r:id="rId5"/>
    <p:sldId id="608" r:id="rId6"/>
    <p:sldId id="607" r:id="rId7"/>
    <p:sldId id="319" r:id="rId8"/>
    <p:sldId id="320" r:id="rId9"/>
    <p:sldId id="322" r:id="rId10"/>
    <p:sldId id="321" r:id="rId11"/>
    <p:sldId id="264" r:id="rId12"/>
    <p:sldId id="473" r:id="rId13"/>
    <p:sldId id="359" r:id="rId14"/>
    <p:sldId id="392" r:id="rId15"/>
    <p:sldId id="602" r:id="rId16"/>
    <p:sldId id="393" r:id="rId17"/>
    <p:sldId id="431" r:id="rId18"/>
    <p:sldId id="542" r:id="rId19"/>
    <p:sldId id="474" r:id="rId20"/>
    <p:sldId id="356" r:id="rId21"/>
    <p:sldId id="357" r:id="rId22"/>
    <p:sldId id="433" r:id="rId23"/>
    <p:sldId id="434" r:id="rId24"/>
    <p:sldId id="311" r:id="rId25"/>
    <p:sldId id="323" r:id="rId26"/>
    <p:sldId id="378" r:id="rId27"/>
    <p:sldId id="379" r:id="rId28"/>
    <p:sldId id="568" r:id="rId29"/>
    <p:sldId id="604" r:id="rId30"/>
    <p:sldId id="373" r:id="rId31"/>
    <p:sldId id="569" r:id="rId32"/>
    <p:sldId id="380" r:id="rId33"/>
    <p:sldId id="381" r:id="rId34"/>
    <p:sldId id="586" r:id="rId35"/>
    <p:sldId id="510" r:id="rId36"/>
    <p:sldId id="375" r:id="rId37"/>
    <p:sldId id="382" r:id="rId38"/>
    <p:sldId id="605" r:id="rId39"/>
    <p:sldId id="601" r:id="rId40"/>
    <p:sldId id="587" r:id="rId41"/>
    <p:sldId id="370" r:id="rId42"/>
    <p:sldId id="372" r:id="rId43"/>
    <p:sldId id="462" r:id="rId44"/>
    <p:sldId id="530" r:id="rId45"/>
    <p:sldId id="384" r:id="rId46"/>
    <p:sldId id="324" r:id="rId47"/>
    <p:sldId id="386" r:id="rId48"/>
    <p:sldId id="389" r:id="rId49"/>
    <p:sldId id="387" r:id="rId50"/>
    <p:sldId id="609" r:id="rId51"/>
    <p:sldId id="610" r:id="rId52"/>
    <p:sldId id="611" r:id="rId53"/>
    <p:sldId id="613" r:id="rId54"/>
    <p:sldId id="614" r:id="rId55"/>
    <p:sldId id="615" r:id="rId56"/>
    <p:sldId id="616" r:id="rId57"/>
    <p:sldId id="617" r:id="rId58"/>
    <p:sldId id="618" r:id="rId59"/>
    <p:sldId id="619" r:id="rId60"/>
    <p:sldId id="289" r:id="rId61"/>
  </p:sldIdLst>
  <p:sldSz cx="12192000" cy="6858000"/>
  <p:notesSz cx="6858000" cy="9144000"/>
  <p:embeddedFontLst>
    <p:embeddedFont>
      <p:font typeface="微软雅黑" panose="020B0503020204020204" charset="-122"/>
      <p:regular r:id="rId65"/>
    </p:embeddedFont>
    <p:embeddedFont>
      <p:font typeface="Calibri" panose="020F0502020204030204" charset="0"/>
      <p:regular r:id="rId66"/>
      <p:bold r:id="rId67"/>
      <p:italic r:id="rId68"/>
      <p:boldItalic r:id="rId69"/>
    </p:embeddedFont>
  </p:embeddedFontLst>
  <p:custDataLst>
    <p:tags r:id="rId7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6A6A6"/>
    <a:srgbClr val="5D9185"/>
    <a:srgbClr val="2C466E"/>
    <a:srgbClr val="587789"/>
    <a:srgbClr val="577589"/>
    <a:srgbClr val="548280"/>
    <a:srgbClr val="E1D3B8"/>
    <a:srgbClr val="2CBEFD"/>
    <a:srgbClr val="9A2424"/>
    <a:srgbClr val="68DB1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26" autoAdjust="0"/>
    <p:restoredTop sz="94660"/>
  </p:normalViewPr>
  <p:slideViewPr>
    <p:cSldViewPr snapToGrid="0">
      <p:cViewPr>
        <p:scale>
          <a:sx n="95" d="100"/>
          <a:sy n="95" d="100"/>
        </p:scale>
        <p:origin x="-211" y="-58"/>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0" Type="http://schemas.openxmlformats.org/officeDocument/2006/relationships/tags" Target="tags/tag5.xml"/><Relationship Id="rId7" Type="http://schemas.openxmlformats.org/officeDocument/2006/relationships/slide" Target="slides/slide4.xml"/><Relationship Id="rId69" Type="http://schemas.openxmlformats.org/officeDocument/2006/relationships/font" Target="fonts/font5.fntdata"/><Relationship Id="rId68" Type="http://schemas.openxmlformats.org/officeDocument/2006/relationships/font" Target="fonts/font4.fntdata"/><Relationship Id="rId67" Type="http://schemas.openxmlformats.org/officeDocument/2006/relationships/font" Target="fonts/font3.fntdata"/><Relationship Id="rId66" Type="http://schemas.openxmlformats.org/officeDocument/2006/relationships/font" Target="fonts/font2.fntdata"/><Relationship Id="rId65" Type="http://schemas.openxmlformats.org/officeDocument/2006/relationships/font" Target="fonts/font1.fntdata"/><Relationship Id="rId64" Type="http://schemas.openxmlformats.org/officeDocument/2006/relationships/tableStyles" Target="tableStyles.xml"/><Relationship Id="rId63" Type="http://schemas.openxmlformats.org/officeDocument/2006/relationships/viewProps" Target="viewProps.xml"/><Relationship Id="rId62" Type="http://schemas.openxmlformats.org/officeDocument/2006/relationships/presProps" Target="presProps.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580BFD8-3EFB-4662-A6C5-0617795C5F14}"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B5E4D13-0F77-4153-B279-5BD9F682CDE0}"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fld>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fld>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2671FE-D4F9-43D0-AF2A-E3EAE10DECE5}" type="slidenum">
              <a:rPr lang="zh-CN" altLang="en-US" smtClean="0"/>
            </a:fld>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2671FE-D4F9-43D0-AF2A-E3EAE10DECE5}" type="slidenum">
              <a:rPr lang="zh-CN" altLang="en-US" smtClean="0"/>
            </a:fld>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fld>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fld>
            <a:endParaRPr lang="zh-CN"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fld>
            <a:endParaRPr lang="zh-CN"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C718D3D-07AE-4564-9533-ACB9AC9C2963}" type="slidenum">
              <a:rPr lang="zh-CN" altLang="en-US" smtClean="0"/>
            </a:fld>
            <a:endParaRPr lang="zh-CN"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fld>
            <a:endParaRPr lang="zh-CN"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fld>
            <a:endParaRPr lang="zh-CN"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fld>
            <a:endParaRPr lang="zh-CN"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fld>
            <a:endParaRPr lang="zh-CN"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fld>
            <a:endParaRPr lang="zh-CN"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fld>
            <a:endParaRPr lang="zh-CN"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19CDA3ED-71EA-4841-8BBD-ABD29DF9F449}"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7F66BBAD-8FB9-49DF-AAE2-11A181007D8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pic>
        <p:nvPicPr>
          <p:cNvPr id="10" name="图片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84586" y="1902361"/>
            <a:ext cx="3417953" cy="337706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3" name="矩形 2"/>
          <p:cNvSpPr/>
          <p:nvPr userDrawn="1"/>
        </p:nvSpPr>
        <p:spPr>
          <a:xfrm>
            <a:off x="0" y="382905"/>
            <a:ext cx="210185" cy="270510"/>
          </a:xfrm>
          <a:prstGeom prst="rect">
            <a:avLst/>
          </a:prstGeom>
          <a:solidFill>
            <a:srgbClr val="9A2424">
              <a:alpha val="4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descr="11"/>
          <p:cNvPicPr>
            <a:picLocks noChangeAspect="1"/>
          </p:cNvPicPr>
          <p:nvPr userDrawn="1"/>
        </p:nvPicPr>
        <p:blipFill>
          <a:blip r:embed="rId2">
            <a:lum bright="-12000"/>
          </a:blip>
          <a:stretch>
            <a:fillRect/>
          </a:stretch>
        </p:blipFill>
        <p:spPr>
          <a:xfrm>
            <a:off x="2997200" y="1441450"/>
            <a:ext cx="6197600" cy="4686300"/>
          </a:xfrm>
          <a:prstGeom prst="rect">
            <a:avLst/>
          </a:prstGeom>
        </p:spPr>
      </p:pic>
      <p:sp>
        <p:nvSpPr>
          <p:cNvPr id="12" name="Freeform 6"/>
          <p:cNvSpPr>
            <a:spLocks noEditPoints="1"/>
          </p:cNvSpPr>
          <p:nvPr userDrawn="1"/>
        </p:nvSpPr>
        <p:spPr bwMode="auto">
          <a:xfrm>
            <a:off x="11440160" y="327025"/>
            <a:ext cx="309245" cy="332740"/>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noFill/>
          <a:ln w="19050" cap="rnd">
            <a:solidFill>
              <a:schemeClr val="accent1">
                <a:lumMod val="75000"/>
              </a:schemeClr>
            </a:solidFill>
            <a:prstDash val="solid"/>
            <a:round/>
          </a:ln>
          <a:extLst>
            <a:ext uri="{909E8E84-426E-40DD-AFC4-6F175D3DCCD1}">
              <a14:hiddenFill xmlns:a14="http://schemas.microsoft.com/office/drawing/2010/main">
                <a:solidFill>
                  <a:srgbClr val="0070C0"/>
                </a:solidFill>
              </a14:hiddenFill>
            </a:ext>
          </a:extLst>
        </p:spPr>
        <p:txBody>
          <a:bodyPr vert="horz" wrap="square" lIns="89770" tIns="44885" rIns="89770" bIns="44885" numCol="1" anchor="t" anchorCtr="0" compatLnSpc="1"/>
          <a:lstStyle/>
          <a:p>
            <a:endParaRPr lang="zh-CN" altLang="en-US" sz="1560"/>
          </a:p>
        </p:txBody>
      </p:sp>
      <p:sp>
        <p:nvSpPr>
          <p:cNvPr id="16" name="燕尾形 15"/>
          <p:cNvSpPr/>
          <p:nvPr userDrawn="1"/>
        </p:nvSpPr>
        <p:spPr>
          <a:xfrm>
            <a:off x="2084705" y="405765"/>
            <a:ext cx="231775" cy="231775"/>
          </a:xfrm>
          <a:prstGeom prst="chevron">
            <a:avLst/>
          </a:prstGeom>
          <a:solidFill>
            <a:srgbClr val="FFFF00">
              <a:alpha val="3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燕尾形 16"/>
          <p:cNvSpPr/>
          <p:nvPr userDrawn="1"/>
        </p:nvSpPr>
        <p:spPr>
          <a:xfrm>
            <a:off x="2249805" y="405765"/>
            <a:ext cx="231775" cy="231775"/>
          </a:xfrm>
          <a:prstGeom prst="chevron">
            <a:avLst/>
          </a:prstGeom>
          <a:solidFill>
            <a:srgbClr val="00B050">
              <a:alpha val="4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userDrawn="1"/>
        </p:nvSpPr>
        <p:spPr>
          <a:xfrm flipH="1">
            <a:off x="373380" y="377190"/>
            <a:ext cx="76200" cy="270510"/>
          </a:xfrm>
          <a:prstGeom prst="rect">
            <a:avLst/>
          </a:prstGeom>
          <a:solidFill>
            <a:srgbClr val="0070C0">
              <a:alpha val="3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userDrawn="1"/>
        </p:nvSpPr>
        <p:spPr>
          <a:xfrm>
            <a:off x="264795" y="382905"/>
            <a:ext cx="80010" cy="270510"/>
          </a:xfrm>
          <a:prstGeom prst="rect">
            <a:avLst/>
          </a:prstGeom>
          <a:solidFill>
            <a:srgbClr val="FFC0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p:nvPr userDrawn="1"/>
        </p:nvCxnSpPr>
        <p:spPr>
          <a:xfrm>
            <a:off x="-635" y="653415"/>
            <a:ext cx="11443335" cy="4445"/>
          </a:xfrm>
          <a:prstGeom prst="line">
            <a:avLst/>
          </a:prstGeom>
          <a:ln w="25400">
            <a:solidFill>
              <a:schemeClr val="accent1">
                <a:lumMod val="75000"/>
              </a:schemeClr>
            </a:solidFill>
          </a:ln>
          <a:effectLst>
            <a:reflection blurRad="6350" stA="50000" endA="300" endPos="90000" dir="5400000" sy="-100000" algn="bl" rotWithShape="0"/>
          </a:effectLst>
        </p:spPr>
        <p:style>
          <a:lnRef idx="3">
            <a:schemeClr val="accent6"/>
          </a:lnRef>
          <a:fillRef idx="0">
            <a:schemeClr val="accent6"/>
          </a:fillRef>
          <a:effectRef idx="2">
            <a:schemeClr val="accent6"/>
          </a:effectRef>
          <a:fontRef idx="minor">
            <a:schemeClr val="tx1"/>
          </a:fontRef>
        </p:style>
      </p:cxnSp>
      <p:pic>
        <p:nvPicPr>
          <p:cNvPr id="6" name="图片 5" descr="国标LOGO"/>
          <p:cNvPicPr>
            <a:picLocks noChangeAspect="1"/>
          </p:cNvPicPr>
          <p:nvPr userDrawn="1"/>
        </p:nvPicPr>
        <p:blipFill>
          <a:blip r:embed="rId3">
            <a:lum bright="-30000"/>
          </a:blip>
          <a:srcRect b="59394"/>
          <a:stretch>
            <a:fillRect/>
          </a:stretch>
        </p:blipFill>
        <p:spPr>
          <a:xfrm>
            <a:off x="499745" y="413385"/>
            <a:ext cx="1576705" cy="25527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0-#ppt_w/2"/>
                                          </p:val>
                                        </p:tav>
                                        <p:tav tm="100000">
                                          <p:val>
                                            <p:strVal val="#ppt_x"/>
                                          </p:val>
                                        </p:tav>
                                      </p:tavLst>
                                    </p:anim>
                                    <p:anim calcmode="lin" valueType="num">
                                      <p:cBhvr additive="base">
                                        <p:cTn id="16" dur="500" fill="hold"/>
                                        <p:tgtEl>
                                          <p:spTgt spid="2"/>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 presetClass="entr" presetSubtype="8"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additive="base">
                                        <p:cTn id="20" dur="500" fill="hold"/>
                                        <p:tgtEl>
                                          <p:spTgt spid="17"/>
                                        </p:tgtEl>
                                        <p:attrNameLst>
                                          <p:attrName>ppt_x</p:attrName>
                                        </p:attrNameLst>
                                      </p:cBhvr>
                                      <p:tavLst>
                                        <p:tav tm="0">
                                          <p:val>
                                            <p:strVal val="0-#ppt_w/2"/>
                                          </p:val>
                                        </p:tav>
                                        <p:tav tm="100000">
                                          <p:val>
                                            <p:strVal val="#ppt_x"/>
                                          </p:val>
                                        </p:tav>
                                      </p:tavLst>
                                    </p:anim>
                                    <p:anim calcmode="lin" valueType="num">
                                      <p:cBhvr additive="base">
                                        <p:cTn id="21" dur="500" fill="hold"/>
                                        <p:tgtEl>
                                          <p:spTgt spid="17"/>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500" fill="hold"/>
                                        <p:tgtEl>
                                          <p:spTgt spid="16"/>
                                        </p:tgtEl>
                                        <p:attrNameLst>
                                          <p:attrName>ppt_x</p:attrName>
                                        </p:attrNameLst>
                                      </p:cBhvr>
                                      <p:tavLst>
                                        <p:tav tm="0">
                                          <p:val>
                                            <p:strVal val="0-#ppt_w/2"/>
                                          </p:val>
                                        </p:tav>
                                        <p:tav tm="100000">
                                          <p:val>
                                            <p:strVal val="#ppt_x"/>
                                          </p:val>
                                        </p:tav>
                                      </p:tavLst>
                                    </p:anim>
                                    <p:anim calcmode="lin" valueType="num">
                                      <p:cBhvr additive="base">
                                        <p:cTn id="25" dur="500" fill="hold"/>
                                        <p:tgtEl>
                                          <p:spTgt spid="16"/>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1000" fill="hold"/>
                                        <p:tgtEl>
                                          <p:spTgt spid="12"/>
                                        </p:tgtEl>
                                        <p:attrNameLst>
                                          <p:attrName>ppt_x</p:attrName>
                                        </p:attrNameLst>
                                      </p:cBhvr>
                                      <p:tavLst>
                                        <p:tav tm="0">
                                          <p:val>
                                            <p:strVal val="0-#ppt_w/2"/>
                                          </p:val>
                                        </p:tav>
                                        <p:tav tm="100000">
                                          <p:val>
                                            <p:strVal val="#ppt_x"/>
                                          </p:val>
                                        </p:tav>
                                      </p:tavLst>
                                    </p:anim>
                                    <p:anim calcmode="lin" valueType="num">
                                      <p:cBhvr additive="base">
                                        <p:cTn id="29" dur="1000" fill="hold"/>
                                        <p:tgtEl>
                                          <p:spTgt spid="12"/>
                                        </p:tgtEl>
                                        <p:attrNameLst>
                                          <p:attrName>ppt_y</p:attrName>
                                        </p:attrNameLst>
                                      </p:cBhvr>
                                      <p:tavLst>
                                        <p:tav tm="0">
                                          <p:val>
                                            <p:strVal val="#ppt_y"/>
                                          </p:val>
                                        </p:tav>
                                        <p:tav tm="100000">
                                          <p:val>
                                            <p:strVal val="#ppt_y"/>
                                          </p:val>
                                        </p:tav>
                                      </p:tavLst>
                                    </p:anim>
                                  </p:childTnLst>
                                </p:cTn>
                              </p:par>
                              <p:par>
                                <p:cTn id="30" presetID="22" presetClass="entr" presetSubtype="8" fill="hold" nodeType="withEffect">
                                  <p:stCondLst>
                                    <p:cond delay="1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12" grpId="0" bldLvl="0" animBg="1"/>
      <p:bldP spid="16" grpId="0" bldLvl="0" animBg="1"/>
      <p:bldP spid="17" grpId="0" bldLvl="0" animBg="1"/>
      <p:bldP spid="2" grpId="0" bldLvl="0" animBg="1"/>
      <p:bldP spid="4" grpId="0" bldLvl="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19CDA3ED-71EA-4841-8BBD-ABD29DF9F449}"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7F66BBAD-8FB9-49DF-AAE2-11A181007D8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p>
            <a:fld id="{19CDA3ED-71EA-4841-8BBD-ABD29DF9F449}" type="datetimeFigureOut">
              <a:rPr lang="zh-CN" altLang="en-US" smtClean="0"/>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7F66BBAD-8FB9-49DF-AAE2-11A181007D8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19CDA3ED-71EA-4841-8BBD-ABD29DF9F449}"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7F66BBAD-8FB9-49DF-AAE2-11A181007D8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19CDA3ED-71EA-4841-8BBD-ABD29DF9F449}"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7F66BBAD-8FB9-49DF-AAE2-11A181007D8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1825625"/>
            <a:ext cx="10515600" cy="4351338"/>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19CDA3ED-71EA-4841-8BBD-ABD29DF9F449}"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7F66BBAD-8FB9-49DF-AAE2-11A181007D8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image" Target="../media/image4.png"/><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1"/>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mc:AlternateContent xmlns:mc="http://schemas.openxmlformats.org/markup-compatibility/2006">
    <mc:Choice xmlns:p14="http://schemas.microsoft.com/office/powerpoint/2010/main" Requires="p14">
      <p:transition spd="slow" p14:dur="1750"/>
    </mc:Choice>
    <mc:Fallback>
      <p:transition spd="slow"/>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1.xml"/><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13.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jpeg"/><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image" Target="../media/image16.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1.xml"/><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image" Target="../media/image5.pn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1.xml"/><Relationship Id="rId2" Type="http://schemas.openxmlformats.org/officeDocument/2006/relationships/image" Target="../media/image24.png"/><Relationship Id="rId1" Type="http://schemas.openxmlformats.org/officeDocument/2006/relationships/image" Target="../media/image5.png"/></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1.xml"/><Relationship Id="rId3" Type="http://schemas.openxmlformats.org/officeDocument/2006/relationships/image" Target="../media/image26.jpeg"/><Relationship Id="rId2" Type="http://schemas.openxmlformats.org/officeDocument/2006/relationships/image" Target="../media/image25.png"/><Relationship Id="rId1" Type="http://schemas.openxmlformats.org/officeDocument/2006/relationships/image" Target="../media/image5.png"/></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1.xml"/><Relationship Id="rId3" Type="http://schemas.openxmlformats.org/officeDocument/2006/relationships/image" Target="../media/image27.jpeg"/><Relationship Id="rId2" Type="http://schemas.openxmlformats.org/officeDocument/2006/relationships/image" Target="../media/image25.png"/><Relationship Id="rId1" Type="http://schemas.openxmlformats.org/officeDocument/2006/relationships/image" Target="../media/image5.pn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1.xml"/><Relationship Id="rId2" Type="http://schemas.openxmlformats.org/officeDocument/2006/relationships/image" Target="../media/image28.jpeg"/><Relationship Id="rId1"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1.xml"/><Relationship Id="rId2" Type="http://schemas.openxmlformats.org/officeDocument/2006/relationships/image" Target="../media/image29.jpeg"/><Relationship Id="rId1" Type="http://schemas.openxmlformats.org/officeDocument/2006/relationships/image" Target="../media/image5.png"/></Relationships>
</file>

<file path=ppt/slides/_rels/slide21.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1.xml"/><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image" Target="../media/image5.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1.xml"/><Relationship Id="rId2" Type="http://schemas.openxmlformats.org/officeDocument/2006/relationships/image" Target="../media/image32.jpeg"/><Relationship Id="rId1" Type="http://schemas.openxmlformats.org/officeDocument/2006/relationships/image" Target="../media/image5.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1.xml"/><Relationship Id="rId2" Type="http://schemas.openxmlformats.org/officeDocument/2006/relationships/image" Target="../media/image33.jpeg"/><Relationship Id="rId1" Type="http://schemas.openxmlformats.org/officeDocument/2006/relationships/image" Target="../media/image5.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27.xml.rels><?xml version="1.0" encoding="UTF-8" standalone="yes"?>
<Relationships xmlns="http://schemas.openxmlformats.org/package/2006/relationships"><Relationship Id="rId6" Type="http://schemas.openxmlformats.org/officeDocument/2006/relationships/slideLayout" Target="../slideLayouts/slideLayout6.xml"/><Relationship Id="rId5" Type="http://schemas.openxmlformats.org/officeDocument/2006/relationships/image" Target="../media/image38.jpeg"/><Relationship Id="rId4" Type="http://schemas.openxmlformats.org/officeDocument/2006/relationships/image" Target="../media/image37.jpeg"/><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image" Target="../media/image34.jpeg"/></Relationships>
</file>

<file path=ppt/slides/_rels/slide28.xml.rels><?xml version="1.0" encoding="UTF-8" standalone="yes"?>
<Relationships xmlns="http://schemas.openxmlformats.org/package/2006/relationships"><Relationship Id="rId4" Type="http://schemas.openxmlformats.org/officeDocument/2006/relationships/notesSlide" Target="../notesSlides/notesSlide26.xml"/><Relationship Id="rId3" Type="http://schemas.openxmlformats.org/officeDocument/2006/relationships/slideLayout" Target="../slideLayouts/slideLayout1.xml"/><Relationship Id="rId2" Type="http://schemas.openxmlformats.org/officeDocument/2006/relationships/image" Target="../media/image39.jpeg"/><Relationship Id="rId1" Type="http://schemas.openxmlformats.org/officeDocument/2006/relationships/image" Target="../media/image5.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4" Type="http://schemas.openxmlformats.org/officeDocument/2006/relationships/notesSlide" Target="../notesSlides/notesSlide28.xml"/><Relationship Id="rId3" Type="http://schemas.openxmlformats.org/officeDocument/2006/relationships/slideLayout" Target="../slideLayouts/slideLayout1.xml"/><Relationship Id="rId2" Type="http://schemas.openxmlformats.org/officeDocument/2006/relationships/image" Target="../media/image40.jpeg"/><Relationship Id="rId1" Type="http://schemas.openxmlformats.org/officeDocument/2006/relationships/image" Target="../media/image5.png"/></Relationships>
</file>

<file path=ppt/slides/_rels/slide31.xml.rels><?xml version="1.0" encoding="UTF-8" standalone="yes"?>
<Relationships xmlns="http://schemas.openxmlformats.org/package/2006/relationships"><Relationship Id="rId4" Type="http://schemas.openxmlformats.org/officeDocument/2006/relationships/notesSlide" Target="../notesSlides/notesSlide29.xml"/><Relationship Id="rId3" Type="http://schemas.openxmlformats.org/officeDocument/2006/relationships/slideLayout" Target="../slideLayouts/slideLayout1.xml"/><Relationship Id="rId2" Type="http://schemas.openxmlformats.org/officeDocument/2006/relationships/image" Target="../media/image41.png"/><Relationship Id="rId1" Type="http://schemas.openxmlformats.org/officeDocument/2006/relationships/image" Target="../media/image5.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34.xml.rels><?xml version="1.0" encoding="UTF-8" standalone="yes"?>
<Relationships xmlns="http://schemas.openxmlformats.org/package/2006/relationships"><Relationship Id="rId4" Type="http://schemas.openxmlformats.org/officeDocument/2006/relationships/notesSlide" Target="../notesSlides/notesSlide32.xml"/><Relationship Id="rId3" Type="http://schemas.openxmlformats.org/officeDocument/2006/relationships/slideLayout" Target="../slideLayouts/slideLayout1.xml"/><Relationship Id="rId2" Type="http://schemas.openxmlformats.org/officeDocument/2006/relationships/image" Target="../media/image42.jpeg"/><Relationship Id="rId1" Type="http://schemas.openxmlformats.org/officeDocument/2006/relationships/image" Target="../media/image5.png"/></Relationships>
</file>

<file path=ppt/slides/_rels/slide35.xml.rels><?xml version="1.0" encoding="UTF-8" standalone="yes"?>
<Relationships xmlns="http://schemas.openxmlformats.org/package/2006/relationships"><Relationship Id="rId4" Type="http://schemas.openxmlformats.org/officeDocument/2006/relationships/notesSlide" Target="../notesSlides/notesSlide33.xml"/><Relationship Id="rId3" Type="http://schemas.openxmlformats.org/officeDocument/2006/relationships/slideLayout" Target="../slideLayouts/slideLayout1.xml"/><Relationship Id="rId2" Type="http://schemas.openxmlformats.org/officeDocument/2006/relationships/image" Target="../media/image43.png"/><Relationship Id="rId1" Type="http://schemas.openxmlformats.org/officeDocument/2006/relationships/image" Target="../media/image5.png"/></Relationships>
</file>

<file path=ppt/slides/_rels/slide36.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47.emf"/><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image" Target="../media/image44.png"/></Relationships>
</file>

<file path=ppt/slides/_rels/slide37.xml.rels><?xml version="1.0" encoding="UTF-8" standalone="yes"?>
<Relationships xmlns="http://schemas.openxmlformats.org/package/2006/relationships"><Relationship Id="rId5" Type="http://schemas.openxmlformats.org/officeDocument/2006/relationships/notesSlide" Target="../notesSlides/notesSlide34.xml"/><Relationship Id="rId4" Type="http://schemas.openxmlformats.org/officeDocument/2006/relationships/slideLayout" Target="../slideLayouts/slideLayout5.xml"/><Relationship Id="rId3" Type="http://schemas.openxmlformats.org/officeDocument/2006/relationships/image" Target="../media/image50.jpeg"/><Relationship Id="rId2" Type="http://schemas.openxmlformats.org/officeDocument/2006/relationships/image" Target="../media/image49.png"/><Relationship Id="rId1" Type="http://schemas.openxmlformats.org/officeDocument/2006/relationships/image" Target="../media/image48.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4" Type="http://schemas.openxmlformats.org/officeDocument/2006/relationships/notesSlide" Target="../notesSlides/notesSlide36.xml"/><Relationship Id="rId3" Type="http://schemas.openxmlformats.org/officeDocument/2006/relationships/slideLayout" Target="../slideLayouts/slideLayout1.xml"/><Relationship Id="rId2" Type="http://schemas.openxmlformats.org/officeDocument/2006/relationships/image" Target="../media/image51.jpeg"/><Relationship Id="rId1" Type="http://schemas.openxmlformats.org/officeDocument/2006/relationships/image" Target="../media/image5.png"/></Relationships>
</file>

<file path=ppt/slides/_rels/slide4.xml.rels><?xml version="1.0" encoding="UTF-8" standalone="yes"?>
<Relationships xmlns="http://schemas.openxmlformats.org/package/2006/relationships"><Relationship Id="rId9" Type="http://schemas.openxmlformats.org/officeDocument/2006/relationships/slideLayout" Target="../slideLayouts/slideLayout5.xml"/><Relationship Id="rId8" Type="http://schemas.openxmlformats.org/officeDocument/2006/relationships/image" Target="../media/image10.jpeg"/><Relationship Id="rId7" Type="http://schemas.openxmlformats.org/officeDocument/2006/relationships/image" Target="../media/image9.jpeg"/><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0" Type="http://schemas.openxmlformats.org/officeDocument/2006/relationships/notesSlide" Target="../notesSlides/notesSlide4.xml"/><Relationship Id="rId1" Type="http://schemas.openxmlformats.org/officeDocument/2006/relationships/tags" Target="../tags/tag1.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42.xml.rels><?xml version="1.0" encoding="UTF-8" standalone="yes"?>
<Relationships xmlns="http://schemas.openxmlformats.org/package/2006/relationships"><Relationship Id="rId9" Type="http://schemas.microsoft.com/office/2007/relationships/hdphoto" Target="../media/image60.wdp"/><Relationship Id="rId8" Type="http://schemas.openxmlformats.org/officeDocument/2006/relationships/image" Target="../media/image59.png"/><Relationship Id="rId7" Type="http://schemas.openxmlformats.org/officeDocument/2006/relationships/image" Target="../media/image58.jpeg"/><Relationship Id="rId6" Type="http://schemas.openxmlformats.org/officeDocument/2006/relationships/image" Target="../media/image57.jpeg"/><Relationship Id="rId5" Type="http://schemas.openxmlformats.org/officeDocument/2006/relationships/image" Target="../media/image56.jpeg"/><Relationship Id="rId4" Type="http://schemas.openxmlformats.org/officeDocument/2006/relationships/image" Target="../media/image55.jpeg"/><Relationship Id="rId3" Type="http://schemas.microsoft.com/office/2007/relationships/hdphoto" Target="../media/image54.wdp"/><Relationship Id="rId23" Type="http://schemas.openxmlformats.org/officeDocument/2006/relationships/slideLayout" Target="../slideLayouts/slideLayout6.xml"/><Relationship Id="rId22" Type="http://schemas.openxmlformats.org/officeDocument/2006/relationships/image" Target="../media/image73.jpeg"/><Relationship Id="rId21" Type="http://schemas.openxmlformats.org/officeDocument/2006/relationships/image" Target="../media/image72.jpeg"/><Relationship Id="rId20" Type="http://schemas.openxmlformats.org/officeDocument/2006/relationships/image" Target="../media/image71.jpeg"/><Relationship Id="rId2" Type="http://schemas.openxmlformats.org/officeDocument/2006/relationships/image" Target="../media/image53.png"/><Relationship Id="rId19" Type="http://schemas.openxmlformats.org/officeDocument/2006/relationships/image" Target="../media/image70.jpeg"/><Relationship Id="rId18" Type="http://schemas.openxmlformats.org/officeDocument/2006/relationships/image" Target="../media/image69.png"/><Relationship Id="rId17" Type="http://schemas.microsoft.com/office/2007/relationships/hdphoto" Target="../media/image68.wdp"/><Relationship Id="rId16" Type="http://schemas.openxmlformats.org/officeDocument/2006/relationships/image" Target="../media/image67.png"/><Relationship Id="rId15" Type="http://schemas.microsoft.com/office/2007/relationships/hdphoto" Target="../media/image66.wdp"/><Relationship Id="rId14" Type="http://schemas.openxmlformats.org/officeDocument/2006/relationships/image" Target="../media/image65.png"/><Relationship Id="rId13" Type="http://schemas.microsoft.com/office/2007/relationships/hdphoto" Target="../media/image64.wdp"/><Relationship Id="rId12" Type="http://schemas.openxmlformats.org/officeDocument/2006/relationships/image" Target="../media/image63.png"/><Relationship Id="rId11" Type="http://schemas.microsoft.com/office/2007/relationships/hdphoto" Target="../media/image62.wdp"/><Relationship Id="rId10" Type="http://schemas.openxmlformats.org/officeDocument/2006/relationships/image" Target="../media/image61.png"/><Relationship Id="rId1" Type="http://schemas.openxmlformats.org/officeDocument/2006/relationships/image" Target="../media/image52.jpeg"/></Relationships>
</file>

<file path=ppt/slides/_rels/slide43.xml.rels><?xml version="1.0" encoding="UTF-8" standalone="yes"?>
<Relationships xmlns="http://schemas.openxmlformats.org/package/2006/relationships"><Relationship Id="rId4" Type="http://schemas.openxmlformats.org/officeDocument/2006/relationships/notesSlide" Target="../notesSlides/notesSlide39.xml"/><Relationship Id="rId3" Type="http://schemas.openxmlformats.org/officeDocument/2006/relationships/slideLayout" Target="../slideLayouts/slideLayout1.xml"/><Relationship Id="rId2" Type="http://schemas.openxmlformats.org/officeDocument/2006/relationships/image" Target="../media/image74.jpeg"/><Relationship Id="rId1" Type="http://schemas.openxmlformats.org/officeDocument/2006/relationships/image" Target="../media/image5.png"/></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45.xml.rels><?xml version="1.0" encoding="UTF-8" standalone="yes"?>
<Relationships xmlns="http://schemas.openxmlformats.org/package/2006/relationships"><Relationship Id="rId4" Type="http://schemas.openxmlformats.org/officeDocument/2006/relationships/notesSlide" Target="../notesSlides/notesSlide41.xml"/><Relationship Id="rId3" Type="http://schemas.openxmlformats.org/officeDocument/2006/relationships/slideLayout" Target="../slideLayouts/slideLayout1.xml"/><Relationship Id="rId2" Type="http://schemas.openxmlformats.org/officeDocument/2006/relationships/image" Target="../media/image75.jpeg"/><Relationship Id="rId1" Type="http://schemas.openxmlformats.org/officeDocument/2006/relationships/image" Target="../media/image5.png"/></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47.xml.rels><?xml version="1.0" encoding="UTF-8" standalone="yes"?>
<Relationships xmlns="http://schemas.openxmlformats.org/package/2006/relationships"><Relationship Id="rId4" Type="http://schemas.openxmlformats.org/officeDocument/2006/relationships/notesSlide" Target="../notesSlides/notesSlide43.xml"/><Relationship Id="rId3" Type="http://schemas.openxmlformats.org/officeDocument/2006/relationships/slideLayout" Target="../slideLayouts/slideLayout1.xml"/><Relationship Id="rId2" Type="http://schemas.openxmlformats.org/officeDocument/2006/relationships/image" Target="../media/image76.jpeg"/><Relationship Id="rId1" Type="http://schemas.openxmlformats.org/officeDocument/2006/relationships/image" Target="../media/image5.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4" Type="http://schemas.openxmlformats.org/officeDocument/2006/relationships/notesSlide" Target="../notesSlides/notesSlide46.xml"/><Relationship Id="rId3" Type="http://schemas.openxmlformats.org/officeDocument/2006/relationships/slideLayout" Target="../slideLayouts/slideLayout1.xml"/><Relationship Id="rId2" Type="http://schemas.openxmlformats.org/officeDocument/2006/relationships/image" Target="../media/image77.png"/><Relationship Id="rId1" Type="http://schemas.openxmlformats.org/officeDocument/2006/relationships/image" Target="../media/image5.png"/></Relationships>
</file>

<file path=ppt/slides/_rels/slide51.xml.rels><?xml version="1.0" encoding="UTF-8" standalone="yes"?>
<Relationships xmlns="http://schemas.openxmlformats.org/package/2006/relationships"><Relationship Id="rId5" Type="http://schemas.openxmlformats.org/officeDocument/2006/relationships/notesSlide" Target="../notesSlides/notesSlide47.xml"/><Relationship Id="rId4" Type="http://schemas.openxmlformats.org/officeDocument/2006/relationships/slideLayout" Target="../slideLayouts/slideLayout1.xml"/><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image" Target="../media/image5.png"/></Relationships>
</file>

<file path=ppt/slides/_rels/slide52.xml.rels><?xml version="1.0" encoding="UTF-8" standalone="yes"?>
<Relationships xmlns="http://schemas.openxmlformats.org/package/2006/relationships"><Relationship Id="rId5" Type="http://schemas.openxmlformats.org/officeDocument/2006/relationships/notesSlide" Target="../notesSlides/notesSlide48.xml"/><Relationship Id="rId4" Type="http://schemas.openxmlformats.org/officeDocument/2006/relationships/slideLayout" Target="../slideLayouts/slideLayout1.xml"/><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image" Target="../media/image5.png"/></Relationships>
</file>

<file path=ppt/slides/_rels/slide53.xml.rels><?xml version="1.0" encoding="UTF-8" standalone="yes"?>
<Relationships xmlns="http://schemas.openxmlformats.org/package/2006/relationships"><Relationship Id="rId4" Type="http://schemas.openxmlformats.org/officeDocument/2006/relationships/notesSlide" Target="../notesSlides/notesSlide49.xml"/><Relationship Id="rId3" Type="http://schemas.openxmlformats.org/officeDocument/2006/relationships/slideLayout" Target="../slideLayouts/slideLayout1.xml"/><Relationship Id="rId2" Type="http://schemas.openxmlformats.org/officeDocument/2006/relationships/image" Target="../media/image82.png"/><Relationship Id="rId1" Type="http://schemas.openxmlformats.org/officeDocument/2006/relationships/image" Target="../media/image5.png"/></Relationships>
</file>

<file path=ppt/slides/_rels/slide54.xml.rels><?xml version="1.0" encoding="UTF-8" standalone="yes"?>
<Relationships xmlns="http://schemas.openxmlformats.org/package/2006/relationships"><Relationship Id="rId4" Type="http://schemas.openxmlformats.org/officeDocument/2006/relationships/notesSlide" Target="../notesSlides/notesSlide50.xml"/><Relationship Id="rId3" Type="http://schemas.openxmlformats.org/officeDocument/2006/relationships/slideLayout" Target="../slideLayouts/slideLayout1.xml"/><Relationship Id="rId2" Type="http://schemas.openxmlformats.org/officeDocument/2006/relationships/image" Target="../media/image83.png"/><Relationship Id="rId1" Type="http://schemas.openxmlformats.org/officeDocument/2006/relationships/image" Target="../media/image5.png"/></Relationships>
</file>

<file path=ppt/slides/_rels/slide55.xml.rels><?xml version="1.0" encoding="UTF-8" standalone="yes"?>
<Relationships xmlns="http://schemas.openxmlformats.org/package/2006/relationships"><Relationship Id="rId4" Type="http://schemas.openxmlformats.org/officeDocument/2006/relationships/notesSlide" Target="../notesSlides/notesSlide51.xml"/><Relationship Id="rId3" Type="http://schemas.openxmlformats.org/officeDocument/2006/relationships/slideLayout" Target="../slideLayouts/slideLayout1.xml"/><Relationship Id="rId2" Type="http://schemas.openxmlformats.org/officeDocument/2006/relationships/image" Target="../media/image84.png"/><Relationship Id="rId1" Type="http://schemas.openxmlformats.org/officeDocument/2006/relationships/image" Target="../media/image5.png"/></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58.xml.rels><?xml version="1.0" encoding="UTF-8" standalone="yes"?>
<Relationships xmlns="http://schemas.openxmlformats.org/package/2006/relationships"><Relationship Id="rId4" Type="http://schemas.openxmlformats.org/officeDocument/2006/relationships/notesSlide" Target="../notesSlides/notesSlide54.xml"/><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85.jpe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1.xml"/><Relationship Id="rId2" Type="http://schemas.openxmlformats.org/officeDocument/2006/relationships/image" Target="../media/image11.jpeg"/><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xml"/><Relationship Id="rId2" Type="http://schemas.openxmlformats.org/officeDocument/2006/relationships/image" Target="../media/image12.jpeg"/><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1.xml"/><Relationship Id="rId2" Type="http://schemas.openxmlformats.org/officeDocument/2006/relationships/image" Target="../media/image13.jpeg"/><Relationship Id="rId1" Type="http://schemas.openxmlformats.org/officeDocument/2006/relationships/image" Target="../media/image5.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lum bright="-30000"/>
            <a:extLst>
              <a:ext uri="{28A0092B-C50C-407E-A947-70E740481C1C}">
                <a14:useLocalDpi xmlns:a14="http://schemas.microsoft.com/office/drawing/2010/main" val="0"/>
              </a:ext>
            </a:extLst>
          </a:blip>
          <a:stretch>
            <a:fillRect/>
          </a:stretch>
        </p:blipFill>
        <p:spPr>
          <a:xfrm>
            <a:off x="2634992" y="472318"/>
            <a:ext cx="6524173" cy="6355291"/>
          </a:xfrm>
          <a:prstGeom prst="rect">
            <a:avLst/>
          </a:prstGeom>
        </p:spPr>
      </p:pic>
      <p:sp>
        <p:nvSpPr>
          <p:cNvPr id="12" name="文本框 11"/>
          <p:cNvSpPr txBox="1"/>
          <p:nvPr/>
        </p:nvSpPr>
        <p:spPr>
          <a:xfrm>
            <a:off x="1094458" y="1939868"/>
            <a:ext cx="9944668" cy="2086725"/>
          </a:xfrm>
          <a:prstGeom prst="rect">
            <a:avLst/>
          </a:prstGeom>
          <a:noFill/>
        </p:spPr>
        <p:txBody>
          <a:bodyPr wrap="square" rtlCol="0">
            <a:spAutoFit/>
          </a:bodyPr>
          <a:lstStyle/>
          <a:p>
            <a:pPr algn="ctr">
              <a:lnSpc>
                <a:spcPct val="120000"/>
              </a:lnSpc>
            </a:pPr>
            <a:r>
              <a:rPr lang="zh-CN" altLang="en-US" sz="5400" b="1" dirty="0">
                <a:solidFill>
                  <a:schemeClr val="bg1"/>
                </a:solidFill>
                <a:cs typeface="+mn-ea"/>
                <a:sym typeface="+mn-lt"/>
              </a:rPr>
              <a:t>合成材料面层运动场</a:t>
            </a:r>
            <a:r>
              <a:rPr lang="zh-CN" altLang="en-US" sz="5400" b="1" dirty="0" smtClean="0">
                <a:solidFill>
                  <a:schemeClr val="bg1"/>
                </a:solidFill>
                <a:cs typeface="+mn-ea"/>
                <a:sym typeface="+mn-lt"/>
              </a:rPr>
              <a:t>地类别</a:t>
            </a:r>
            <a:endParaRPr lang="zh-CN" altLang="en-US" sz="5400" b="1" dirty="0">
              <a:solidFill>
                <a:schemeClr val="bg1"/>
              </a:solidFill>
              <a:cs typeface="+mn-ea"/>
              <a:sym typeface="+mn-lt"/>
            </a:endParaRPr>
          </a:p>
          <a:p>
            <a:pPr algn="ctr">
              <a:lnSpc>
                <a:spcPct val="120000"/>
              </a:lnSpc>
            </a:pPr>
            <a:r>
              <a:rPr lang="zh-CN" altLang="en-US" sz="5400" b="1" dirty="0" smtClean="0">
                <a:solidFill>
                  <a:schemeClr val="bg1"/>
                </a:solidFill>
                <a:cs typeface="+mn-ea"/>
                <a:sym typeface="+mn-lt"/>
              </a:rPr>
              <a:t>及 新标准解读</a:t>
            </a:r>
            <a:endParaRPr lang="zh-CN" altLang="en-US" sz="5400" b="1" dirty="0">
              <a:solidFill>
                <a:schemeClr val="bg1"/>
              </a:solidFill>
              <a:cs typeface="+mn-ea"/>
              <a:sym typeface="+mn-lt"/>
            </a:endParaRPr>
          </a:p>
        </p:txBody>
      </p:sp>
      <p:sp>
        <p:nvSpPr>
          <p:cNvPr id="168" name="文本框 167"/>
          <p:cNvSpPr txBox="1"/>
          <p:nvPr/>
        </p:nvSpPr>
        <p:spPr>
          <a:xfrm>
            <a:off x="3262184" y="4472919"/>
            <a:ext cx="5202194" cy="707886"/>
          </a:xfrm>
          <a:prstGeom prst="rect">
            <a:avLst/>
          </a:prstGeom>
          <a:noFill/>
        </p:spPr>
        <p:txBody>
          <a:bodyPr wrap="square" rtlCol="0">
            <a:spAutoFit/>
          </a:bodyPr>
          <a:lstStyle/>
          <a:p>
            <a:pPr algn="ctr"/>
            <a:r>
              <a:rPr lang="zh-CN" altLang="en-US" sz="2000" dirty="0" smtClean="0">
                <a:solidFill>
                  <a:schemeClr val="bg1"/>
                </a:solidFill>
                <a:cs typeface="+mn-ea"/>
                <a:sym typeface="+mn-lt"/>
              </a:rPr>
              <a:t>   罗振扬         南京林业大学</a:t>
            </a:r>
            <a:endParaRPr lang="en-US" altLang="zh-CN" sz="2000" dirty="0" smtClean="0">
              <a:solidFill>
                <a:schemeClr val="bg1"/>
              </a:solidFill>
              <a:cs typeface="+mn-ea"/>
              <a:sym typeface="+mn-lt"/>
            </a:endParaRPr>
          </a:p>
          <a:p>
            <a:pPr algn="ctr"/>
            <a:r>
              <a:rPr lang="en-US" altLang="zh-CN" sz="2000" dirty="0" smtClean="0">
                <a:solidFill>
                  <a:schemeClr val="bg1"/>
                </a:solidFill>
                <a:cs typeface="+mn-ea"/>
                <a:sym typeface="+mn-lt"/>
              </a:rPr>
              <a:t>2019.03.29</a:t>
            </a:r>
            <a:endParaRPr lang="zh-CN" altLang="en-US" sz="2000" dirty="0">
              <a:solidFill>
                <a:schemeClr val="bg1"/>
              </a:solidFill>
              <a:cs typeface="+mn-ea"/>
              <a:sym typeface="+mn-lt"/>
            </a:endParaRPr>
          </a:p>
        </p:txBody>
      </p:sp>
      <p:cxnSp>
        <p:nvCxnSpPr>
          <p:cNvPr id="7" name="直接连接符 6"/>
          <p:cNvCxnSpPr/>
          <p:nvPr/>
        </p:nvCxnSpPr>
        <p:spPr>
          <a:xfrm>
            <a:off x="1822248" y="5180805"/>
            <a:ext cx="8547504" cy="0"/>
          </a:xfrm>
          <a:prstGeom prst="line">
            <a:avLst/>
          </a:prstGeom>
          <a:ln>
            <a:gradFill>
              <a:gsLst>
                <a:gs pos="0">
                  <a:schemeClr val="bg1">
                    <a:alpha val="0"/>
                  </a:schemeClr>
                </a:gs>
                <a:gs pos="50000">
                  <a:schemeClr val="bg1"/>
                </a:gs>
                <a:gs pos="100000">
                  <a:schemeClr val="bg1">
                    <a:alpha val="0"/>
                  </a:schemeClr>
                </a:gs>
              </a:gsLst>
              <a:lin ang="0" scaled="0"/>
            </a:gra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168"/>
                                        </p:tgtEl>
                                        <p:attrNameLst>
                                          <p:attrName>style.visibility</p:attrName>
                                        </p:attrNameLst>
                                      </p:cBhvr>
                                      <p:to>
                                        <p:strVal val="visible"/>
                                      </p:to>
                                    </p:set>
                                    <p:animEffect transition="in" filter="fade">
                                      <p:cBhvr>
                                        <p:cTn id="17" dur="750"/>
                                        <p:tgtEl>
                                          <p:spTgt spid="168"/>
                                        </p:tgtEl>
                                      </p:cBhvr>
                                    </p:animEffect>
                                  </p:childTnLst>
                                </p:cTn>
                              </p:par>
                            </p:childTnLst>
                          </p:cTn>
                        </p:par>
                        <p:par>
                          <p:cTn id="18" fill="hold">
                            <p:stCondLst>
                              <p:cond delay="2500"/>
                            </p:stCondLst>
                            <p:childTnLst>
                              <p:par>
                                <p:cTn id="19" presetID="16" presetClass="entr" presetSubtype="37"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barn(outVertical)">
                                      <p:cBhvr>
                                        <p:cTn id="2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6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lum bright="-30000"/>
            <a:extLst>
              <a:ext uri="{28A0092B-C50C-407E-A947-70E740481C1C}">
                <a14:useLocalDpi xmlns:a14="http://schemas.microsoft.com/office/drawing/2010/main" val="0"/>
              </a:ext>
            </a:extLst>
          </a:blip>
          <a:stretch>
            <a:fillRect/>
          </a:stretch>
        </p:blipFill>
        <p:spPr>
          <a:xfrm>
            <a:off x="2634992" y="472318"/>
            <a:ext cx="6524173" cy="6355291"/>
          </a:xfrm>
          <a:prstGeom prst="rect">
            <a:avLst/>
          </a:prstGeom>
        </p:spPr>
      </p:pic>
      <p:sp>
        <p:nvSpPr>
          <p:cNvPr id="12" name="文本框 11"/>
          <p:cNvSpPr txBox="1"/>
          <p:nvPr/>
        </p:nvSpPr>
        <p:spPr>
          <a:xfrm>
            <a:off x="892528" y="723843"/>
            <a:ext cx="9944668" cy="1346835"/>
          </a:xfrm>
          <a:prstGeom prst="rect">
            <a:avLst/>
          </a:prstGeom>
          <a:noFill/>
        </p:spPr>
        <p:txBody>
          <a:bodyPr wrap="square" rtlCol="0">
            <a:spAutoFit/>
          </a:bodyPr>
          <a:lstStyle/>
          <a:p>
            <a:pPr algn="l">
              <a:lnSpc>
                <a:spcPct val="120000"/>
              </a:lnSpc>
            </a:pPr>
            <a:r>
              <a:rPr lang="zh-CN" altLang="en-US" sz="4000" dirty="0">
                <a:solidFill>
                  <a:schemeClr val="bg1"/>
                </a:solidFill>
                <a:cs typeface="+mn-ea"/>
                <a:sym typeface="+mn-lt"/>
              </a:rPr>
              <a:t>一、合成材料面层</a:t>
            </a:r>
            <a:endParaRPr lang="zh-CN" altLang="en-US" sz="4000" dirty="0">
              <a:solidFill>
                <a:schemeClr val="bg1"/>
              </a:solidFill>
              <a:cs typeface="+mn-ea"/>
              <a:sym typeface="+mn-lt"/>
            </a:endParaRPr>
          </a:p>
          <a:p>
            <a:pPr algn="l">
              <a:lnSpc>
                <a:spcPct val="120000"/>
              </a:lnSpc>
            </a:pPr>
            <a:endParaRPr lang="zh-CN" altLang="en-US" sz="2800" dirty="0">
              <a:solidFill>
                <a:schemeClr val="bg1"/>
              </a:solidFill>
              <a:cs typeface="+mn-ea"/>
              <a:sym typeface="+mn-lt"/>
            </a:endParaRPr>
          </a:p>
        </p:txBody>
      </p:sp>
      <p:sp>
        <p:nvSpPr>
          <p:cNvPr id="2" name="文本框 1"/>
          <p:cNvSpPr txBox="1"/>
          <p:nvPr/>
        </p:nvSpPr>
        <p:spPr>
          <a:xfrm>
            <a:off x="1353185" y="1568450"/>
            <a:ext cx="9992995" cy="4228850"/>
          </a:xfrm>
          <a:prstGeom prst="rect">
            <a:avLst/>
          </a:prstGeom>
          <a:noFill/>
        </p:spPr>
        <p:txBody>
          <a:bodyPr wrap="square" rtlCol="0" anchor="t">
            <a:spAutoFit/>
          </a:bodyPr>
          <a:lstStyle/>
          <a:p>
            <a:pPr algn="l">
              <a:lnSpc>
                <a:spcPct val="120000"/>
              </a:lnSpc>
            </a:pPr>
            <a:r>
              <a:rPr lang="zh-CN" altLang="en-US" sz="2800" dirty="0">
                <a:solidFill>
                  <a:schemeClr val="bg1"/>
                </a:solidFill>
                <a:cs typeface="+mn-ea"/>
                <a:sym typeface="+mn-lt"/>
              </a:rPr>
              <a:t>　１、合成材料面层是</a:t>
            </a:r>
            <a:r>
              <a:rPr lang="zh-CN" altLang="en-US" sz="2800" dirty="0">
                <a:solidFill>
                  <a:schemeClr val="bg1"/>
                </a:solidFill>
                <a:cs typeface="+mn-ea"/>
                <a:sym typeface="+mn-ea"/>
              </a:rPr>
              <a:t>铺装在沥青混凝土或水泥混凝土等基础层上的高分子合成材料层。</a:t>
            </a:r>
            <a:r>
              <a:rPr lang="zh-CN" altLang="en-US" sz="2800" dirty="0">
                <a:solidFill>
                  <a:schemeClr val="bg1"/>
                </a:solidFill>
                <a:cs typeface="+mn-ea"/>
                <a:sym typeface="+mn-lt"/>
              </a:rPr>
              <a:t>　</a:t>
            </a:r>
            <a:endParaRPr lang="zh-CN" altLang="en-US" sz="2800" dirty="0">
              <a:solidFill>
                <a:schemeClr val="bg1"/>
              </a:solidFill>
              <a:cs typeface="+mn-ea"/>
              <a:sym typeface="+mn-lt"/>
            </a:endParaRPr>
          </a:p>
          <a:p>
            <a:pPr algn="l">
              <a:lnSpc>
                <a:spcPct val="120000"/>
              </a:lnSpc>
            </a:pPr>
            <a:r>
              <a:rPr lang="zh-CN" altLang="en-US" sz="2800" dirty="0">
                <a:solidFill>
                  <a:schemeClr val="bg1"/>
                </a:solidFill>
                <a:cs typeface="+mn-ea"/>
                <a:sym typeface="+mn-lt"/>
              </a:rPr>
              <a:t>　２、今天的高分子材料，已经包括塑料、橡胶、纤维、薄膜、胶粘剂和涂料等许多种类，其中塑料、合成橡胶和合成纤维被称为现代三大高分子材料。</a:t>
            </a:r>
            <a:endParaRPr lang="zh-CN" altLang="en-US" sz="2800" dirty="0">
              <a:solidFill>
                <a:schemeClr val="bg1"/>
              </a:solidFill>
              <a:cs typeface="+mn-ea"/>
              <a:sym typeface="+mn-lt"/>
            </a:endParaRPr>
          </a:p>
          <a:p>
            <a:pPr algn="l">
              <a:lnSpc>
                <a:spcPct val="120000"/>
              </a:lnSpc>
            </a:pPr>
            <a:r>
              <a:rPr lang="zh-CN" altLang="en-US" sz="2800" dirty="0">
                <a:solidFill>
                  <a:schemeClr val="bg1"/>
                </a:solidFill>
                <a:cs typeface="+mn-ea"/>
                <a:sym typeface="+mn-lt"/>
              </a:rPr>
              <a:t>　３、就中小学运动场面层来说</a:t>
            </a:r>
            <a:r>
              <a:rPr lang="zh-CN" altLang="en-US" sz="2800" dirty="0" smtClean="0">
                <a:solidFill>
                  <a:schemeClr val="bg1"/>
                </a:solidFill>
                <a:cs typeface="+mn-ea"/>
                <a:sym typeface="+mn-lt"/>
              </a:rPr>
              <a:t>，高分子材料常</a:t>
            </a:r>
            <a:r>
              <a:rPr lang="zh-CN" altLang="en-US" sz="2800" dirty="0">
                <a:solidFill>
                  <a:schemeClr val="bg1"/>
                </a:solidFill>
                <a:cs typeface="+mn-ea"/>
                <a:sym typeface="+mn-lt"/>
              </a:rPr>
              <a:t>涉及到的</a:t>
            </a:r>
            <a:r>
              <a:rPr lang="zh-CN" altLang="en-US" sz="2800" dirty="0" smtClean="0">
                <a:solidFill>
                  <a:schemeClr val="bg1"/>
                </a:solidFill>
                <a:cs typeface="+mn-ea"/>
                <a:sym typeface="+mn-lt"/>
              </a:rPr>
              <a:t>如天然橡胶、合成橡胶（如三元乙丙橡胶、丁苯橡胶等）</a:t>
            </a:r>
            <a:r>
              <a:rPr lang="zh-CN" altLang="en-US" sz="2800" dirty="0" smtClean="0">
                <a:solidFill>
                  <a:schemeClr val="bg1"/>
                </a:solidFill>
                <a:cs typeface="+mn-ea"/>
              </a:rPr>
              <a:t>、聚氨酯弹性体、胶粘剂（溶剂型、无溶剂型、水性）、</a:t>
            </a:r>
            <a:r>
              <a:rPr lang="zh-CN" altLang="en-US" sz="2800" dirty="0">
                <a:solidFill>
                  <a:schemeClr val="bg1"/>
                </a:solidFill>
                <a:cs typeface="+mn-ea"/>
              </a:rPr>
              <a:t>催化剂等。</a:t>
            </a:r>
            <a:endParaRPr lang="zh-CN" altLang="en-US" sz="2800" dirty="0">
              <a:solidFill>
                <a:schemeClr val="bg1"/>
              </a:solidFill>
              <a:cs typeface="+mn-ea"/>
            </a:endParaRPr>
          </a:p>
        </p:txBody>
      </p:sp>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lum bright="-30000"/>
            <a:extLst>
              <a:ext uri="{28A0092B-C50C-407E-A947-70E740481C1C}">
                <a14:useLocalDpi xmlns:a14="http://schemas.microsoft.com/office/drawing/2010/main" val="0"/>
              </a:ext>
            </a:extLst>
          </a:blip>
          <a:stretch>
            <a:fillRect/>
          </a:stretch>
        </p:blipFill>
        <p:spPr>
          <a:xfrm>
            <a:off x="2490847" y="707903"/>
            <a:ext cx="6524173" cy="6355291"/>
          </a:xfrm>
          <a:prstGeom prst="rect">
            <a:avLst/>
          </a:prstGeom>
        </p:spPr>
      </p:pic>
      <p:sp>
        <p:nvSpPr>
          <p:cNvPr id="12" name="文本框 11"/>
          <p:cNvSpPr txBox="1"/>
          <p:nvPr/>
        </p:nvSpPr>
        <p:spPr>
          <a:xfrm>
            <a:off x="780768" y="485718"/>
            <a:ext cx="9944668" cy="2602230"/>
          </a:xfrm>
          <a:prstGeom prst="rect">
            <a:avLst/>
          </a:prstGeom>
          <a:noFill/>
        </p:spPr>
        <p:txBody>
          <a:bodyPr wrap="square" rtlCol="0">
            <a:spAutoFit/>
          </a:bodyPr>
          <a:lstStyle/>
          <a:p>
            <a:pPr algn="l">
              <a:lnSpc>
                <a:spcPct val="120000"/>
              </a:lnSpc>
            </a:pPr>
            <a:r>
              <a:rPr lang="zh-CN" altLang="en-US" sz="4000" dirty="0">
                <a:solidFill>
                  <a:schemeClr val="bg1"/>
                </a:solidFill>
                <a:cs typeface="+mn-ea"/>
                <a:sym typeface="+mn-lt"/>
              </a:rPr>
              <a:t>二、从场地性能上分类</a:t>
            </a:r>
            <a:endParaRPr lang="zh-CN" altLang="en-US" sz="4000" dirty="0">
              <a:solidFill>
                <a:schemeClr val="bg1"/>
              </a:solidFill>
              <a:cs typeface="+mn-ea"/>
              <a:sym typeface="+mn-lt"/>
            </a:endParaRPr>
          </a:p>
          <a:p>
            <a:pPr algn="l">
              <a:lnSpc>
                <a:spcPct val="120000"/>
              </a:lnSpc>
            </a:pPr>
            <a:r>
              <a:rPr lang="en-US" altLang="zh-CN" sz="2800" dirty="0">
                <a:solidFill>
                  <a:schemeClr val="bg1"/>
                </a:solidFill>
                <a:cs typeface="+mn-ea"/>
                <a:sym typeface="+mn-lt"/>
              </a:rPr>
              <a:t>1</a:t>
            </a:r>
            <a:r>
              <a:rPr lang="zh-CN" altLang="en-US" sz="2800" dirty="0">
                <a:solidFill>
                  <a:schemeClr val="bg1"/>
                </a:solidFill>
                <a:cs typeface="+mn-ea"/>
                <a:sym typeface="+mn-lt"/>
              </a:rPr>
              <a:t>、跑道面层分两大类</a:t>
            </a:r>
            <a:endParaRPr lang="zh-CN" altLang="en-US" sz="4000" dirty="0">
              <a:solidFill>
                <a:schemeClr val="bg1"/>
              </a:solidFill>
              <a:cs typeface="+mn-ea"/>
              <a:sym typeface="+mn-lt"/>
            </a:endParaRPr>
          </a:p>
          <a:p>
            <a:pPr algn="l">
              <a:lnSpc>
                <a:spcPct val="120000"/>
              </a:lnSpc>
            </a:pPr>
            <a:r>
              <a:rPr lang="zh-CN" altLang="en-US" sz="2800" dirty="0">
                <a:solidFill>
                  <a:schemeClr val="bg1"/>
                </a:solidFill>
                <a:cs typeface="+mn-ea"/>
                <a:sym typeface="+mn-lt"/>
              </a:rPr>
              <a:t>（１）现浇型跑道面层</a:t>
            </a:r>
            <a:endParaRPr lang="zh-CN" altLang="en-US" sz="4000" dirty="0">
              <a:solidFill>
                <a:schemeClr val="bg1"/>
              </a:solidFill>
              <a:cs typeface="+mn-ea"/>
              <a:sym typeface="+mn-lt"/>
            </a:endParaRPr>
          </a:p>
          <a:p>
            <a:pPr algn="l">
              <a:lnSpc>
                <a:spcPct val="120000"/>
              </a:lnSpc>
            </a:pPr>
            <a:endParaRPr lang="zh-CN" altLang="en-US" sz="4000" dirty="0">
              <a:solidFill>
                <a:schemeClr val="bg1"/>
              </a:solidFill>
              <a:cs typeface="+mn-ea"/>
              <a:sym typeface="+mn-lt"/>
            </a:endParaRPr>
          </a:p>
        </p:txBody>
      </p:sp>
      <p:pic>
        <p:nvPicPr>
          <p:cNvPr id="15" name="Picture 11" descr="RE032"/>
          <p:cNvPicPr>
            <a:picLocks noChangeAspect="1" noChangeArrowheads="1"/>
          </p:cNvPicPr>
          <p:nvPr/>
        </p:nvPicPr>
        <p:blipFill>
          <a:blip r:embed="rId2" cstate="print"/>
          <a:srcRect l="15535"/>
          <a:stretch>
            <a:fillRect/>
          </a:stretch>
        </p:blipFill>
        <p:spPr bwMode="auto">
          <a:xfrm>
            <a:off x="781050" y="2366010"/>
            <a:ext cx="5223510" cy="3817620"/>
          </a:xfrm>
          <a:prstGeom prst="rect">
            <a:avLst/>
          </a:prstGeom>
          <a:noFill/>
        </p:spPr>
      </p:pic>
      <p:sp>
        <p:nvSpPr>
          <p:cNvPr id="2" name="文本框 1"/>
          <p:cNvSpPr txBox="1"/>
          <p:nvPr/>
        </p:nvSpPr>
        <p:spPr>
          <a:xfrm>
            <a:off x="6430645" y="5517515"/>
            <a:ext cx="5570756" cy="609398"/>
          </a:xfrm>
          <a:prstGeom prst="rect">
            <a:avLst/>
          </a:prstGeom>
          <a:noFill/>
        </p:spPr>
        <p:txBody>
          <a:bodyPr wrap="none" rtlCol="0">
            <a:spAutoFit/>
          </a:bodyPr>
          <a:lstStyle/>
          <a:p>
            <a:pPr algn="l">
              <a:lnSpc>
                <a:spcPct val="120000"/>
              </a:lnSpc>
            </a:pPr>
            <a:r>
              <a:rPr lang="zh-CN" altLang="en-US" sz="2800" dirty="0">
                <a:solidFill>
                  <a:schemeClr val="bg1"/>
                </a:solidFill>
                <a:cs typeface="+mn-ea"/>
                <a:sym typeface="+mn-lt"/>
              </a:rPr>
              <a:t>（２</a:t>
            </a:r>
            <a:r>
              <a:rPr lang="zh-CN" altLang="en-US" sz="2800" dirty="0" smtClean="0">
                <a:solidFill>
                  <a:schemeClr val="bg1"/>
                </a:solidFill>
                <a:cs typeface="+mn-ea"/>
                <a:sym typeface="+mn-lt"/>
              </a:rPr>
              <a:t>）南京某校园</a:t>
            </a:r>
            <a:r>
              <a:rPr lang="zh-CN" altLang="en-US" sz="2800" dirty="0">
                <a:solidFill>
                  <a:schemeClr val="bg1"/>
                </a:solidFill>
                <a:cs typeface="+mn-ea"/>
                <a:sym typeface="+mn-lt"/>
              </a:rPr>
              <a:t>预制型跑道面层</a:t>
            </a:r>
            <a:endParaRPr lang="zh-CN" altLang="en-US" sz="4000" dirty="0">
              <a:solidFill>
                <a:schemeClr val="bg1"/>
              </a:solidFill>
              <a:cs typeface="+mn-ea"/>
              <a:sym typeface="+mn-lt"/>
            </a:endParaRPr>
          </a:p>
        </p:txBody>
      </p:sp>
      <p:pic>
        <p:nvPicPr>
          <p:cNvPr id="3" name="图片 2" descr="123056980588586243"/>
          <p:cNvPicPr>
            <a:picLocks noChangeAspect="1"/>
          </p:cNvPicPr>
          <p:nvPr/>
        </p:nvPicPr>
        <p:blipFill>
          <a:blip r:embed="rId3"/>
          <a:stretch>
            <a:fillRect/>
          </a:stretch>
        </p:blipFill>
        <p:spPr>
          <a:xfrm>
            <a:off x="6430645" y="913765"/>
            <a:ext cx="5021580" cy="4603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lum bright="-30000"/>
            <a:extLst>
              <a:ext uri="{28A0092B-C50C-407E-A947-70E740481C1C}">
                <a14:useLocalDpi xmlns:a14="http://schemas.microsoft.com/office/drawing/2010/main" val="0"/>
              </a:ext>
            </a:extLst>
          </a:blip>
          <a:stretch>
            <a:fillRect/>
          </a:stretch>
        </p:blipFill>
        <p:spPr>
          <a:xfrm>
            <a:off x="2634992" y="472318"/>
            <a:ext cx="6524173" cy="6355291"/>
          </a:xfrm>
          <a:prstGeom prst="rect">
            <a:avLst/>
          </a:prstGeom>
        </p:spPr>
      </p:pic>
      <p:sp>
        <p:nvSpPr>
          <p:cNvPr id="12" name="文本框 11"/>
          <p:cNvSpPr txBox="1"/>
          <p:nvPr/>
        </p:nvSpPr>
        <p:spPr>
          <a:xfrm>
            <a:off x="892528" y="723843"/>
            <a:ext cx="9944668" cy="7475220"/>
          </a:xfrm>
          <a:prstGeom prst="rect">
            <a:avLst/>
          </a:prstGeom>
          <a:noFill/>
        </p:spPr>
        <p:txBody>
          <a:bodyPr wrap="square" rtlCol="0">
            <a:spAutoFit/>
          </a:bodyPr>
          <a:lstStyle/>
          <a:p>
            <a:pPr algn="l">
              <a:lnSpc>
                <a:spcPct val="120000"/>
              </a:lnSpc>
            </a:pPr>
            <a:r>
              <a:rPr lang="en-US" altLang="zh-CN" sz="4000" dirty="0">
                <a:solidFill>
                  <a:schemeClr val="bg1"/>
                </a:solidFill>
                <a:cs typeface="+mn-ea"/>
                <a:sym typeface="+mn-lt"/>
              </a:rPr>
              <a:t>1</a:t>
            </a:r>
            <a:r>
              <a:rPr lang="zh-CN" altLang="en-US" sz="4000" dirty="0">
                <a:solidFill>
                  <a:schemeClr val="bg1"/>
                </a:solidFill>
                <a:cs typeface="+mn-ea"/>
                <a:sym typeface="+mn-lt"/>
              </a:rPr>
              <a:t>、跑道面层分两大类</a:t>
            </a:r>
            <a:endParaRPr lang="zh-CN" altLang="en-US" sz="4000" dirty="0">
              <a:solidFill>
                <a:schemeClr val="bg1"/>
              </a:solidFill>
              <a:cs typeface="+mn-ea"/>
              <a:sym typeface="+mn-lt"/>
            </a:endParaRPr>
          </a:p>
          <a:p>
            <a:pPr algn="l">
              <a:lnSpc>
                <a:spcPct val="120000"/>
              </a:lnSpc>
            </a:pPr>
            <a:endParaRPr lang="zh-CN" altLang="en-US" sz="4000" dirty="0">
              <a:solidFill>
                <a:schemeClr val="bg1"/>
              </a:solidFill>
              <a:cs typeface="+mn-ea"/>
              <a:sym typeface="+mn-lt"/>
            </a:endParaRPr>
          </a:p>
          <a:p>
            <a:pPr algn="l">
              <a:lnSpc>
                <a:spcPct val="120000"/>
              </a:lnSpc>
            </a:pPr>
            <a:r>
              <a:rPr lang="zh-CN" altLang="en-US" sz="2800" dirty="0">
                <a:solidFill>
                  <a:schemeClr val="bg1"/>
                </a:solidFill>
                <a:cs typeface="+mn-ea"/>
                <a:sym typeface="+mn-lt"/>
              </a:rPr>
              <a:t>（１）现浇型跑道面层</a:t>
            </a:r>
            <a:endParaRPr lang="zh-CN" altLang="en-US" sz="2400" dirty="0">
              <a:latin typeface="微软雅黑" panose="020B0503020204020204" charset="-122"/>
              <a:ea typeface="微软雅黑" panose="020B0503020204020204" charset="-122"/>
              <a:sym typeface="+mn-ea"/>
            </a:endParaRPr>
          </a:p>
          <a:p>
            <a:pPr algn="l">
              <a:lnSpc>
                <a:spcPct val="120000"/>
              </a:lnSpc>
            </a:pPr>
            <a:r>
              <a:rPr lang="zh-CN" altLang="en-US" sz="2800" dirty="0">
                <a:solidFill>
                  <a:schemeClr val="bg1"/>
                </a:solidFill>
                <a:cs typeface="+mn-ea"/>
                <a:sym typeface="+mn-lt"/>
              </a:rPr>
              <a:t>　现浇型跑道面层是将高分子原料和其它原料在现场浇注铺装的面层</a:t>
            </a:r>
            <a:r>
              <a:rPr lang="zh-CN" altLang="en-US" sz="2800" dirty="0" smtClean="0">
                <a:solidFill>
                  <a:schemeClr val="bg1"/>
                </a:solidFill>
                <a:cs typeface="+mn-ea"/>
                <a:sym typeface="+mn-lt"/>
              </a:rPr>
              <a:t>。以聚氨酯跑道为主，含透水</a:t>
            </a:r>
            <a:r>
              <a:rPr lang="zh-CN" altLang="en-US" sz="2800" dirty="0">
                <a:solidFill>
                  <a:schemeClr val="bg1"/>
                </a:solidFill>
                <a:cs typeface="+mn-ea"/>
                <a:sym typeface="+mn-lt"/>
              </a:rPr>
              <a:t>型、混合型、复合型、</a:t>
            </a:r>
            <a:r>
              <a:rPr lang="zh-CN" altLang="en-US" sz="2800" dirty="0">
                <a:solidFill>
                  <a:schemeClr val="bg1"/>
                </a:solidFill>
                <a:cs typeface="+mn-ea"/>
                <a:sym typeface="+mn-ea"/>
              </a:rPr>
              <a:t>全塑型、Ｅ</a:t>
            </a:r>
            <a:r>
              <a:rPr lang="zh-CN" altLang="en-US" sz="2800" dirty="0">
                <a:solidFill>
                  <a:schemeClr val="bg1"/>
                </a:solidFill>
                <a:cs typeface="+mn-ea"/>
                <a:sym typeface="+mn-lt"/>
              </a:rPr>
              <a:t>TPＵ</a:t>
            </a:r>
            <a:r>
              <a:rPr lang="zh-CN" altLang="en-US" sz="2800" dirty="0" smtClean="0">
                <a:solidFill>
                  <a:schemeClr val="bg1"/>
                </a:solidFill>
                <a:cs typeface="+mn-ea"/>
                <a:sym typeface="+mn-lt"/>
              </a:rPr>
              <a:t>等类型。</a:t>
            </a:r>
            <a:endParaRPr lang="zh-CN" altLang="en-US" sz="2800" dirty="0">
              <a:solidFill>
                <a:schemeClr val="bg1"/>
              </a:solidFill>
              <a:cs typeface="+mn-ea"/>
              <a:sym typeface="+mn-lt"/>
            </a:endParaRPr>
          </a:p>
          <a:p>
            <a:pPr algn="l">
              <a:lnSpc>
                <a:spcPct val="120000"/>
              </a:lnSpc>
            </a:pPr>
            <a:r>
              <a:rPr lang="zh-CN" altLang="en-US" sz="2800" dirty="0">
                <a:solidFill>
                  <a:schemeClr val="bg1"/>
                </a:solidFill>
                <a:cs typeface="+mn-ea"/>
                <a:sym typeface="+mn-ea"/>
              </a:rPr>
              <a:t>　同时其面层纹路由EPDM橡胶颗粒粘接在聚氨酯弹性体表面而形成，根据不同的铺设方式，还可以分为喷颗粒和撒颗粒两种类型。</a:t>
            </a:r>
            <a:endParaRPr lang="zh-CN" altLang="en-US" sz="2800" dirty="0">
              <a:solidFill>
                <a:schemeClr val="bg1"/>
              </a:solidFill>
              <a:cs typeface="+mn-ea"/>
              <a:sym typeface="+mn-lt"/>
            </a:endParaRPr>
          </a:p>
          <a:p>
            <a:pPr algn="l">
              <a:lnSpc>
                <a:spcPct val="120000"/>
              </a:lnSpc>
            </a:pPr>
            <a:endParaRPr lang="zh-CN" altLang="en-US" sz="2800" dirty="0">
              <a:solidFill>
                <a:schemeClr val="bg1"/>
              </a:solidFill>
              <a:cs typeface="+mn-ea"/>
              <a:sym typeface="+mn-lt"/>
            </a:endParaRPr>
          </a:p>
          <a:p>
            <a:pPr algn="l">
              <a:lnSpc>
                <a:spcPct val="120000"/>
              </a:lnSpc>
            </a:pPr>
            <a:endParaRPr lang="zh-CN" altLang="en-US" sz="2800" dirty="0">
              <a:solidFill>
                <a:schemeClr val="bg1"/>
              </a:solidFill>
              <a:cs typeface="+mn-ea"/>
              <a:sym typeface="+mn-lt"/>
            </a:endParaRPr>
          </a:p>
          <a:p>
            <a:pPr algn="l">
              <a:lnSpc>
                <a:spcPct val="120000"/>
              </a:lnSpc>
            </a:pPr>
            <a:r>
              <a:rPr lang="zh-CN" altLang="en-US" sz="2800" dirty="0">
                <a:solidFill>
                  <a:schemeClr val="bg1"/>
                </a:solidFill>
                <a:cs typeface="+mn-ea"/>
                <a:sym typeface="+mn-lt"/>
              </a:rPr>
              <a:t>　　</a:t>
            </a:r>
            <a:endParaRPr lang="zh-CN" altLang="en-US" sz="2800" dirty="0">
              <a:solidFill>
                <a:schemeClr val="bg1"/>
              </a:solidFill>
              <a:cs typeface="+mn-ea"/>
              <a:sym typeface="+mn-lt"/>
            </a:endParaRPr>
          </a:p>
          <a:p>
            <a:pPr algn="l">
              <a:lnSpc>
                <a:spcPct val="120000"/>
              </a:lnSpc>
            </a:pPr>
            <a:endParaRPr lang="zh-CN" altLang="en-US" sz="4000"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Users\Chen\Desktop\图片2.jpg"/>
          <p:cNvPicPr>
            <a:picLocks noChangeAspect="1" noChangeArrowheads="1"/>
          </p:cNvPicPr>
          <p:nvPr/>
        </p:nvPicPr>
        <p:blipFill>
          <a:blip r:embed="rId1"/>
          <a:srcRect/>
          <a:stretch>
            <a:fillRect/>
          </a:stretch>
        </p:blipFill>
        <p:spPr bwMode="auto">
          <a:xfrm>
            <a:off x="297106" y="403242"/>
            <a:ext cx="4061636" cy="1805873"/>
          </a:xfrm>
          <a:prstGeom prst="rect">
            <a:avLst/>
          </a:prstGeom>
          <a:noFill/>
        </p:spPr>
      </p:pic>
      <p:sp>
        <p:nvSpPr>
          <p:cNvPr id="4" name="Rectangle 7"/>
          <p:cNvSpPr>
            <a:spLocks noChangeArrowheads="1"/>
          </p:cNvSpPr>
          <p:nvPr/>
        </p:nvSpPr>
        <p:spPr bwMode="auto">
          <a:xfrm>
            <a:off x="1965488" y="2449996"/>
            <a:ext cx="2000264" cy="400110"/>
          </a:xfrm>
          <a:prstGeom prst="rect">
            <a:avLst/>
          </a:prstGeom>
          <a:noFill/>
          <a:ln w="9525">
            <a:noFill/>
            <a:miter lim="800000"/>
          </a:ln>
          <a:effectLst/>
        </p:spPr>
        <p:txBody>
          <a:bodyPr wrap="square">
            <a:spAutoFit/>
          </a:bodyPr>
          <a:lstStyle/>
          <a:p>
            <a:pPr defTabSz="457200"/>
            <a:r>
              <a:rPr lang="zh-CN" altLang="en-US" sz="2000" dirty="0">
                <a:solidFill>
                  <a:prstClr val="black"/>
                </a:solidFill>
                <a:latin typeface="Arial" panose="020B0604020202020204" pitchFamily="34" charset="0"/>
              </a:rPr>
              <a:t>全塑型塑胶跑道</a:t>
            </a:r>
            <a:endParaRPr lang="zh-CN" altLang="en-US" sz="2000" dirty="0">
              <a:solidFill>
                <a:prstClr val="black"/>
              </a:solidFill>
              <a:latin typeface="Arial" panose="020B0604020202020204" pitchFamily="34" charset="0"/>
            </a:endParaRPr>
          </a:p>
        </p:txBody>
      </p:sp>
      <p:pic>
        <p:nvPicPr>
          <p:cNvPr id="5" name="Picture 4" descr="RE180"/>
          <p:cNvPicPr>
            <a:picLocks noChangeAspect="1" noChangeArrowheads="1"/>
          </p:cNvPicPr>
          <p:nvPr/>
        </p:nvPicPr>
        <p:blipFill>
          <a:blip r:embed="rId2" cstate="print"/>
          <a:srcRect/>
          <a:stretch>
            <a:fillRect/>
          </a:stretch>
        </p:blipFill>
        <p:spPr bwMode="auto">
          <a:xfrm>
            <a:off x="4633784" y="352896"/>
            <a:ext cx="4131446" cy="1827370"/>
          </a:xfrm>
          <a:prstGeom prst="rect">
            <a:avLst/>
          </a:prstGeom>
          <a:noFill/>
          <a:ln w="9525">
            <a:noFill/>
            <a:miter lim="800000"/>
            <a:headEnd/>
            <a:tailEnd/>
          </a:ln>
        </p:spPr>
      </p:pic>
      <p:sp>
        <p:nvSpPr>
          <p:cNvPr id="6" name="Rectangle 7"/>
          <p:cNvSpPr>
            <a:spLocks noChangeArrowheads="1"/>
          </p:cNvSpPr>
          <p:nvPr/>
        </p:nvSpPr>
        <p:spPr bwMode="auto">
          <a:xfrm>
            <a:off x="5573620" y="2377808"/>
            <a:ext cx="2000264" cy="400110"/>
          </a:xfrm>
          <a:prstGeom prst="rect">
            <a:avLst/>
          </a:prstGeom>
          <a:noFill/>
          <a:ln w="9525">
            <a:noFill/>
            <a:miter lim="800000"/>
          </a:ln>
          <a:effectLst/>
        </p:spPr>
        <p:txBody>
          <a:bodyPr wrap="square">
            <a:spAutoFit/>
          </a:bodyPr>
          <a:lstStyle/>
          <a:p>
            <a:pPr defTabSz="457200"/>
            <a:r>
              <a:rPr lang="zh-CN" altLang="en-US" sz="2000" dirty="0">
                <a:solidFill>
                  <a:prstClr val="black"/>
                </a:solidFill>
                <a:latin typeface="Arial" panose="020B0604020202020204" pitchFamily="34" charset="0"/>
              </a:rPr>
              <a:t>混合型塑胶跑道</a:t>
            </a:r>
            <a:endParaRPr lang="zh-CN" altLang="en-US" sz="2000" dirty="0">
              <a:solidFill>
                <a:prstClr val="black"/>
              </a:solidFill>
              <a:latin typeface="Arial" panose="020B0604020202020204" pitchFamily="34" charset="0"/>
            </a:endParaRPr>
          </a:p>
        </p:txBody>
      </p:sp>
      <p:pic>
        <p:nvPicPr>
          <p:cNvPr id="7" name="Picture 5" descr="RE179"/>
          <p:cNvPicPr>
            <a:picLocks noChangeAspect="1" noChangeArrowheads="1"/>
          </p:cNvPicPr>
          <p:nvPr/>
        </p:nvPicPr>
        <p:blipFill>
          <a:blip r:embed="rId3" cstate="print"/>
          <a:srcRect/>
          <a:stretch>
            <a:fillRect/>
          </a:stretch>
        </p:blipFill>
        <p:spPr bwMode="auto">
          <a:xfrm>
            <a:off x="93824" y="3357249"/>
            <a:ext cx="4081757" cy="1932111"/>
          </a:xfrm>
          <a:prstGeom prst="rect">
            <a:avLst/>
          </a:prstGeom>
          <a:noFill/>
          <a:ln w="9525">
            <a:noFill/>
            <a:miter lim="800000"/>
            <a:headEnd/>
            <a:tailEnd/>
          </a:ln>
        </p:spPr>
      </p:pic>
      <p:sp>
        <p:nvSpPr>
          <p:cNvPr id="8" name="Rectangle 7"/>
          <p:cNvSpPr>
            <a:spLocks noChangeArrowheads="1"/>
          </p:cNvSpPr>
          <p:nvPr/>
        </p:nvSpPr>
        <p:spPr bwMode="auto">
          <a:xfrm>
            <a:off x="1165271" y="5345629"/>
            <a:ext cx="2000264" cy="400110"/>
          </a:xfrm>
          <a:prstGeom prst="rect">
            <a:avLst/>
          </a:prstGeom>
          <a:noFill/>
          <a:ln w="9525">
            <a:noFill/>
            <a:miter lim="800000"/>
          </a:ln>
          <a:effectLst/>
        </p:spPr>
        <p:txBody>
          <a:bodyPr wrap="square">
            <a:spAutoFit/>
          </a:bodyPr>
          <a:lstStyle/>
          <a:p>
            <a:pPr defTabSz="457200"/>
            <a:r>
              <a:rPr lang="zh-CN" altLang="en-US" sz="2000" dirty="0">
                <a:solidFill>
                  <a:prstClr val="black"/>
                </a:solidFill>
                <a:latin typeface="Arial" panose="020B0604020202020204" pitchFamily="34" charset="0"/>
              </a:rPr>
              <a:t>透气型塑胶跑道</a:t>
            </a:r>
            <a:endParaRPr lang="zh-CN" altLang="en-US" sz="2000" dirty="0">
              <a:solidFill>
                <a:prstClr val="black"/>
              </a:solidFill>
              <a:latin typeface="Arial" panose="020B0604020202020204" pitchFamily="34" charset="0"/>
            </a:endParaRPr>
          </a:p>
        </p:txBody>
      </p:sp>
      <p:pic>
        <p:nvPicPr>
          <p:cNvPr id="9" name="Picture 2" descr="http://a0.att.hudong.com/31/72/28300541953294136566723677803_950.jpg"/>
          <p:cNvPicPr>
            <a:picLocks noChangeAspect="1" noChangeArrowheads="1"/>
          </p:cNvPicPr>
          <p:nvPr/>
        </p:nvPicPr>
        <p:blipFill rotWithShape="1">
          <a:blip r:embed="rId4"/>
          <a:srcRect b="14679"/>
          <a:stretch>
            <a:fillRect/>
          </a:stretch>
        </p:blipFill>
        <p:spPr bwMode="auto">
          <a:xfrm>
            <a:off x="4358742" y="3363155"/>
            <a:ext cx="3688449" cy="1930943"/>
          </a:xfrm>
          <a:prstGeom prst="rect">
            <a:avLst/>
          </a:prstGeom>
          <a:noFill/>
        </p:spPr>
      </p:pic>
      <p:sp>
        <p:nvSpPr>
          <p:cNvPr id="10" name="Rectangle 7"/>
          <p:cNvSpPr>
            <a:spLocks noChangeArrowheads="1"/>
          </p:cNvSpPr>
          <p:nvPr/>
        </p:nvSpPr>
        <p:spPr bwMode="auto">
          <a:xfrm>
            <a:off x="5477876" y="5345629"/>
            <a:ext cx="2000264" cy="400110"/>
          </a:xfrm>
          <a:prstGeom prst="rect">
            <a:avLst/>
          </a:prstGeom>
          <a:noFill/>
          <a:ln w="9525">
            <a:noFill/>
            <a:miter lim="800000"/>
          </a:ln>
          <a:effectLst/>
        </p:spPr>
        <p:txBody>
          <a:bodyPr wrap="square">
            <a:spAutoFit/>
          </a:bodyPr>
          <a:lstStyle/>
          <a:p>
            <a:pPr defTabSz="457200"/>
            <a:r>
              <a:rPr lang="zh-CN" altLang="en-US" sz="2000" dirty="0">
                <a:solidFill>
                  <a:prstClr val="black"/>
                </a:solidFill>
                <a:latin typeface="Arial" panose="020B0604020202020204" pitchFamily="34" charset="0"/>
              </a:rPr>
              <a:t>复合型塑胶跑道</a:t>
            </a:r>
            <a:endParaRPr lang="zh-CN" altLang="en-US" sz="2000" dirty="0">
              <a:solidFill>
                <a:prstClr val="black"/>
              </a:solidFill>
              <a:latin typeface="Arial" panose="020B0604020202020204" pitchFamily="34" charset="0"/>
            </a:endParaRPr>
          </a:p>
        </p:txBody>
      </p:sp>
      <p:grpSp>
        <p:nvGrpSpPr>
          <p:cNvPr id="11" name="组 24"/>
          <p:cNvGrpSpPr/>
          <p:nvPr/>
        </p:nvGrpSpPr>
        <p:grpSpPr>
          <a:xfrm>
            <a:off x="8177312" y="2577863"/>
            <a:ext cx="3858416" cy="690249"/>
            <a:chOff x="7208000" y="1339090"/>
            <a:chExt cx="5095408" cy="1058721"/>
          </a:xfrm>
        </p:grpSpPr>
        <p:pic>
          <p:nvPicPr>
            <p:cNvPr id="12" name="图片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208000" y="1339090"/>
              <a:ext cx="4184859" cy="867853"/>
            </a:xfrm>
            <a:prstGeom prst="rect">
              <a:avLst/>
            </a:prstGeom>
          </p:spPr>
        </p:pic>
        <p:sp>
          <p:nvSpPr>
            <p:cNvPr id="13" name="单圆角矩形 12"/>
            <p:cNvSpPr/>
            <p:nvPr/>
          </p:nvSpPr>
          <p:spPr>
            <a:xfrm>
              <a:off x="7208002" y="2180239"/>
              <a:ext cx="4184857" cy="165051"/>
            </a:xfrm>
            <a:prstGeom prst="round1Rect">
              <a:avLst/>
            </a:prstGeom>
            <a:solidFill>
              <a:srgbClr val="B6834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a:ea typeface="微软雅黑" panose="020B0503020204020204" charset="-122"/>
                <a:cs typeface="+mn-ea"/>
                <a:sym typeface="+mn-lt"/>
              </a:endParaRPr>
            </a:p>
          </p:txBody>
        </p:sp>
        <p:sp>
          <p:nvSpPr>
            <p:cNvPr id="14" name="文本框 13"/>
            <p:cNvSpPr txBox="1"/>
            <p:nvPr/>
          </p:nvSpPr>
          <p:spPr>
            <a:xfrm>
              <a:off x="11501585" y="1795955"/>
              <a:ext cx="801823" cy="25391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050" b="1" i="0" u="none" strike="noStrike" kern="0" cap="none" spc="0" normalizeH="0" baseline="0" noProof="0" dirty="0" smtClean="0">
                  <a:ln>
                    <a:noFill/>
                  </a:ln>
                  <a:solidFill>
                    <a:prstClr val="black"/>
                  </a:solidFill>
                  <a:effectLst/>
                  <a:uLnTx/>
                  <a:uFillTx/>
                  <a:latin typeface="Arial" panose="020B0604020202020204"/>
                  <a:cs typeface="+mn-ea"/>
                  <a:sym typeface="+mn-lt"/>
                </a:rPr>
                <a:t>颗粒</a:t>
              </a:r>
              <a:r>
                <a:rPr kumimoji="0" lang="en-US" altLang="zh-CN" sz="1050" b="1" i="0" u="none" strike="noStrike" kern="0" cap="none" spc="0" normalizeH="0" baseline="0" noProof="0" dirty="0" smtClean="0">
                  <a:ln>
                    <a:noFill/>
                  </a:ln>
                  <a:solidFill>
                    <a:prstClr val="black"/>
                  </a:solidFill>
                  <a:effectLst/>
                  <a:uLnTx/>
                  <a:uFillTx/>
                  <a:latin typeface="Arial" panose="020B0604020202020204"/>
                  <a:cs typeface="+mn-ea"/>
                  <a:sym typeface="+mn-lt"/>
                </a:rPr>
                <a:t>+</a:t>
              </a:r>
              <a:r>
                <a:rPr kumimoji="0" lang="zh-CN" altLang="en-US" sz="1050" b="1" i="0" u="none" strike="noStrike" kern="0" cap="none" spc="0" normalizeH="0" baseline="0" noProof="0" dirty="0" smtClean="0">
                  <a:ln>
                    <a:noFill/>
                  </a:ln>
                  <a:solidFill>
                    <a:prstClr val="black"/>
                  </a:solidFill>
                  <a:effectLst/>
                  <a:uLnTx/>
                  <a:uFillTx/>
                  <a:latin typeface="Arial" panose="020B0604020202020204"/>
                  <a:cs typeface="+mn-ea"/>
                  <a:sym typeface="+mn-lt"/>
                </a:rPr>
                <a:t>胶水</a:t>
              </a:r>
              <a:endParaRPr kumimoji="0" lang="zh-CN" altLang="en-US" sz="1050" b="1" i="0" u="none" strike="noStrike" kern="0" cap="none" spc="0" normalizeH="0" baseline="0" noProof="0" dirty="0" smtClean="0">
                <a:ln>
                  <a:noFill/>
                </a:ln>
                <a:solidFill>
                  <a:prstClr val="black"/>
                </a:solidFill>
                <a:effectLst/>
                <a:uLnTx/>
                <a:uFillTx/>
                <a:latin typeface="Arial" panose="020B0604020202020204"/>
                <a:cs typeface="+mn-ea"/>
                <a:sym typeface="+mn-lt"/>
              </a:endParaRPr>
            </a:p>
          </p:txBody>
        </p:sp>
        <p:sp>
          <p:nvSpPr>
            <p:cNvPr id="15" name="文本框 14"/>
            <p:cNvSpPr txBox="1"/>
            <p:nvPr/>
          </p:nvSpPr>
          <p:spPr>
            <a:xfrm>
              <a:off x="11501585" y="1486779"/>
              <a:ext cx="466794" cy="26161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050" b="1" i="0" u="none" strike="noStrike" kern="0" cap="none" spc="0" normalizeH="0" baseline="0" noProof="0" dirty="0" smtClean="0">
                  <a:ln>
                    <a:noFill/>
                  </a:ln>
                  <a:solidFill>
                    <a:prstClr val="black"/>
                  </a:solidFill>
                  <a:effectLst/>
                  <a:uLnTx/>
                  <a:uFillTx/>
                  <a:latin typeface="Arial" panose="020B0604020202020204"/>
                  <a:cs typeface="+mn-ea"/>
                  <a:sym typeface="+mn-lt"/>
                </a:rPr>
                <a:t>面层</a:t>
              </a:r>
              <a:endParaRPr kumimoji="0" lang="zh-CN" altLang="en-US" sz="1050" b="1" i="0" u="none" strike="noStrike" kern="0" cap="none" spc="0" normalizeH="0" baseline="0" noProof="0" dirty="0" smtClean="0">
                <a:ln>
                  <a:noFill/>
                </a:ln>
                <a:solidFill>
                  <a:prstClr val="black"/>
                </a:solidFill>
                <a:effectLst/>
                <a:uLnTx/>
                <a:uFillTx/>
                <a:latin typeface="Arial" panose="020B0604020202020204"/>
                <a:cs typeface="+mn-ea"/>
                <a:sym typeface="+mn-lt"/>
              </a:endParaRPr>
            </a:p>
          </p:txBody>
        </p:sp>
        <p:cxnSp>
          <p:nvCxnSpPr>
            <p:cNvPr id="16" name="直接箭头连接符 28"/>
            <p:cNvCxnSpPr/>
            <p:nvPr/>
          </p:nvCxnSpPr>
          <p:spPr>
            <a:xfrm>
              <a:off x="10492537" y="2248831"/>
              <a:ext cx="1009048" cy="13933"/>
            </a:xfrm>
            <a:prstGeom prst="straightConnector1">
              <a:avLst/>
            </a:prstGeom>
            <a:noFill/>
            <a:ln w="6350" cap="flat" cmpd="sng" algn="ctr">
              <a:solidFill>
                <a:sysClr val="windowText" lastClr="000000"/>
              </a:solidFill>
              <a:prstDash val="solid"/>
              <a:miter lim="800000"/>
              <a:tailEnd type="triangle"/>
            </a:ln>
            <a:effectLst/>
          </p:spPr>
        </p:cxnSp>
        <p:sp>
          <p:nvSpPr>
            <p:cNvPr id="17" name="文本框 16"/>
            <p:cNvSpPr txBox="1"/>
            <p:nvPr/>
          </p:nvSpPr>
          <p:spPr>
            <a:xfrm>
              <a:off x="11464721" y="2143895"/>
              <a:ext cx="723275" cy="25391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050" b="1" i="0" u="none" strike="noStrike" kern="0" cap="none" spc="0" normalizeH="0" baseline="0" noProof="0" dirty="0" smtClean="0">
                  <a:ln>
                    <a:noFill/>
                  </a:ln>
                  <a:solidFill>
                    <a:prstClr val="black"/>
                  </a:solidFill>
                  <a:effectLst/>
                  <a:uLnTx/>
                  <a:uFillTx/>
                  <a:latin typeface="Arial" panose="020B0604020202020204"/>
                  <a:cs typeface="+mn-ea"/>
                  <a:sym typeface="+mn-lt"/>
                </a:rPr>
                <a:t>沥青基础</a:t>
              </a:r>
              <a:endParaRPr kumimoji="0" lang="zh-CN" altLang="en-US" sz="1050" b="1" i="0" u="none" strike="noStrike" kern="0" cap="none" spc="0" normalizeH="0" baseline="0" noProof="0" dirty="0" smtClean="0">
                <a:ln>
                  <a:noFill/>
                </a:ln>
                <a:solidFill>
                  <a:prstClr val="black"/>
                </a:solidFill>
                <a:effectLst/>
                <a:uLnTx/>
                <a:uFillTx/>
                <a:latin typeface="Arial" panose="020B0604020202020204"/>
                <a:cs typeface="+mn-ea"/>
                <a:sym typeface="+mn-lt"/>
              </a:endParaRPr>
            </a:p>
          </p:txBody>
        </p:sp>
        <p:cxnSp>
          <p:nvCxnSpPr>
            <p:cNvPr id="18" name="连接符: 肘形 24"/>
            <p:cNvCxnSpPr/>
            <p:nvPr/>
          </p:nvCxnSpPr>
          <p:spPr>
            <a:xfrm>
              <a:off x="11169073" y="1597814"/>
              <a:ext cx="332512" cy="19771"/>
            </a:xfrm>
            <a:prstGeom prst="bentConnector3">
              <a:avLst>
                <a:gd name="adj1" fmla="val 50000"/>
              </a:avLst>
            </a:prstGeom>
            <a:noFill/>
            <a:ln w="6350" cap="flat" cmpd="sng" algn="ctr">
              <a:solidFill>
                <a:sysClr val="windowText" lastClr="000000"/>
              </a:solidFill>
              <a:prstDash val="solid"/>
              <a:miter lim="800000"/>
              <a:tailEnd type="triangle"/>
            </a:ln>
            <a:effectLst/>
          </p:spPr>
        </p:cxnSp>
        <p:cxnSp>
          <p:nvCxnSpPr>
            <p:cNvPr id="19" name="直接箭头连接符 8"/>
            <p:cNvCxnSpPr/>
            <p:nvPr/>
          </p:nvCxnSpPr>
          <p:spPr>
            <a:xfrm>
              <a:off x="10716491" y="1928304"/>
              <a:ext cx="785094" cy="0"/>
            </a:xfrm>
            <a:prstGeom prst="straightConnector1">
              <a:avLst/>
            </a:prstGeom>
            <a:noFill/>
            <a:ln w="12700" cap="flat" cmpd="sng" algn="ctr">
              <a:solidFill>
                <a:sysClr val="windowText" lastClr="000000"/>
              </a:solidFill>
              <a:prstDash val="solid"/>
              <a:miter lim="800000"/>
              <a:tailEnd type="triangle"/>
            </a:ln>
            <a:effectLst/>
          </p:spPr>
        </p:cxnSp>
      </p:grpSp>
      <p:pic>
        <p:nvPicPr>
          <p:cNvPr id="20" name="图片 1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124272" y="3336526"/>
            <a:ext cx="3911456" cy="2657475"/>
          </a:xfrm>
          <a:prstGeom prst="rect">
            <a:avLst/>
          </a:prstGeom>
        </p:spPr>
      </p:pic>
      <p:sp>
        <p:nvSpPr>
          <p:cNvPr id="21" name="Rectangle 7"/>
          <p:cNvSpPr>
            <a:spLocks noChangeArrowheads="1"/>
          </p:cNvSpPr>
          <p:nvPr/>
        </p:nvSpPr>
        <p:spPr bwMode="auto">
          <a:xfrm>
            <a:off x="9558421" y="6062415"/>
            <a:ext cx="1488096" cy="400110"/>
          </a:xfrm>
          <a:prstGeom prst="rect">
            <a:avLst/>
          </a:prstGeom>
          <a:noFill/>
          <a:ln w="9525">
            <a:noFill/>
            <a:miter lim="800000"/>
          </a:ln>
          <a:effectLst/>
        </p:spPr>
        <p:txBody>
          <a:bodyPr wrap="square">
            <a:spAutoFit/>
          </a:bodyPr>
          <a:lstStyle/>
          <a:p>
            <a:pPr defTabSz="457200"/>
            <a:r>
              <a:rPr lang="en-US" altLang="zh-CN" sz="2000" dirty="0" smtClean="0">
                <a:solidFill>
                  <a:prstClr val="black"/>
                </a:solidFill>
                <a:latin typeface="Arial" panose="020B0604020202020204" pitchFamily="34" charset="0"/>
              </a:rPr>
              <a:t>ETPU</a:t>
            </a:r>
            <a:r>
              <a:rPr lang="zh-CN" altLang="en-US" sz="2000" dirty="0" smtClean="0">
                <a:solidFill>
                  <a:prstClr val="black"/>
                </a:solidFill>
                <a:latin typeface="Arial" panose="020B0604020202020204" pitchFamily="34" charset="0"/>
              </a:rPr>
              <a:t>跑道</a:t>
            </a:r>
            <a:endParaRPr lang="zh-CN" altLang="en-US" sz="2000" dirty="0">
              <a:solidFill>
                <a:prstClr val="black"/>
              </a:solidFill>
              <a:latin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lum bright="-30000"/>
            <a:extLst>
              <a:ext uri="{28A0092B-C50C-407E-A947-70E740481C1C}">
                <a14:useLocalDpi xmlns:a14="http://schemas.microsoft.com/office/drawing/2010/main" val="0"/>
              </a:ext>
            </a:extLst>
          </a:blip>
          <a:stretch>
            <a:fillRect/>
          </a:stretch>
        </p:blipFill>
        <p:spPr>
          <a:xfrm>
            <a:off x="2634992" y="472318"/>
            <a:ext cx="6524173" cy="6355291"/>
          </a:xfrm>
          <a:prstGeom prst="rect">
            <a:avLst/>
          </a:prstGeom>
        </p:spPr>
      </p:pic>
      <p:sp>
        <p:nvSpPr>
          <p:cNvPr id="12" name="文本框 11"/>
          <p:cNvSpPr txBox="1"/>
          <p:nvPr/>
        </p:nvSpPr>
        <p:spPr>
          <a:xfrm>
            <a:off x="892528" y="723843"/>
            <a:ext cx="9944668" cy="1863725"/>
          </a:xfrm>
          <a:prstGeom prst="rect">
            <a:avLst/>
          </a:prstGeom>
          <a:noFill/>
        </p:spPr>
        <p:txBody>
          <a:bodyPr wrap="square" rtlCol="0">
            <a:spAutoFit/>
          </a:bodyPr>
          <a:lstStyle/>
          <a:p>
            <a:pPr algn="l">
              <a:lnSpc>
                <a:spcPct val="120000"/>
              </a:lnSpc>
            </a:pPr>
            <a:r>
              <a:rPr lang="en-US" altLang="zh-CN" sz="4000" dirty="0">
                <a:solidFill>
                  <a:schemeClr val="bg1"/>
                </a:solidFill>
                <a:cs typeface="+mn-ea"/>
                <a:sym typeface="+mn-lt"/>
              </a:rPr>
              <a:t>1</a:t>
            </a:r>
            <a:r>
              <a:rPr lang="zh-CN" altLang="en-US" sz="4000" dirty="0">
                <a:solidFill>
                  <a:schemeClr val="bg1"/>
                </a:solidFill>
                <a:cs typeface="+mn-ea"/>
                <a:sym typeface="+mn-lt"/>
              </a:rPr>
              <a:t>、跑道面层分两大类</a:t>
            </a:r>
            <a:endParaRPr lang="zh-CN" altLang="en-US" sz="4000" dirty="0">
              <a:solidFill>
                <a:schemeClr val="bg1"/>
              </a:solidFill>
              <a:cs typeface="+mn-ea"/>
              <a:sym typeface="+mn-lt"/>
            </a:endParaRPr>
          </a:p>
          <a:p>
            <a:pPr algn="l">
              <a:lnSpc>
                <a:spcPct val="120000"/>
              </a:lnSpc>
            </a:pPr>
            <a:endParaRPr lang="zh-CN" altLang="en-US" sz="2800" dirty="0">
              <a:solidFill>
                <a:schemeClr val="bg1"/>
              </a:solidFill>
              <a:cs typeface="+mn-ea"/>
              <a:sym typeface="+mn-lt"/>
            </a:endParaRPr>
          </a:p>
          <a:p>
            <a:pPr algn="l">
              <a:lnSpc>
                <a:spcPct val="120000"/>
              </a:lnSpc>
            </a:pPr>
            <a:r>
              <a:rPr lang="zh-CN" altLang="en-US" sz="2800" dirty="0">
                <a:solidFill>
                  <a:schemeClr val="bg1"/>
                </a:solidFill>
                <a:cs typeface="+mn-ea"/>
                <a:sym typeface="+mn-lt"/>
              </a:rPr>
              <a:t>（２）预制型跑道面层</a:t>
            </a:r>
            <a:endParaRPr lang="zh-CN" altLang="en-US" sz="2800" dirty="0">
              <a:solidFill>
                <a:schemeClr val="bg1"/>
              </a:solidFill>
              <a:cs typeface="+mn-ea"/>
              <a:sym typeface="+mn-lt"/>
            </a:endParaRPr>
          </a:p>
        </p:txBody>
      </p:sp>
      <p:sp>
        <p:nvSpPr>
          <p:cNvPr id="2" name="文本框 1"/>
          <p:cNvSpPr txBox="1"/>
          <p:nvPr/>
        </p:nvSpPr>
        <p:spPr>
          <a:xfrm>
            <a:off x="1092835" y="2240915"/>
            <a:ext cx="8838565" cy="3192145"/>
          </a:xfrm>
          <a:prstGeom prst="rect">
            <a:avLst/>
          </a:prstGeom>
          <a:noFill/>
        </p:spPr>
        <p:txBody>
          <a:bodyPr wrap="square" rtlCol="0" anchor="t">
            <a:spAutoFit/>
          </a:bodyPr>
          <a:lstStyle/>
          <a:p>
            <a:pPr algn="l">
              <a:lnSpc>
                <a:spcPct val="120000"/>
              </a:lnSpc>
            </a:pPr>
            <a:r>
              <a:rPr lang="zh-CN" altLang="en-US" sz="2800" dirty="0">
                <a:solidFill>
                  <a:schemeClr val="bg1"/>
                </a:solidFill>
                <a:cs typeface="+mn-ea"/>
                <a:sym typeface="+mn-lt"/>
              </a:rPr>
              <a:t>　　</a:t>
            </a:r>
            <a:endParaRPr lang="zh-CN" altLang="en-US" sz="2800" dirty="0">
              <a:solidFill>
                <a:schemeClr val="bg1"/>
              </a:solidFill>
              <a:cs typeface="+mn-ea"/>
              <a:sym typeface="+mn-lt"/>
            </a:endParaRPr>
          </a:p>
          <a:p>
            <a:pPr algn="l">
              <a:lnSpc>
                <a:spcPct val="120000"/>
              </a:lnSpc>
            </a:pPr>
            <a:r>
              <a:rPr lang="zh-CN" altLang="en-US" sz="2800" dirty="0">
                <a:solidFill>
                  <a:schemeClr val="bg1"/>
                </a:solidFill>
                <a:cs typeface="+mn-ea"/>
                <a:sym typeface="+mn-lt"/>
              </a:rPr>
              <a:t>　　预制型跑道面层是按一定的生产工艺和流程，将高分子合成材料预先制备成一定厚度的卷材或块材，至现场粘接或拼装的面层。</a:t>
            </a:r>
            <a:endParaRPr lang="zh-CN" altLang="en-US" sz="2800" dirty="0">
              <a:solidFill>
                <a:schemeClr val="bg1"/>
              </a:solidFill>
              <a:cs typeface="+mn-ea"/>
              <a:sym typeface="+mn-lt"/>
            </a:endParaRPr>
          </a:p>
          <a:p>
            <a:pPr algn="l">
              <a:lnSpc>
                <a:spcPct val="120000"/>
              </a:lnSpc>
            </a:pPr>
            <a:r>
              <a:rPr lang="zh-CN" altLang="en-US" sz="2800" dirty="0">
                <a:solidFill>
                  <a:schemeClr val="bg1"/>
                </a:solidFill>
                <a:cs typeface="+mn-ea"/>
                <a:sym typeface="+mn-lt"/>
              </a:rPr>
              <a:t>　　从目前制备的预制型卷材的结构特征上看又可分为上下两层的分层结构和通体同一材质的非分层结构。</a:t>
            </a:r>
            <a:endParaRPr lang="zh-CN" altLang="en-US" sz="2800" dirty="0">
              <a:solidFill>
                <a:schemeClr val="bg1"/>
              </a:solidFill>
              <a:cs typeface="+mn-ea"/>
            </a:endParaRPr>
          </a:p>
        </p:txBody>
      </p:sp>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lum bright="-30000"/>
            <a:extLst>
              <a:ext uri="{28A0092B-C50C-407E-A947-70E740481C1C}">
                <a14:useLocalDpi xmlns:a14="http://schemas.microsoft.com/office/drawing/2010/main" val="0"/>
              </a:ext>
            </a:extLst>
          </a:blip>
          <a:stretch>
            <a:fillRect/>
          </a:stretch>
        </p:blipFill>
        <p:spPr>
          <a:xfrm>
            <a:off x="2634992" y="472318"/>
            <a:ext cx="6524173" cy="6355291"/>
          </a:xfrm>
          <a:prstGeom prst="rect">
            <a:avLst/>
          </a:prstGeom>
        </p:spPr>
      </p:pic>
      <p:sp>
        <p:nvSpPr>
          <p:cNvPr id="2" name="文本框 1"/>
          <p:cNvSpPr txBox="1"/>
          <p:nvPr/>
        </p:nvSpPr>
        <p:spPr>
          <a:xfrm>
            <a:off x="3251795" y="5291911"/>
            <a:ext cx="7326430" cy="1569660"/>
          </a:xfrm>
          <a:prstGeom prst="rect">
            <a:avLst/>
          </a:prstGeom>
          <a:noFill/>
        </p:spPr>
        <p:txBody>
          <a:bodyPr wrap="square" rtlCol="0" anchor="t">
            <a:spAutoFit/>
          </a:bodyPr>
          <a:lstStyle/>
          <a:p>
            <a:pPr algn="l">
              <a:lnSpc>
                <a:spcPct val="120000"/>
              </a:lnSpc>
            </a:pPr>
            <a:endParaRPr lang="zh-CN" altLang="en-US" sz="2800" dirty="0">
              <a:solidFill>
                <a:schemeClr val="bg1"/>
              </a:solidFill>
              <a:cs typeface="+mn-ea"/>
              <a:sym typeface="+mn-lt"/>
            </a:endParaRPr>
          </a:p>
          <a:p>
            <a:pPr algn="l">
              <a:lnSpc>
                <a:spcPct val="120000"/>
              </a:lnSpc>
            </a:pPr>
            <a:r>
              <a:rPr lang="zh-CN" altLang="en-US" sz="2400" b="1" dirty="0">
                <a:solidFill>
                  <a:schemeClr val="bg1"/>
                </a:solidFill>
                <a:cs typeface="+mn-ea"/>
                <a:sym typeface="+mn-lt"/>
              </a:rPr>
              <a:t>一类为上下不同</a:t>
            </a:r>
            <a:r>
              <a:rPr lang="zh-CN" altLang="en-US" sz="2400" b="1" dirty="0" smtClean="0">
                <a:solidFill>
                  <a:schemeClr val="bg1"/>
                </a:solidFill>
                <a:cs typeface="+mn-ea"/>
                <a:sym typeface="+mn-lt"/>
              </a:rPr>
              <a:t>材质或密度分布的</a:t>
            </a:r>
            <a:r>
              <a:rPr lang="zh-CN" altLang="en-US" sz="2400" b="1" dirty="0">
                <a:solidFill>
                  <a:schemeClr val="bg1"/>
                </a:solidFill>
                <a:cs typeface="+mn-ea"/>
                <a:sym typeface="+mn-lt"/>
              </a:rPr>
              <a:t>分层结构</a:t>
            </a:r>
            <a:endParaRPr lang="zh-CN" altLang="en-US" sz="2400" dirty="0">
              <a:solidFill>
                <a:schemeClr val="bg1"/>
              </a:solidFill>
              <a:cs typeface="+mn-ea"/>
              <a:sym typeface="+mn-lt"/>
            </a:endParaRPr>
          </a:p>
          <a:p>
            <a:pPr algn="l">
              <a:lnSpc>
                <a:spcPct val="120000"/>
              </a:lnSpc>
            </a:pPr>
            <a:endParaRPr lang="zh-CN" altLang="en-US" sz="2800" dirty="0">
              <a:solidFill>
                <a:schemeClr val="bg1"/>
              </a:solidFill>
              <a:cs typeface="+mn-ea"/>
              <a:sym typeface="+mn-lt"/>
            </a:endParaRPr>
          </a:p>
        </p:txBody>
      </p:sp>
      <p:pic>
        <p:nvPicPr>
          <p:cNvPr id="3" name="图片 2" descr="t017e435b56c45929d8"/>
          <p:cNvPicPr>
            <a:picLocks noChangeAspect="1"/>
          </p:cNvPicPr>
          <p:nvPr/>
        </p:nvPicPr>
        <p:blipFill>
          <a:blip r:embed="rId2"/>
          <a:stretch>
            <a:fillRect/>
          </a:stretch>
        </p:blipFill>
        <p:spPr>
          <a:xfrm>
            <a:off x="631191" y="1894841"/>
            <a:ext cx="4039664" cy="3431032"/>
          </a:xfrm>
          <a:prstGeom prst="rect">
            <a:avLst/>
          </a:prstGeom>
        </p:spPr>
      </p:pic>
      <p:sp>
        <p:nvSpPr>
          <p:cNvPr id="7" name="文本框 6"/>
          <p:cNvSpPr txBox="1"/>
          <p:nvPr/>
        </p:nvSpPr>
        <p:spPr>
          <a:xfrm>
            <a:off x="1003935" y="472440"/>
            <a:ext cx="10576560" cy="681990"/>
          </a:xfrm>
          <a:prstGeom prst="rect">
            <a:avLst/>
          </a:prstGeom>
          <a:noFill/>
        </p:spPr>
        <p:txBody>
          <a:bodyPr wrap="square" rtlCol="0">
            <a:spAutoFit/>
          </a:bodyPr>
          <a:lstStyle/>
          <a:p>
            <a:pPr algn="l">
              <a:lnSpc>
                <a:spcPct val="120000"/>
              </a:lnSpc>
            </a:pPr>
            <a:r>
              <a:rPr lang="zh-CN" altLang="en-US" sz="3200" dirty="0">
                <a:solidFill>
                  <a:schemeClr val="bg1"/>
                </a:solidFill>
                <a:cs typeface="+mn-ea"/>
                <a:sym typeface="+mn-lt"/>
              </a:rPr>
              <a:t>从预制型卷材的结构特征上可分为分层和非分层两种</a:t>
            </a:r>
            <a:endParaRPr lang="zh-CN" altLang="en-US" sz="3200" dirty="0">
              <a:solidFill>
                <a:schemeClr val="bg1"/>
              </a:solidFill>
              <a:cs typeface="+mn-ea"/>
              <a:sym typeface="+mn-lt"/>
            </a:endParaRPr>
          </a:p>
        </p:txBody>
      </p:sp>
      <p:pic>
        <p:nvPicPr>
          <p:cNvPr id="6" name="Picture 1" descr="C:\Users\Chen\AppData\Roaming\Tencent\Users\5942511\QQ\WinTemp\RichOle\J9~Q(11REIXPI$012(H9_2B.jpg"/>
          <p:cNvPicPr>
            <a:picLocks noChangeAspect="1" noChangeArrowheads="1"/>
          </p:cNvPicPr>
          <p:nvPr/>
        </p:nvPicPr>
        <p:blipFill>
          <a:blip r:embed="rId3"/>
          <a:srcRect/>
          <a:stretch>
            <a:fillRect/>
          </a:stretch>
        </p:blipFill>
        <p:spPr bwMode="auto">
          <a:xfrm>
            <a:off x="5365273" y="2285634"/>
            <a:ext cx="6215222" cy="2529116"/>
          </a:xfrm>
          <a:prstGeom prst="rect">
            <a:avLst/>
          </a:prstGeom>
          <a:noFill/>
        </p:spPr>
      </p:pic>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lum bright="-30000"/>
            <a:extLst>
              <a:ext uri="{28A0092B-C50C-407E-A947-70E740481C1C}">
                <a14:useLocalDpi xmlns:a14="http://schemas.microsoft.com/office/drawing/2010/main" val="0"/>
              </a:ext>
            </a:extLst>
          </a:blip>
          <a:stretch>
            <a:fillRect/>
          </a:stretch>
        </p:blipFill>
        <p:spPr>
          <a:xfrm>
            <a:off x="2634992" y="472318"/>
            <a:ext cx="6524173" cy="6355291"/>
          </a:xfrm>
          <a:prstGeom prst="rect">
            <a:avLst/>
          </a:prstGeom>
        </p:spPr>
      </p:pic>
      <p:sp>
        <p:nvSpPr>
          <p:cNvPr id="2" name="文本框 1"/>
          <p:cNvSpPr txBox="1"/>
          <p:nvPr/>
        </p:nvSpPr>
        <p:spPr>
          <a:xfrm>
            <a:off x="2749036" y="6047637"/>
            <a:ext cx="5605780" cy="1040285"/>
          </a:xfrm>
          <a:prstGeom prst="rect">
            <a:avLst/>
          </a:prstGeom>
          <a:noFill/>
        </p:spPr>
        <p:txBody>
          <a:bodyPr wrap="square" rtlCol="0" anchor="t">
            <a:spAutoFit/>
          </a:bodyPr>
          <a:lstStyle/>
          <a:p>
            <a:pPr algn="l"/>
            <a:r>
              <a:rPr lang="zh-CN" altLang="en-US" sz="2800" dirty="0">
                <a:solidFill>
                  <a:schemeClr val="bg1"/>
                </a:solidFill>
                <a:cs typeface="+mn-ea"/>
                <a:sym typeface="+mn-lt"/>
              </a:rPr>
              <a:t>一类是通体同一材质的非分层结构</a:t>
            </a:r>
            <a:endParaRPr lang="zh-CN" altLang="en-US" sz="2800" dirty="0">
              <a:solidFill>
                <a:schemeClr val="bg1"/>
              </a:solidFill>
              <a:cs typeface="+mn-ea"/>
            </a:endParaRPr>
          </a:p>
          <a:p>
            <a:pPr algn="l">
              <a:lnSpc>
                <a:spcPct val="120000"/>
              </a:lnSpc>
            </a:pPr>
            <a:endParaRPr lang="zh-CN" altLang="en-US" sz="2800" dirty="0">
              <a:solidFill>
                <a:schemeClr val="bg1"/>
              </a:solidFill>
              <a:cs typeface="+mn-ea"/>
              <a:sym typeface="+mn-lt"/>
            </a:endParaRPr>
          </a:p>
        </p:txBody>
      </p:sp>
      <p:sp>
        <p:nvSpPr>
          <p:cNvPr id="5" name="文本框 4"/>
          <p:cNvSpPr txBox="1"/>
          <p:nvPr/>
        </p:nvSpPr>
        <p:spPr>
          <a:xfrm>
            <a:off x="6991350" y="5506720"/>
            <a:ext cx="538480" cy="521970"/>
          </a:xfrm>
          <a:prstGeom prst="rect">
            <a:avLst/>
          </a:prstGeom>
          <a:noFill/>
        </p:spPr>
        <p:txBody>
          <a:bodyPr wrap="none" rtlCol="0">
            <a:spAutoFit/>
          </a:bodyPr>
          <a:lstStyle/>
          <a:p>
            <a:pPr algn="l"/>
            <a:r>
              <a:rPr lang="zh-CN" altLang="en-US" sz="2800" dirty="0">
                <a:solidFill>
                  <a:schemeClr val="bg1"/>
                </a:solidFill>
                <a:cs typeface="+mn-ea"/>
                <a:sym typeface="+mn-lt"/>
              </a:rPr>
              <a:t>一</a:t>
            </a:r>
            <a:endParaRPr lang="zh-CN" altLang="en-US" sz="2800" dirty="0">
              <a:solidFill>
                <a:schemeClr val="bg1"/>
              </a:solidFill>
              <a:cs typeface="+mn-ea"/>
            </a:endParaRPr>
          </a:p>
        </p:txBody>
      </p:sp>
      <p:pic>
        <p:nvPicPr>
          <p:cNvPr id="6" name="图片 5" descr="a28bc3076f6fb96aff18ff3b92e2594f1"/>
          <p:cNvPicPr>
            <a:picLocks noChangeAspect="1"/>
          </p:cNvPicPr>
          <p:nvPr/>
        </p:nvPicPr>
        <p:blipFill>
          <a:blip r:embed="rId2"/>
          <a:stretch>
            <a:fillRect/>
          </a:stretch>
        </p:blipFill>
        <p:spPr>
          <a:xfrm>
            <a:off x="3182741" y="1439974"/>
            <a:ext cx="4738370" cy="4231005"/>
          </a:xfrm>
          <a:prstGeom prst="rect">
            <a:avLst/>
          </a:prstGeom>
        </p:spPr>
      </p:pic>
      <p:sp>
        <p:nvSpPr>
          <p:cNvPr id="7" name="文本框 6"/>
          <p:cNvSpPr txBox="1"/>
          <p:nvPr/>
        </p:nvSpPr>
        <p:spPr>
          <a:xfrm>
            <a:off x="810260" y="264795"/>
            <a:ext cx="11270615" cy="2084070"/>
          </a:xfrm>
          <a:prstGeom prst="rect">
            <a:avLst/>
          </a:prstGeom>
          <a:noFill/>
        </p:spPr>
        <p:txBody>
          <a:bodyPr wrap="square" rtlCol="0">
            <a:spAutoFit/>
          </a:bodyPr>
          <a:lstStyle/>
          <a:p>
            <a:pPr algn="l">
              <a:lnSpc>
                <a:spcPct val="120000"/>
              </a:lnSpc>
            </a:pPr>
            <a:r>
              <a:rPr lang="zh-CN" altLang="en-US" sz="3600" dirty="0">
                <a:solidFill>
                  <a:schemeClr val="bg1"/>
                </a:solidFill>
                <a:cs typeface="+mn-ea"/>
                <a:sym typeface="+mn-lt"/>
              </a:rPr>
              <a:t>从预制型卷材的结构特征上可分为分层和非分层两种</a:t>
            </a:r>
            <a:endParaRPr lang="zh-CN" altLang="en-US" sz="3600" dirty="0">
              <a:solidFill>
                <a:schemeClr val="bg1"/>
              </a:solidFill>
              <a:cs typeface="+mn-ea"/>
              <a:sym typeface="+mn-lt"/>
            </a:endParaRPr>
          </a:p>
          <a:p>
            <a:pPr algn="l">
              <a:lnSpc>
                <a:spcPct val="120000"/>
              </a:lnSpc>
            </a:pPr>
            <a:endParaRPr lang="zh-CN" altLang="en-US" sz="3600" dirty="0">
              <a:solidFill>
                <a:schemeClr val="bg1"/>
              </a:solidFill>
              <a:cs typeface="+mn-ea"/>
              <a:sym typeface="+mn-lt"/>
            </a:endParaRPr>
          </a:p>
          <a:p>
            <a:pPr algn="l">
              <a:lnSpc>
                <a:spcPct val="120000"/>
              </a:lnSpc>
            </a:pPr>
            <a:endParaRPr lang="zh-CN" altLang="en-US" sz="3600"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lum bright="-30000"/>
            <a:extLst>
              <a:ext uri="{28A0092B-C50C-407E-A947-70E740481C1C}">
                <a14:useLocalDpi xmlns:a14="http://schemas.microsoft.com/office/drawing/2010/main" val="0"/>
              </a:ext>
            </a:extLst>
          </a:blip>
          <a:stretch>
            <a:fillRect/>
          </a:stretch>
        </p:blipFill>
        <p:spPr>
          <a:xfrm>
            <a:off x="2634992" y="472318"/>
            <a:ext cx="6524173" cy="6355291"/>
          </a:xfrm>
          <a:prstGeom prst="rect">
            <a:avLst/>
          </a:prstGeom>
        </p:spPr>
      </p:pic>
      <p:sp>
        <p:nvSpPr>
          <p:cNvPr id="12" name="文本框 11"/>
          <p:cNvSpPr txBox="1"/>
          <p:nvPr/>
        </p:nvSpPr>
        <p:spPr>
          <a:xfrm>
            <a:off x="924913" y="720033"/>
            <a:ext cx="9944668" cy="2379980"/>
          </a:xfrm>
          <a:prstGeom prst="rect">
            <a:avLst/>
          </a:prstGeom>
          <a:noFill/>
        </p:spPr>
        <p:txBody>
          <a:bodyPr wrap="square" rtlCol="0">
            <a:spAutoFit/>
          </a:bodyPr>
          <a:lstStyle/>
          <a:p>
            <a:pPr>
              <a:lnSpc>
                <a:spcPct val="120000"/>
              </a:lnSpc>
            </a:pPr>
            <a:r>
              <a:rPr lang="zh-CN" altLang="en-US" sz="4000" dirty="0">
                <a:solidFill>
                  <a:schemeClr val="bg1"/>
                </a:solidFill>
                <a:cs typeface="+mn-ea"/>
                <a:sym typeface="+mn-lt"/>
              </a:rPr>
              <a:t>２、人造草面层足球场面层分类</a:t>
            </a:r>
            <a:endParaRPr lang="zh-CN" altLang="en-US" sz="4000" dirty="0">
              <a:solidFill>
                <a:schemeClr val="bg1"/>
              </a:solidFill>
              <a:cs typeface="+mn-ea"/>
              <a:sym typeface="+mn-lt"/>
            </a:endParaRPr>
          </a:p>
          <a:p>
            <a:pPr>
              <a:lnSpc>
                <a:spcPct val="120000"/>
              </a:lnSpc>
            </a:pPr>
            <a:r>
              <a:rPr lang="zh-CN" altLang="en-US" sz="2800" dirty="0">
                <a:solidFill>
                  <a:schemeClr val="bg1"/>
                </a:solidFill>
                <a:cs typeface="+mn-ea"/>
                <a:sym typeface="+mn-lt"/>
              </a:rPr>
              <a:t>　人造草面层是</a:t>
            </a:r>
            <a:r>
              <a:rPr lang="zh-CN" altLang="en-US" sz="2800" dirty="0">
                <a:solidFill>
                  <a:schemeClr val="bg1"/>
                </a:solidFill>
                <a:cs typeface="+mn-ea"/>
                <a:sym typeface="+mn-ea"/>
              </a:rPr>
              <a:t>以类似天然草的合成纤维经机械编织</a:t>
            </a:r>
            <a:endParaRPr lang="zh-CN" altLang="en-US" sz="2800" dirty="0">
              <a:solidFill>
                <a:schemeClr val="bg1"/>
              </a:solidFill>
              <a:cs typeface="+mn-ea"/>
              <a:sym typeface="+mn-ea"/>
            </a:endParaRPr>
          </a:p>
          <a:p>
            <a:pPr>
              <a:lnSpc>
                <a:spcPct val="120000"/>
              </a:lnSpc>
            </a:pPr>
            <a:r>
              <a:rPr lang="zh-CN" altLang="en-US" sz="2800" dirty="0">
                <a:solidFill>
                  <a:schemeClr val="bg1"/>
                </a:solidFill>
                <a:cs typeface="+mn-ea"/>
                <a:sym typeface="+mn-ea"/>
              </a:rPr>
              <a:t>固定于底布层上所形成的合成材料面层。</a:t>
            </a:r>
            <a:endParaRPr lang="zh-CN" altLang="en-US" sz="2800" dirty="0">
              <a:solidFill>
                <a:schemeClr val="bg1"/>
              </a:solidFill>
              <a:cs typeface="+mn-ea"/>
              <a:sym typeface="+mn-ea"/>
            </a:endParaRPr>
          </a:p>
          <a:p>
            <a:pPr>
              <a:lnSpc>
                <a:spcPct val="120000"/>
              </a:lnSpc>
            </a:pPr>
            <a:r>
              <a:rPr lang="zh-CN" altLang="en-US" sz="2800" dirty="0">
                <a:solidFill>
                  <a:schemeClr val="bg1"/>
                </a:solidFill>
                <a:cs typeface="+mn-ea"/>
                <a:sym typeface="+mn-lt"/>
              </a:rPr>
              <a:t>　分为两大类：</a:t>
            </a:r>
            <a:endParaRPr lang="zh-CN" altLang="en-US" sz="2800" dirty="0">
              <a:solidFill>
                <a:schemeClr val="bg1"/>
              </a:solidFill>
              <a:cs typeface="+mn-ea"/>
              <a:sym typeface="+mn-lt"/>
            </a:endParaRPr>
          </a:p>
        </p:txBody>
      </p:sp>
      <p:pic>
        <p:nvPicPr>
          <p:cNvPr id="3" name="Picture 4" descr="足球"/>
          <p:cNvPicPr>
            <a:picLocks noGrp="1"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9372600" y="720090"/>
            <a:ext cx="2422525" cy="2381250"/>
          </a:xfrm>
          <a:prstGeom prst="rect">
            <a:avLst/>
          </a:prstGeom>
          <a:noFill/>
        </p:spPr>
      </p:pic>
      <p:sp>
        <p:nvSpPr>
          <p:cNvPr id="100" name="文本框 99"/>
          <p:cNvSpPr txBox="1"/>
          <p:nvPr/>
        </p:nvSpPr>
        <p:spPr>
          <a:xfrm>
            <a:off x="6761480" y="3261995"/>
            <a:ext cx="5342890" cy="3538220"/>
          </a:xfrm>
          <a:prstGeom prst="rect">
            <a:avLst/>
          </a:prstGeom>
          <a:noFill/>
          <a:ln w="9525">
            <a:noFill/>
          </a:ln>
        </p:spPr>
        <p:txBody>
          <a:bodyPr wrap="square">
            <a:spAutoFit/>
          </a:bodyPr>
          <a:lstStyle/>
          <a:p>
            <a:pPr indent="0"/>
            <a:r>
              <a:rPr lang="zh-CN" sz="2800" b="1">
                <a:solidFill>
                  <a:schemeClr val="bg1"/>
                </a:solidFill>
                <a:ea typeface="宋体" panose="02010600030101010101" pitchFamily="2" charset="-122"/>
              </a:rPr>
              <a:t>　（１）免填充足球场人造草坪所使用的人造草纤维材料是高档的尼龙材料(PA)，可分为渗水和不渗水两种。这种草坪在外形上酷似天然草坪，带有一层吸震泡沫软垫层。铺设技术要求颇高。国内使用不多。</a:t>
            </a:r>
            <a:endParaRPr lang="zh-CN" sz="2800" b="1">
              <a:solidFill>
                <a:schemeClr val="bg1"/>
              </a:solidFill>
              <a:ea typeface="宋体" panose="02010600030101010101" pitchFamily="2" charset="-122"/>
            </a:endParaRPr>
          </a:p>
          <a:p>
            <a:pPr indent="0"/>
            <a:r>
              <a:rPr lang="zh-CN" sz="2800" b="1">
                <a:solidFill>
                  <a:schemeClr val="bg1"/>
                </a:solidFill>
                <a:ea typeface="宋体" panose="02010600030101010101" pitchFamily="2" charset="-122"/>
              </a:rPr>
              <a:t>　</a:t>
            </a:r>
            <a:endParaRPr lang="zh-CN" altLang="en-US" sz="2800" b="0">
              <a:solidFill>
                <a:schemeClr val="bg1"/>
              </a:solidFill>
              <a:ea typeface="宋体" panose="02010600030101010101" pitchFamily="2" charset="-122"/>
            </a:endParaRPr>
          </a:p>
        </p:txBody>
      </p:sp>
      <p:pic>
        <p:nvPicPr>
          <p:cNvPr id="5" name="图片 4" descr="482554949896387467"/>
          <p:cNvPicPr>
            <a:picLocks noChangeAspect="1"/>
          </p:cNvPicPr>
          <p:nvPr/>
        </p:nvPicPr>
        <p:blipFill>
          <a:blip r:embed="rId3"/>
          <a:stretch>
            <a:fillRect/>
          </a:stretch>
        </p:blipFill>
        <p:spPr>
          <a:xfrm>
            <a:off x="925195" y="3101340"/>
            <a:ext cx="5577840" cy="361569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lum bright="-30000"/>
            <a:extLst>
              <a:ext uri="{28A0092B-C50C-407E-A947-70E740481C1C}">
                <a14:useLocalDpi xmlns:a14="http://schemas.microsoft.com/office/drawing/2010/main" val="0"/>
              </a:ext>
            </a:extLst>
          </a:blip>
          <a:stretch>
            <a:fillRect/>
          </a:stretch>
        </p:blipFill>
        <p:spPr>
          <a:xfrm>
            <a:off x="2634992" y="472318"/>
            <a:ext cx="6524173" cy="6355291"/>
          </a:xfrm>
          <a:prstGeom prst="rect">
            <a:avLst/>
          </a:prstGeom>
        </p:spPr>
      </p:pic>
      <p:sp>
        <p:nvSpPr>
          <p:cNvPr id="12" name="文本框 11"/>
          <p:cNvSpPr txBox="1"/>
          <p:nvPr/>
        </p:nvSpPr>
        <p:spPr>
          <a:xfrm>
            <a:off x="924913" y="720033"/>
            <a:ext cx="9944668" cy="2379980"/>
          </a:xfrm>
          <a:prstGeom prst="rect">
            <a:avLst/>
          </a:prstGeom>
          <a:noFill/>
        </p:spPr>
        <p:txBody>
          <a:bodyPr wrap="square" rtlCol="0">
            <a:spAutoFit/>
          </a:bodyPr>
          <a:lstStyle/>
          <a:p>
            <a:pPr>
              <a:lnSpc>
                <a:spcPct val="120000"/>
              </a:lnSpc>
            </a:pPr>
            <a:r>
              <a:rPr lang="zh-CN" altLang="en-US" sz="4000" dirty="0">
                <a:solidFill>
                  <a:schemeClr val="bg1"/>
                </a:solidFill>
                <a:cs typeface="+mn-ea"/>
                <a:sym typeface="+mn-lt"/>
              </a:rPr>
              <a:t>２、人造草面层足球场面层分类</a:t>
            </a:r>
            <a:endParaRPr lang="zh-CN" altLang="en-US" sz="4000" dirty="0">
              <a:solidFill>
                <a:schemeClr val="bg1"/>
              </a:solidFill>
              <a:cs typeface="+mn-ea"/>
              <a:sym typeface="+mn-lt"/>
            </a:endParaRPr>
          </a:p>
          <a:p>
            <a:pPr>
              <a:lnSpc>
                <a:spcPct val="120000"/>
              </a:lnSpc>
            </a:pPr>
            <a:r>
              <a:rPr lang="zh-CN" altLang="en-US" sz="2800" dirty="0">
                <a:solidFill>
                  <a:schemeClr val="bg1"/>
                </a:solidFill>
                <a:cs typeface="+mn-ea"/>
                <a:sym typeface="+mn-lt"/>
              </a:rPr>
              <a:t>　人造草面层是</a:t>
            </a:r>
            <a:r>
              <a:rPr lang="zh-CN" altLang="en-US" sz="2800" dirty="0">
                <a:solidFill>
                  <a:schemeClr val="bg1"/>
                </a:solidFill>
                <a:cs typeface="+mn-ea"/>
                <a:sym typeface="+mn-ea"/>
              </a:rPr>
              <a:t>以类似天然草的合成纤维经机械编织</a:t>
            </a:r>
            <a:endParaRPr lang="zh-CN" altLang="en-US" sz="2800" dirty="0">
              <a:solidFill>
                <a:schemeClr val="bg1"/>
              </a:solidFill>
              <a:cs typeface="+mn-ea"/>
              <a:sym typeface="+mn-ea"/>
            </a:endParaRPr>
          </a:p>
          <a:p>
            <a:pPr>
              <a:lnSpc>
                <a:spcPct val="120000"/>
              </a:lnSpc>
            </a:pPr>
            <a:r>
              <a:rPr lang="zh-CN" altLang="en-US" sz="2800" dirty="0">
                <a:solidFill>
                  <a:schemeClr val="bg1"/>
                </a:solidFill>
                <a:cs typeface="+mn-ea"/>
                <a:sym typeface="+mn-ea"/>
              </a:rPr>
              <a:t>固定于底布层上所形成的合成材料面层。</a:t>
            </a:r>
            <a:endParaRPr lang="zh-CN" altLang="en-US" sz="2800" dirty="0">
              <a:solidFill>
                <a:schemeClr val="bg1"/>
              </a:solidFill>
              <a:cs typeface="+mn-ea"/>
              <a:sym typeface="+mn-ea"/>
            </a:endParaRPr>
          </a:p>
          <a:p>
            <a:pPr>
              <a:lnSpc>
                <a:spcPct val="120000"/>
              </a:lnSpc>
            </a:pPr>
            <a:r>
              <a:rPr lang="zh-CN" altLang="en-US" sz="2800" dirty="0">
                <a:solidFill>
                  <a:schemeClr val="bg1"/>
                </a:solidFill>
                <a:cs typeface="+mn-ea"/>
                <a:sym typeface="+mn-lt"/>
              </a:rPr>
              <a:t>分为两大类：</a:t>
            </a:r>
            <a:endParaRPr lang="zh-CN" altLang="en-US" sz="2800" dirty="0">
              <a:solidFill>
                <a:schemeClr val="bg1"/>
              </a:solidFill>
              <a:cs typeface="+mn-ea"/>
              <a:sym typeface="+mn-lt"/>
            </a:endParaRPr>
          </a:p>
        </p:txBody>
      </p:sp>
      <p:pic>
        <p:nvPicPr>
          <p:cNvPr id="3" name="Picture 4" descr="足球"/>
          <p:cNvPicPr>
            <a:picLocks noGrp="1"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9448800" y="894715"/>
            <a:ext cx="2065655" cy="2030730"/>
          </a:xfrm>
          <a:prstGeom prst="rect">
            <a:avLst/>
          </a:prstGeom>
          <a:noFill/>
        </p:spPr>
      </p:pic>
      <p:sp>
        <p:nvSpPr>
          <p:cNvPr id="100" name="文本框 99"/>
          <p:cNvSpPr txBox="1"/>
          <p:nvPr/>
        </p:nvSpPr>
        <p:spPr>
          <a:xfrm>
            <a:off x="6228715" y="2823210"/>
            <a:ext cx="5387975" cy="3969385"/>
          </a:xfrm>
          <a:prstGeom prst="rect">
            <a:avLst/>
          </a:prstGeom>
          <a:noFill/>
          <a:ln w="9525">
            <a:noFill/>
          </a:ln>
        </p:spPr>
        <p:txBody>
          <a:bodyPr wrap="square">
            <a:spAutoFit/>
          </a:bodyPr>
          <a:lstStyle/>
          <a:p>
            <a:pPr indent="0"/>
            <a:endParaRPr lang="zh-CN" sz="2800" b="1">
              <a:solidFill>
                <a:schemeClr val="bg1"/>
              </a:solidFill>
              <a:ea typeface="宋体" panose="02010600030101010101" pitchFamily="2" charset="-122"/>
            </a:endParaRPr>
          </a:p>
          <a:p>
            <a:pPr indent="0"/>
            <a:r>
              <a:rPr lang="zh-CN" sz="2800" b="1">
                <a:solidFill>
                  <a:schemeClr val="bg1"/>
                </a:solidFill>
                <a:ea typeface="宋体" panose="02010600030101010101" pitchFamily="2" charset="-122"/>
              </a:rPr>
              <a:t>　（２）填充颗粒足球场人造草坪。其材料多数采用聚乙烯（PE）或聚丙烯（PP）以上两种材料的聚合物，这种草坪的纤维比不充沙草坪的长，表面下回填石英沙和橡胶颗粒。它的运动特性跟天然草坪非常接近，并可一年四季、全天候地使用</a:t>
            </a:r>
            <a:r>
              <a:rPr lang="zh-CN" sz="2800" b="0">
                <a:solidFill>
                  <a:schemeClr val="bg1"/>
                </a:solidFill>
                <a:ea typeface="宋体" panose="02010600030101010101" pitchFamily="2" charset="-122"/>
              </a:rPr>
              <a:t>。</a:t>
            </a:r>
            <a:endParaRPr lang="zh-CN" altLang="en-US" sz="2800" b="0">
              <a:solidFill>
                <a:schemeClr val="bg1"/>
              </a:solidFill>
              <a:ea typeface="宋体" panose="02010600030101010101" pitchFamily="2" charset="-122"/>
            </a:endParaRPr>
          </a:p>
        </p:txBody>
      </p:sp>
      <p:pic>
        <p:nvPicPr>
          <p:cNvPr id="6" name="图片 5" descr="894345663623340869"/>
          <p:cNvPicPr>
            <a:picLocks noChangeAspect="1"/>
          </p:cNvPicPr>
          <p:nvPr/>
        </p:nvPicPr>
        <p:blipFill>
          <a:blip r:embed="rId3"/>
          <a:stretch>
            <a:fillRect/>
          </a:stretch>
        </p:blipFill>
        <p:spPr>
          <a:xfrm>
            <a:off x="1047115" y="3206750"/>
            <a:ext cx="4962525" cy="348234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lum bright="-30000"/>
            <a:extLst>
              <a:ext uri="{28A0092B-C50C-407E-A947-70E740481C1C}">
                <a14:useLocalDpi xmlns:a14="http://schemas.microsoft.com/office/drawing/2010/main" val="0"/>
              </a:ext>
            </a:extLst>
          </a:blip>
          <a:stretch>
            <a:fillRect/>
          </a:stretch>
        </p:blipFill>
        <p:spPr>
          <a:xfrm>
            <a:off x="2634992" y="472318"/>
            <a:ext cx="6524173" cy="6355291"/>
          </a:xfrm>
          <a:prstGeom prst="rect">
            <a:avLst/>
          </a:prstGeom>
        </p:spPr>
      </p:pic>
      <p:sp>
        <p:nvSpPr>
          <p:cNvPr id="12" name="文本框 11"/>
          <p:cNvSpPr txBox="1"/>
          <p:nvPr/>
        </p:nvSpPr>
        <p:spPr>
          <a:xfrm>
            <a:off x="5813425" y="895985"/>
            <a:ext cx="5422265" cy="4669155"/>
          </a:xfrm>
          <a:prstGeom prst="rect">
            <a:avLst/>
          </a:prstGeom>
          <a:noFill/>
        </p:spPr>
        <p:txBody>
          <a:bodyPr wrap="square" rtlCol="0">
            <a:spAutoFit/>
          </a:bodyPr>
          <a:lstStyle/>
          <a:p>
            <a:pPr algn="l">
              <a:lnSpc>
                <a:spcPct val="120000"/>
              </a:lnSpc>
            </a:pPr>
            <a:r>
              <a:rPr lang="zh-CN" altLang="en-US" sz="4000" dirty="0">
                <a:solidFill>
                  <a:schemeClr val="bg1"/>
                </a:solidFill>
                <a:cs typeface="+mn-ea"/>
                <a:sym typeface="+mn-lt"/>
              </a:rPr>
              <a:t>３、球类场地面层分类</a:t>
            </a:r>
            <a:endParaRPr lang="zh-CN" altLang="en-US" sz="4000" dirty="0">
              <a:solidFill>
                <a:schemeClr val="bg1"/>
              </a:solidFill>
              <a:cs typeface="+mn-ea"/>
              <a:sym typeface="+mn-lt"/>
            </a:endParaRPr>
          </a:p>
          <a:p>
            <a:pPr algn="l">
              <a:lnSpc>
                <a:spcPct val="120000"/>
              </a:lnSpc>
            </a:pPr>
            <a:endParaRPr lang="zh-CN" altLang="en-US" sz="4000" dirty="0">
              <a:solidFill>
                <a:schemeClr val="bg1"/>
              </a:solidFill>
              <a:cs typeface="+mn-ea"/>
              <a:sym typeface="+mn-lt"/>
            </a:endParaRPr>
          </a:p>
          <a:p>
            <a:pPr algn="l">
              <a:lnSpc>
                <a:spcPct val="120000"/>
              </a:lnSpc>
            </a:pPr>
            <a:r>
              <a:rPr lang="zh-CN" altLang="en-US" sz="2800" dirty="0">
                <a:solidFill>
                  <a:schemeClr val="bg1"/>
                </a:solidFill>
                <a:cs typeface="+mn-ea"/>
                <a:sym typeface="+mn-lt"/>
              </a:rPr>
              <a:t>（１）现浇型</a:t>
            </a:r>
            <a:endParaRPr lang="zh-CN" altLang="en-US" sz="2800" dirty="0">
              <a:solidFill>
                <a:schemeClr val="bg1"/>
              </a:solidFill>
              <a:cs typeface="+mn-ea"/>
              <a:sym typeface="+mn-lt"/>
            </a:endParaRPr>
          </a:p>
          <a:p>
            <a:pPr algn="l">
              <a:lnSpc>
                <a:spcPct val="120000"/>
              </a:lnSpc>
            </a:pPr>
            <a:r>
              <a:rPr lang="zh-CN" altLang="en-US" sz="2800" dirty="0">
                <a:solidFill>
                  <a:schemeClr val="bg1"/>
                </a:solidFill>
                <a:cs typeface="+mn-ea"/>
                <a:sym typeface="+mn-lt"/>
              </a:rPr>
              <a:t>如复合型ＰＵ篮球场。国家新的强制性标准要求球场的面层厚度不得低于</a:t>
            </a:r>
            <a:r>
              <a:rPr lang="en-US" altLang="zh-CN" sz="2800" dirty="0">
                <a:solidFill>
                  <a:schemeClr val="bg1"/>
                </a:solidFill>
                <a:cs typeface="+mn-ea"/>
                <a:sym typeface="+mn-lt"/>
              </a:rPr>
              <a:t>8</a:t>
            </a:r>
            <a:r>
              <a:rPr lang="zh-CN" altLang="en-US" sz="2800" dirty="0">
                <a:solidFill>
                  <a:schemeClr val="bg1"/>
                </a:solidFill>
                <a:cs typeface="+mn-ea"/>
                <a:sym typeface="+mn-lt"/>
              </a:rPr>
              <a:t>ｍｍ，这就意为着用简单的刮涂ＰＵ层难以满足厚度要求。</a:t>
            </a:r>
            <a:endParaRPr lang="zh-CN" altLang="en-US" sz="2800" b="1" dirty="0">
              <a:solidFill>
                <a:schemeClr val="bg1"/>
              </a:solidFill>
              <a:cs typeface="+mn-ea"/>
              <a:sym typeface="+mn-lt"/>
            </a:endParaRPr>
          </a:p>
        </p:txBody>
      </p:sp>
      <p:pic>
        <p:nvPicPr>
          <p:cNvPr id="2" name="图片 1" descr="458489432225937883"/>
          <p:cNvPicPr>
            <a:picLocks noChangeAspect="1"/>
          </p:cNvPicPr>
          <p:nvPr/>
        </p:nvPicPr>
        <p:blipFill>
          <a:blip r:embed="rId2"/>
          <a:stretch>
            <a:fillRect/>
          </a:stretch>
        </p:blipFill>
        <p:spPr>
          <a:xfrm>
            <a:off x="754380" y="896620"/>
            <a:ext cx="4586605" cy="518477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 name="图片 4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H="1">
            <a:off x="1045210" y="1728470"/>
            <a:ext cx="2837180" cy="3401060"/>
          </a:xfrm>
          <a:prstGeom prst="rect">
            <a:avLst/>
          </a:prstGeom>
        </p:spPr>
      </p:pic>
      <p:sp>
        <p:nvSpPr>
          <p:cNvPr id="18" name="文本框 17"/>
          <p:cNvSpPr txBox="1"/>
          <p:nvPr/>
        </p:nvSpPr>
        <p:spPr>
          <a:xfrm>
            <a:off x="2047875" y="2804160"/>
            <a:ext cx="2537460" cy="1014730"/>
          </a:xfrm>
          <a:prstGeom prst="rect">
            <a:avLst/>
          </a:prstGeom>
          <a:noFill/>
        </p:spPr>
        <p:txBody>
          <a:bodyPr wrap="square" rtlCol="0">
            <a:spAutoFit/>
          </a:bodyPr>
          <a:lstStyle/>
          <a:p>
            <a:r>
              <a:rPr lang="zh-CN" altLang="en-US" sz="6000" b="1" dirty="0">
                <a:solidFill>
                  <a:schemeClr val="bg1"/>
                </a:solidFill>
                <a:cs typeface="+mn-ea"/>
                <a:sym typeface="+mn-lt"/>
              </a:rPr>
              <a:t>目 录</a:t>
            </a:r>
            <a:endParaRPr lang="zh-CN" altLang="en-US" sz="6000" b="1" dirty="0">
              <a:solidFill>
                <a:schemeClr val="bg1"/>
              </a:solidFill>
              <a:cs typeface="+mn-ea"/>
              <a:sym typeface="+mn-lt"/>
            </a:endParaRPr>
          </a:p>
        </p:txBody>
      </p:sp>
      <p:sp>
        <p:nvSpPr>
          <p:cNvPr id="23" name="文本框 22"/>
          <p:cNvSpPr txBox="1"/>
          <p:nvPr/>
        </p:nvSpPr>
        <p:spPr>
          <a:xfrm>
            <a:off x="5506720" y="1823402"/>
            <a:ext cx="4394835" cy="521970"/>
          </a:xfrm>
          <a:prstGeom prst="rect">
            <a:avLst/>
          </a:prstGeom>
          <a:noFill/>
        </p:spPr>
        <p:txBody>
          <a:bodyPr wrap="square" lIns="0" rIns="0" rtlCol="0">
            <a:spAutoFit/>
          </a:bodyPr>
          <a:lstStyle/>
          <a:p>
            <a:pPr algn="l"/>
            <a:r>
              <a:rPr lang="zh-CN" altLang="en-US" sz="2800" dirty="0">
                <a:solidFill>
                  <a:schemeClr val="bg1"/>
                </a:solidFill>
                <a:cs typeface="+mn-ea"/>
                <a:sym typeface="+mn-lt"/>
              </a:rPr>
              <a:t>中小学运动场地</a:t>
            </a:r>
            <a:endParaRPr lang="zh-CN" altLang="en-US" sz="2800" dirty="0">
              <a:solidFill>
                <a:schemeClr val="bg1"/>
              </a:solidFill>
              <a:cs typeface="+mn-ea"/>
              <a:sym typeface="+mn-lt"/>
            </a:endParaRPr>
          </a:p>
        </p:txBody>
      </p:sp>
      <p:sp>
        <p:nvSpPr>
          <p:cNvPr id="29" name="文本框 28"/>
          <p:cNvSpPr txBox="1"/>
          <p:nvPr/>
        </p:nvSpPr>
        <p:spPr>
          <a:xfrm>
            <a:off x="5506720" y="2684780"/>
            <a:ext cx="4394200" cy="521970"/>
          </a:xfrm>
          <a:prstGeom prst="rect">
            <a:avLst/>
          </a:prstGeom>
          <a:noFill/>
        </p:spPr>
        <p:txBody>
          <a:bodyPr wrap="square" lIns="0" rIns="0" rtlCol="0">
            <a:spAutoFit/>
          </a:bodyPr>
          <a:lstStyle/>
          <a:p>
            <a:pPr algn="l"/>
            <a:r>
              <a:rPr lang="zh-CN" altLang="en-US" sz="2800" dirty="0">
                <a:solidFill>
                  <a:schemeClr val="bg1"/>
                </a:solidFill>
                <a:cs typeface="+mn-ea"/>
                <a:sym typeface="+mn-lt"/>
              </a:rPr>
              <a:t>合成材料运动面层分类</a:t>
            </a:r>
            <a:endParaRPr lang="zh-CN" altLang="en-US" sz="2800" dirty="0">
              <a:solidFill>
                <a:schemeClr val="bg1"/>
              </a:solidFill>
              <a:cs typeface="+mn-ea"/>
              <a:sym typeface="+mn-lt"/>
            </a:endParaRPr>
          </a:p>
        </p:txBody>
      </p:sp>
      <p:sp>
        <p:nvSpPr>
          <p:cNvPr id="31" name="文本框 30"/>
          <p:cNvSpPr txBox="1"/>
          <p:nvPr/>
        </p:nvSpPr>
        <p:spPr>
          <a:xfrm>
            <a:off x="5506720" y="3573145"/>
            <a:ext cx="4394835" cy="521970"/>
          </a:xfrm>
          <a:prstGeom prst="rect">
            <a:avLst/>
          </a:prstGeom>
          <a:noFill/>
        </p:spPr>
        <p:txBody>
          <a:bodyPr wrap="square" lIns="0" rIns="0" rtlCol="0">
            <a:spAutoFit/>
          </a:bodyPr>
          <a:lstStyle/>
          <a:p>
            <a:pPr algn="l"/>
            <a:r>
              <a:rPr lang="zh-CN" altLang="en-US" sz="2800" dirty="0">
                <a:solidFill>
                  <a:schemeClr val="bg1"/>
                </a:solidFill>
                <a:cs typeface="+mn-ea"/>
                <a:sym typeface="+mn-lt"/>
              </a:rPr>
              <a:t>合成材料运动面层施工工艺</a:t>
            </a:r>
            <a:endParaRPr lang="zh-CN" altLang="en-US" sz="2800" dirty="0">
              <a:solidFill>
                <a:schemeClr val="bg1"/>
              </a:solidFill>
              <a:cs typeface="+mn-ea"/>
              <a:sym typeface="+mn-lt"/>
            </a:endParaRPr>
          </a:p>
        </p:txBody>
      </p:sp>
      <p:sp>
        <p:nvSpPr>
          <p:cNvPr id="25" name="文本框 24"/>
          <p:cNvSpPr txBox="1"/>
          <p:nvPr/>
        </p:nvSpPr>
        <p:spPr>
          <a:xfrm>
            <a:off x="1901825" y="3818890"/>
            <a:ext cx="2239010" cy="521970"/>
          </a:xfrm>
          <a:prstGeom prst="rect">
            <a:avLst/>
          </a:prstGeom>
          <a:noFill/>
        </p:spPr>
        <p:txBody>
          <a:bodyPr wrap="square" rtlCol="0">
            <a:spAutoFit/>
          </a:bodyPr>
          <a:lstStyle/>
          <a:p>
            <a:r>
              <a:rPr lang="en-US" altLang="zh-CN" sz="2800" dirty="0">
                <a:solidFill>
                  <a:schemeClr val="bg1"/>
                </a:solidFill>
                <a:cs typeface="+mn-ea"/>
                <a:sym typeface="+mn-lt"/>
              </a:rPr>
              <a:t>CONTENTS</a:t>
            </a:r>
            <a:endParaRPr lang="en-US" altLang="zh-CN" sz="2800" dirty="0">
              <a:solidFill>
                <a:schemeClr val="bg1"/>
              </a:solidFill>
              <a:cs typeface="+mn-ea"/>
              <a:sym typeface="+mn-lt"/>
            </a:endParaRPr>
          </a:p>
        </p:txBody>
      </p:sp>
      <p:sp>
        <p:nvSpPr>
          <p:cNvPr id="49" name="任意多边形 48"/>
          <p:cNvSpPr>
            <a:spLocks noChangeAspect="1"/>
          </p:cNvSpPr>
          <p:nvPr/>
        </p:nvSpPr>
        <p:spPr>
          <a:xfrm>
            <a:off x="4928235" y="1905635"/>
            <a:ext cx="296545" cy="357505"/>
          </a:xfrm>
          <a:custGeom>
            <a:avLst/>
            <a:gdLst>
              <a:gd name="connsiteX0" fmla="*/ 2540739 w 5081480"/>
              <a:gd name="connsiteY0" fmla="*/ 1728231 h 6133889"/>
              <a:gd name="connsiteX1" fmla="*/ 1728230 w 5081480"/>
              <a:gd name="connsiteY1" fmla="*/ 2540740 h 6133889"/>
              <a:gd name="connsiteX2" fmla="*/ 2540739 w 5081480"/>
              <a:gd name="connsiteY2" fmla="*/ 3353249 h 6133889"/>
              <a:gd name="connsiteX3" fmla="*/ 3353248 w 5081480"/>
              <a:gd name="connsiteY3" fmla="*/ 2540740 h 6133889"/>
              <a:gd name="connsiteX4" fmla="*/ 2540739 w 5081480"/>
              <a:gd name="connsiteY4" fmla="*/ 1728231 h 6133889"/>
              <a:gd name="connsiteX5" fmla="*/ 2540740 w 5081480"/>
              <a:gd name="connsiteY5" fmla="*/ 1407975 h 6133889"/>
              <a:gd name="connsiteX6" fmla="*/ 3673505 w 5081480"/>
              <a:gd name="connsiteY6" fmla="*/ 2540740 h 6133889"/>
              <a:gd name="connsiteX7" fmla="*/ 2540740 w 5081480"/>
              <a:gd name="connsiteY7" fmla="*/ 3673505 h 6133889"/>
              <a:gd name="connsiteX8" fmla="*/ 1407975 w 5081480"/>
              <a:gd name="connsiteY8" fmla="*/ 2540740 h 6133889"/>
              <a:gd name="connsiteX9" fmla="*/ 2540740 w 5081480"/>
              <a:gd name="connsiteY9" fmla="*/ 1407975 h 6133889"/>
              <a:gd name="connsiteX10" fmla="*/ 2540740 w 5081480"/>
              <a:gd name="connsiteY10" fmla="*/ 305592 h 6133889"/>
              <a:gd name="connsiteX11" fmla="*/ 960252 w 5081480"/>
              <a:gd name="connsiteY11" fmla="*/ 960252 h 6133889"/>
              <a:gd name="connsiteX12" fmla="*/ 960252 w 5081480"/>
              <a:gd name="connsiteY12" fmla="*/ 4121228 h 6133889"/>
              <a:gd name="connsiteX13" fmla="*/ 2540740 w 5081480"/>
              <a:gd name="connsiteY13" fmla="*/ 5701715 h 6133889"/>
              <a:gd name="connsiteX14" fmla="*/ 4121228 w 5081480"/>
              <a:gd name="connsiteY14" fmla="*/ 4121228 h 6133889"/>
              <a:gd name="connsiteX15" fmla="*/ 4121228 w 5081480"/>
              <a:gd name="connsiteY15" fmla="*/ 960252 h 6133889"/>
              <a:gd name="connsiteX16" fmla="*/ 2540740 w 5081480"/>
              <a:gd name="connsiteY16" fmla="*/ 305592 h 6133889"/>
              <a:gd name="connsiteX17" fmla="*/ 2540741 w 5081480"/>
              <a:gd name="connsiteY17" fmla="*/ 0 h 6133889"/>
              <a:gd name="connsiteX18" fmla="*/ 4337315 w 5081480"/>
              <a:gd name="connsiteY18" fmla="*/ 744165 h 6133889"/>
              <a:gd name="connsiteX19" fmla="*/ 4337315 w 5081480"/>
              <a:gd name="connsiteY19" fmla="*/ 4337315 h 6133889"/>
              <a:gd name="connsiteX20" fmla="*/ 2540740 w 5081480"/>
              <a:gd name="connsiteY20" fmla="*/ 6133889 h 6133889"/>
              <a:gd name="connsiteX21" fmla="*/ 744165 w 5081480"/>
              <a:gd name="connsiteY21" fmla="*/ 4337315 h 6133889"/>
              <a:gd name="connsiteX22" fmla="*/ 744165 w 5081480"/>
              <a:gd name="connsiteY22" fmla="*/ 744165 h 6133889"/>
              <a:gd name="connsiteX23" fmla="*/ 2540741 w 5081480"/>
              <a:gd name="connsiteY23" fmla="*/ 0 h 6133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081480" h="6133889">
                <a:moveTo>
                  <a:pt x="2540739" y="1728231"/>
                </a:moveTo>
                <a:cubicBezTo>
                  <a:pt x="2092003" y="1728231"/>
                  <a:pt x="1728230" y="2092004"/>
                  <a:pt x="1728230" y="2540740"/>
                </a:cubicBezTo>
                <a:cubicBezTo>
                  <a:pt x="1728230" y="2989476"/>
                  <a:pt x="2092003" y="3353249"/>
                  <a:pt x="2540739" y="3353249"/>
                </a:cubicBezTo>
                <a:cubicBezTo>
                  <a:pt x="2989475" y="3353249"/>
                  <a:pt x="3353248" y="2989476"/>
                  <a:pt x="3353248" y="2540740"/>
                </a:cubicBezTo>
                <a:cubicBezTo>
                  <a:pt x="3353248" y="2092004"/>
                  <a:pt x="2989475" y="1728231"/>
                  <a:pt x="2540739" y="1728231"/>
                </a:cubicBezTo>
                <a:close/>
                <a:moveTo>
                  <a:pt x="2540740" y="1407975"/>
                </a:moveTo>
                <a:cubicBezTo>
                  <a:pt x="3166349" y="1407975"/>
                  <a:pt x="3673505" y="1915131"/>
                  <a:pt x="3673505" y="2540740"/>
                </a:cubicBezTo>
                <a:cubicBezTo>
                  <a:pt x="3673505" y="3166349"/>
                  <a:pt x="3166349" y="3673505"/>
                  <a:pt x="2540740" y="3673505"/>
                </a:cubicBezTo>
                <a:cubicBezTo>
                  <a:pt x="1915131" y="3673505"/>
                  <a:pt x="1407975" y="3166349"/>
                  <a:pt x="1407975" y="2540740"/>
                </a:cubicBezTo>
                <a:cubicBezTo>
                  <a:pt x="1407975" y="1915131"/>
                  <a:pt x="1915131" y="1407975"/>
                  <a:pt x="2540740" y="1407975"/>
                </a:cubicBezTo>
                <a:close/>
                <a:moveTo>
                  <a:pt x="2540740" y="305592"/>
                </a:moveTo>
                <a:cubicBezTo>
                  <a:pt x="1968716" y="305592"/>
                  <a:pt x="1396692" y="523813"/>
                  <a:pt x="960252" y="960252"/>
                </a:cubicBezTo>
                <a:cubicBezTo>
                  <a:pt x="87373" y="1833132"/>
                  <a:pt x="87373" y="3248348"/>
                  <a:pt x="960252" y="4121228"/>
                </a:cubicBezTo>
                <a:lnTo>
                  <a:pt x="2540740" y="5701715"/>
                </a:lnTo>
                <a:lnTo>
                  <a:pt x="4121228" y="4121228"/>
                </a:lnTo>
                <a:cubicBezTo>
                  <a:pt x="4994107" y="3248348"/>
                  <a:pt x="4994107" y="1833132"/>
                  <a:pt x="4121228" y="960252"/>
                </a:cubicBezTo>
                <a:cubicBezTo>
                  <a:pt x="3684788" y="523813"/>
                  <a:pt x="3112764" y="305592"/>
                  <a:pt x="2540740" y="305592"/>
                </a:cubicBezTo>
                <a:close/>
                <a:moveTo>
                  <a:pt x="2540741" y="0"/>
                </a:moveTo>
                <a:cubicBezTo>
                  <a:pt x="3190972" y="0"/>
                  <a:pt x="3841205" y="248054"/>
                  <a:pt x="4337315" y="744165"/>
                </a:cubicBezTo>
                <a:cubicBezTo>
                  <a:pt x="5329535" y="1736387"/>
                  <a:pt x="5329535" y="3345095"/>
                  <a:pt x="4337315" y="4337315"/>
                </a:cubicBezTo>
                <a:lnTo>
                  <a:pt x="2540740" y="6133889"/>
                </a:lnTo>
                <a:lnTo>
                  <a:pt x="744165" y="4337315"/>
                </a:lnTo>
                <a:cubicBezTo>
                  <a:pt x="-248055" y="3345094"/>
                  <a:pt x="-248055" y="1736387"/>
                  <a:pt x="744165" y="744165"/>
                </a:cubicBezTo>
                <a:cubicBezTo>
                  <a:pt x="1240276" y="248055"/>
                  <a:pt x="1890508" y="0"/>
                  <a:pt x="254074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任意多边形 4"/>
          <p:cNvSpPr>
            <a:spLocks noChangeAspect="1"/>
          </p:cNvSpPr>
          <p:nvPr/>
        </p:nvSpPr>
        <p:spPr>
          <a:xfrm>
            <a:off x="4928235" y="2804160"/>
            <a:ext cx="296545" cy="357505"/>
          </a:xfrm>
          <a:custGeom>
            <a:avLst/>
            <a:gdLst>
              <a:gd name="connsiteX0" fmla="*/ 2540739 w 5081480"/>
              <a:gd name="connsiteY0" fmla="*/ 1728231 h 6133889"/>
              <a:gd name="connsiteX1" fmla="*/ 1728230 w 5081480"/>
              <a:gd name="connsiteY1" fmla="*/ 2540740 h 6133889"/>
              <a:gd name="connsiteX2" fmla="*/ 2540739 w 5081480"/>
              <a:gd name="connsiteY2" fmla="*/ 3353249 h 6133889"/>
              <a:gd name="connsiteX3" fmla="*/ 3353248 w 5081480"/>
              <a:gd name="connsiteY3" fmla="*/ 2540740 h 6133889"/>
              <a:gd name="connsiteX4" fmla="*/ 2540739 w 5081480"/>
              <a:gd name="connsiteY4" fmla="*/ 1728231 h 6133889"/>
              <a:gd name="connsiteX5" fmla="*/ 2540740 w 5081480"/>
              <a:gd name="connsiteY5" fmla="*/ 1407975 h 6133889"/>
              <a:gd name="connsiteX6" fmla="*/ 3673505 w 5081480"/>
              <a:gd name="connsiteY6" fmla="*/ 2540740 h 6133889"/>
              <a:gd name="connsiteX7" fmla="*/ 2540740 w 5081480"/>
              <a:gd name="connsiteY7" fmla="*/ 3673505 h 6133889"/>
              <a:gd name="connsiteX8" fmla="*/ 1407975 w 5081480"/>
              <a:gd name="connsiteY8" fmla="*/ 2540740 h 6133889"/>
              <a:gd name="connsiteX9" fmla="*/ 2540740 w 5081480"/>
              <a:gd name="connsiteY9" fmla="*/ 1407975 h 6133889"/>
              <a:gd name="connsiteX10" fmla="*/ 2540740 w 5081480"/>
              <a:gd name="connsiteY10" fmla="*/ 305592 h 6133889"/>
              <a:gd name="connsiteX11" fmla="*/ 960252 w 5081480"/>
              <a:gd name="connsiteY11" fmla="*/ 960252 h 6133889"/>
              <a:gd name="connsiteX12" fmla="*/ 960252 w 5081480"/>
              <a:gd name="connsiteY12" fmla="*/ 4121228 h 6133889"/>
              <a:gd name="connsiteX13" fmla="*/ 2540740 w 5081480"/>
              <a:gd name="connsiteY13" fmla="*/ 5701715 h 6133889"/>
              <a:gd name="connsiteX14" fmla="*/ 4121228 w 5081480"/>
              <a:gd name="connsiteY14" fmla="*/ 4121228 h 6133889"/>
              <a:gd name="connsiteX15" fmla="*/ 4121228 w 5081480"/>
              <a:gd name="connsiteY15" fmla="*/ 960252 h 6133889"/>
              <a:gd name="connsiteX16" fmla="*/ 2540740 w 5081480"/>
              <a:gd name="connsiteY16" fmla="*/ 305592 h 6133889"/>
              <a:gd name="connsiteX17" fmla="*/ 2540741 w 5081480"/>
              <a:gd name="connsiteY17" fmla="*/ 0 h 6133889"/>
              <a:gd name="connsiteX18" fmla="*/ 4337315 w 5081480"/>
              <a:gd name="connsiteY18" fmla="*/ 744165 h 6133889"/>
              <a:gd name="connsiteX19" fmla="*/ 4337315 w 5081480"/>
              <a:gd name="connsiteY19" fmla="*/ 4337315 h 6133889"/>
              <a:gd name="connsiteX20" fmla="*/ 2540740 w 5081480"/>
              <a:gd name="connsiteY20" fmla="*/ 6133889 h 6133889"/>
              <a:gd name="connsiteX21" fmla="*/ 744165 w 5081480"/>
              <a:gd name="connsiteY21" fmla="*/ 4337315 h 6133889"/>
              <a:gd name="connsiteX22" fmla="*/ 744165 w 5081480"/>
              <a:gd name="connsiteY22" fmla="*/ 744165 h 6133889"/>
              <a:gd name="connsiteX23" fmla="*/ 2540741 w 5081480"/>
              <a:gd name="connsiteY23" fmla="*/ 0 h 6133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081480" h="6133889">
                <a:moveTo>
                  <a:pt x="2540739" y="1728231"/>
                </a:moveTo>
                <a:cubicBezTo>
                  <a:pt x="2092003" y="1728231"/>
                  <a:pt x="1728230" y="2092004"/>
                  <a:pt x="1728230" y="2540740"/>
                </a:cubicBezTo>
                <a:cubicBezTo>
                  <a:pt x="1728230" y="2989476"/>
                  <a:pt x="2092003" y="3353249"/>
                  <a:pt x="2540739" y="3353249"/>
                </a:cubicBezTo>
                <a:cubicBezTo>
                  <a:pt x="2989475" y="3353249"/>
                  <a:pt x="3353248" y="2989476"/>
                  <a:pt x="3353248" y="2540740"/>
                </a:cubicBezTo>
                <a:cubicBezTo>
                  <a:pt x="3353248" y="2092004"/>
                  <a:pt x="2989475" y="1728231"/>
                  <a:pt x="2540739" y="1728231"/>
                </a:cubicBezTo>
                <a:close/>
                <a:moveTo>
                  <a:pt x="2540740" y="1407975"/>
                </a:moveTo>
                <a:cubicBezTo>
                  <a:pt x="3166349" y="1407975"/>
                  <a:pt x="3673505" y="1915131"/>
                  <a:pt x="3673505" y="2540740"/>
                </a:cubicBezTo>
                <a:cubicBezTo>
                  <a:pt x="3673505" y="3166349"/>
                  <a:pt x="3166349" y="3673505"/>
                  <a:pt x="2540740" y="3673505"/>
                </a:cubicBezTo>
                <a:cubicBezTo>
                  <a:pt x="1915131" y="3673505"/>
                  <a:pt x="1407975" y="3166349"/>
                  <a:pt x="1407975" y="2540740"/>
                </a:cubicBezTo>
                <a:cubicBezTo>
                  <a:pt x="1407975" y="1915131"/>
                  <a:pt x="1915131" y="1407975"/>
                  <a:pt x="2540740" y="1407975"/>
                </a:cubicBezTo>
                <a:close/>
                <a:moveTo>
                  <a:pt x="2540740" y="305592"/>
                </a:moveTo>
                <a:cubicBezTo>
                  <a:pt x="1968716" y="305592"/>
                  <a:pt x="1396692" y="523813"/>
                  <a:pt x="960252" y="960252"/>
                </a:cubicBezTo>
                <a:cubicBezTo>
                  <a:pt x="87373" y="1833132"/>
                  <a:pt x="87373" y="3248348"/>
                  <a:pt x="960252" y="4121228"/>
                </a:cubicBezTo>
                <a:lnTo>
                  <a:pt x="2540740" y="5701715"/>
                </a:lnTo>
                <a:lnTo>
                  <a:pt x="4121228" y="4121228"/>
                </a:lnTo>
                <a:cubicBezTo>
                  <a:pt x="4994107" y="3248348"/>
                  <a:pt x="4994107" y="1833132"/>
                  <a:pt x="4121228" y="960252"/>
                </a:cubicBezTo>
                <a:cubicBezTo>
                  <a:pt x="3684788" y="523813"/>
                  <a:pt x="3112764" y="305592"/>
                  <a:pt x="2540740" y="305592"/>
                </a:cubicBezTo>
                <a:close/>
                <a:moveTo>
                  <a:pt x="2540741" y="0"/>
                </a:moveTo>
                <a:cubicBezTo>
                  <a:pt x="3190972" y="0"/>
                  <a:pt x="3841205" y="248054"/>
                  <a:pt x="4337315" y="744165"/>
                </a:cubicBezTo>
                <a:cubicBezTo>
                  <a:pt x="5329535" y="1736387"/>
                  <a:pt x="5329535" y="3345095"/>
                  <a:pt x="4337315" y="4337315"/>
                </a:cubicBezTo>
                <a:lnTo>
                  <a:pt x="2540740" y="6133889"/>
                </a:lnTo>
                <a:lnTo>
                  <a:pt x="744165" y="4337315"/>
                </a:lnTo>
                <a:cubicBezTo>
                  <a:pt x="-248055" y="3345094"/>
                  <a:pt x="-248055" y="1736387"/>
                  <a:pt x="744165" y="744165"/>
                </a:cubicBezTo>
                <a:cubicBezTo>
                  <a:pt x="1240276" y="248055"/>
                  <a:pt x="1890508" y="0"/>
                  <a:pt x="254074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任意多边形 5"/>
          <p:cNvSpPr>
            <a:spLocks noChangeAspect="1"/>
          </p:cNvSpPr>
          <p:nvPr/>
        </p:nvSpPr>
        <p:spPr>
          <a:xfrm>
            <a:off x="4928235" y="3680460"/>
            <a:ext cx="296545" cy="357505"/>
          </a:xfrm>
          <a:custGeom>
            <a:avLst/>
            <a:gdLst>
              <a:gd name="connsiteX0" fmla="*/ 2540739 w 5081480"/>
              <a:gd name="connsiteY0" fmla="*/ 1728231 h 6133889"/>
              <a:gd name="connsiteX1" fmla="*/ 1728230 w 5081480"/>
              <a:gd name="connsiteY1" fmla="*/ 2540740 h 6133889"/>
              <a:gd name="connsiteX2" fmla="*/ 2540739 w 5081480"/>
              <a:gd name="connsiteY2" fmla="*/ 3353249 h 6133889"/>
              <a:gd name="connsiteX3" fmla="*/ 3353248 w 5081480"/>
              <a:gd name="connsiteY3" fmla="*/ 2540740 h 6133889"/>
              <a:gd name="connsiteX4" fmla="*/ 2540739 w 5081480"/>
              <a:gd name="connsiteY4" fmla="*/ 1728231 h 6133889"/>
              <a:gd name="connsiteX5" fmla="*/ 2540740 w 5081480"/>
              <a:gd name="connsiteY5" fmla="*/ 1407975 h 6133889"/>
              <a:gd name="connsiteX6" fmla="*/ 3673505 w 5081480"/>
              <a:gd name="connsiteY6" fmla="*/ 2540740 h 6133889"/>
              <a:gd name="connsiteX7" fmla="*/ 2540740 w 5081480"/>
              <a:gd name="connsiteY7" fmla="*/ 3673505 h 6133889"/>
              <a:gd name="connsiteX8" fmla="*/ 1407975 w 5081480"/>
              <a:gd name="connsiteY8" fmla="*/ 2540740 h 6133889"/>
              <a:gd name="connsiteX9" fmla="*/ 2540740 w 5081480"/>
              <a:gd name="connsiteY9" fmla="*/ 1407975 h 6133889"/>
              <a:gd name="connsiteX10" fmla="*/ 2540740 w 5081480"/>
              <a:gd name="connsiteY10" fmla="*/ 305592 h 6133889"/>
              <a:gd name="connsiteX11" fmla="*/ 960252 w 5081480"/>
              <a:gd name="connsiteY11" fmla="*/ 960252 h 6133889"/>
              <a:gd name="connsiteX12" fmla="*/ 960252 w 5081480"/>
              <a:gd name="connsiteY12" fmla="*/ 4121228 h 6133889"/>
              <a:gd name="connsiteX13" fmla="*/ 2540740 w 5081480"/>
              <a:gd name="connsiteY13" fmla="*/ 5701715 h 6133889"/>
              <a:gd name="connsiteX14" fmla="*/ 4121228 w 5081480"/>
              <a:gd name="connsiteY14" fmla="*/ 4121228 h 6133889"/>
              <a:gd name="connsiteX15" fmla="*/ 4121228 w 5081480"/>
              <a:gd name="connsiteY15" fmla="*/ 960252 h 6133889"/>
              <a:gd name="connsiteX16" fmla="*/ 2540740 w 5081480"/>
              <a:gd name="connsiteY16" fmla="*/ 305592 h 6133889"/>
              <a:gd name="connsiteX17" fmla="*/ 2540741 w 5081480"/>
              <a:gd name="connsiteY17" fmla="*/ 0 h 6133889"/>
              <a:gd name="connsiteX18" fmla="*/ 4337315 w 5081480"/>
              <a:gd name="connsiteY18" fmla="*/ 744165 h 6133889"/>
              <a:gd name="connsiteX19" fmla="*/ 4337315 w 5081480"/>
              <a:gd name="connsiteY19" fmla="*/ 4337315 h 6133889"/>
              <a:gd name="connsiteX20" fmla="*/ 2540740 w 5081480"/>
              <a:gd name="connsiteY20" fmla="*/ 6133889 h 6133889"/>
              <a:gd name="connsiteX21" fmla="*/ 744165 w 5081480"/>
              <a:gd name="connsiteY21" fmla="*/ 4337315 h 6133889"/>
              <a:gd name="connsiteX22" fmla="*/ 744165 w 5081480"/>
              <a:gd name="connsiteY22" fmla="*/ 744165 h 6133889"/>
              <a:gd name="connsiteX23" fmla="*/ 2540741 w 5081480"/>
              <a:gd name="connsiteY23" fmla="*/ 0 h 6133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081480" h="6133889">
                <a:moveTo>
                  <a:pt x="2540739" y="1728231"/>
                </a:moveTo>
                <a:cubicBezTo>
                  <a:pt x="2092003" y="1728231"/>
                  <a:pt x="1728230" y="2092004"/>
                  <a:pt x="1728230" y="2540740"/>
                </a:cubicBezTo>
                <a:cubicBezTo>
                  <a:pt x="1728230" y="2989476"/>
                  <a:pt x="2092003" y="3353249"/>
                  <a:pt x="2540739" y="3353249"/>
                </a:cubicBezTo>
                <a:cubicBezTo>
                  <a:pt x="2989475" y="3353249"/>
                  <a:pt x="3353248" y="2989476"/>
                  <a:pt x="3353248" y="2540740"/>
                </a:cubicBezTo>
                <a:cubicBezTo>
                  <a:pt x="3353248" y="2092004"/>
                  <a:pt x="2989475" y="1728231"/>
                  <a:pt x="2540739" y="1728231"/>
                </a:cubicBezTo>
                <a:close/>
                <a:moveTo>
                  <a:pt x="2540740" y="1407975"/>
                </a:moveTo>
                <a:cubicBezTo>
                  <a:pt x="3166349" y="1407975"/>
                  <a:pt x="3673505" y="1915131"/>
                  <a:pt x="3673505" y="2540740"/>
                </a:cubicBezTo>
                <a:cubicBezTo>
                  <a:pt x="3673505" y="3166349"/>
                  <a:pt x="3166349" y="3673505"/>
                  <a:pt x="2540740" y="3673505"/>
                </a:cubicBezTo>
                <a:cubicBezTo>
                  <a:pt x="1915131" y="3673505"/>
                  <a:pt x="1407975" y="3166349"/>
                  <a:pt x="1407975" y="2540740"/>
                </a:cubicBezTo>
                <a:cubicBezTo>
                  <a:pt x="1407975" y="1915131"/>
                  <a:pt x="1915131" y="1407975"/>
                  <a:pt x="2540740" y="1407975"/>
                </a:cubicBezTo>
                <a:close/>
                <a:moveTo>
                  <a:pt x="2540740" y="305592"/>
                </a:moveTo>
                <a:cubicBezTo>
                  <a:pt x="1968716" y="305592"/>
                  <a:pt x="1396692" y="523813"/>
                  <a:pt x="960252" y="960252"/>
                </a:cubicBezTo>
                <a:cubicBezTo>
                  <a:pt x="87373" y="1833132"/>
                  <a:pt x="87373" y="3248348"/>
                  <a:pt x="960252" y="4121228"/>
                </a:cubicBezTo>
                <a:lnTo>
                  <a:pt x="2540740" y="5701715"/>
                </a:lnTo>
                <a:lnTo>
                  <a:pt x="4121228" y="4121228"/>
                </a:lnTo>
                <a:cubicBezTo>
                  <a:pt x="4994107" y="3248348"/>
                  <a:pt x="4994107" y="1833132"/>
                  <a:pt x="4121228" y="960252"/>
                </a:cubicBezTo>
                <a:cubicBezTo>
                  <a:pt x="3684788" y="523813"/>
                  <a:pt x="3112764" y="305592"/>
                  <a:pt x="2540740" y="305592"/>
                </a:cubicBezTo>
                <a:close/>
                <a:moveTo>
                  <a:pt x="2540741" y="0"/>
                </a:moveTo>
                <a:cubicBezTo>
                  <a:pt x="3190972" y="0"/>
                  <a:pt x="3841205" y="248054"/>
                  <a:pt x="4337315" y="744165"/>
                </a:cubicBezTo>
                <a:cubicBezTo>
                  <a:pt x="5329535" y="1736387"/>
                  <a:pt x="5329535" y="3345095"/>
                  <a:pt x="4337315" y="4337315"/>
                </a:cubicBezTo>
                <a:lnTo>
                  <a:pt x="2540740" y="6133889"/>
                </a:lnTo>
                <a:lnTo>
                  <a:pt x="744165" y="4337315"/>
                </a:lnTo>
                <a:cubicBezTo>
                  <a:pt x="-248055" y="3345094"/>
                  <a:pt x="-248055" y="1736387"/>
                  <a:pt x="744165" y="744165"/>
                </a:cubicBezTo>
                <a:cubicBezTo>
                  <a:pt x="1240276" y="248055"/>
                  <a:pt x="1890508" y="0"/>
                  <a:pt x="254074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任意多边形 10"/>
          <p:cNvSpPr>
            <a:spLocks noChangeAspect="1"/>
          </p:cNvSpPr>
          <p:nvPr/>
        </p:nvSpPr>
        <p:spPr>
          <a:xfrm>
            <a:off x="4943458" y="1035704"/>
            <a:ext cx="296545" cy="357505"/>
          </a:xfrm>
          <a:custGeom>
            <a:avLst/>
            <a:gdLst>
              <a:gd name="connsiteX0" fmla="*/ 2540739 w 5081480"/>
              <a:gd name="connsiteY0" fmla="*/ 1728231 h 6133889"/>
              <a:gd name="connsiteX1" fmla="*/ 1728230 w 5081480"/>
              <a:gd name="connsiteY1" fmla="*/ 2540740 h 6133889"/>
              <a:gd name="connsiteX2" fmla="*/ 2540739 w 5081480"/>
              <a:gd name="connsiteY2" fmla="*/ 3353249 h 6133889"/>
              <a:gd name="connsiteX3" fmla="*/ 3353248 w 5081480"/>
              <a:gd name="connsiteY3" fmla="*/ 2540740 h 6133889"/>
              <a:gd name="connsiteX4" fmla="*/ 2540739 w 5081480"/>
              <a:gd name="connsiteY4" fmla="*/ 1728231 h 6133889"/>
              <a:gd name="connsiteX5" fmla="*/ 2540740 w 5081480"/>
              <a:gd name="connsiteY5" fmla="*/ 1407975 h 6133889"/>
              <a:gd name="connsiteX6" fmla="*/ 3673505 w 5081480"/>
              <a:gd name="connsiteY6" fmla="*/ 2540740 h 6133889"/>
              <a:gd name="connsiteX7" fmla="*/ 2540740 w 5081480"/>
              <a:gd name="connsiteY7" fmla="*/ 3673505 h 6133889"/>
              <a:gd name="connsiteX8" fmla="*/ 1407975 w 5081480"/>
              <a:gd name="connsiteY8" fmla="*/ 2540740 h 6133889"/>
              <a:gd name="connsiteX9" fmla="*/ 2540740 w 5081480"/>
              <a:gd name="connsiteY9" fmla="*/ 1407975 h 6133889"/>
              <a:gd name="connsiteX10" fmla="*/ 2540740 w 5081480"/>
              <a:gd name="connsiteY10" fmla="*/ 305592 h 6133889"/>
              <a:gd name="connsiteX11" fmla="*/ 960252 w 5081480"/>
              <a:gd name="connsiteY11" fmla="*/ 960252 h 6133889"/>
              <a:gd name="connsiteX12" fmla="*/ 960252 w 5081480"/>
              <a:gd name="connsiteY12" fmla="*/ 4121228 h 6133889"/>
              <a:gd name="connsiteX13" fmla="*/ 2540740 w 5081480"/>
              <a:gd name="connsiteY13" fmla="*/ 5701715 h 6133889"/>
              <a:gd name="connsiteX14" fmla="*/ 4121228 w 5081480"/>
              <a:gd name="connsiteY14" fmla="*/ 4121228 h 6133889"/>
              <a:gd name="connsiteX15" fmla="*/ 4121228 w 5081480"/>
              <a:gd name="connsiteY15" fmla="*/ 960252 h 6133889"/>
              <a:gd name="connsiteX16" fmla="*/ 2540740 w 5081480"/>
              <a:gd name="connsiteY16" fmla="*/ 305592 h 6133889"/>
              <a:gd name="connsiteX17" fmla="*/ 2540741 w 5081480"/>
              <a:gd name="connsiteY17" fmla="*/ 0 h 6133889"/>
              <a:gd name="connsiteX18" fmla="*/ 4337315 w 5081480"/>
              <a:gd name="connsiteY18" fmla="*/ 744165 h 6133889"/>
              <a:gd name="connsiteX19" fmla="*/ 4337315 w 5081480"/>
              <a:gd name="connsiteY19" fmla="*/ 4337315 h 6133889"/>
              <a:gd name="connsiteX20" fmla="*/ 2540740 w 5081480"/>
              <a:gd name="connsiteY20" fmla="*/ 6133889 h 6133889"/>
              <a:gd name="connsiteX21" fmla="*/ 744165 w 5081480"/>
              <a:gd name="connsiteY21" fmla="*/ 4337315 h 6133889"/>
              <a:gd name="connsiteX22" fmla="*/ 744165 w 5081480"/>
              <a:gd name="connsiteY22" fmla="*/ 744165 h 6133889"/>
              <a:gd name="connsiteX23" fmla="*/ 2540741 w 5081480"/>
              <a:gd name="connsiteY23" fmla="*/ 0 h 6133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081480" h="6133889">
                <a:moveTo>
                  <a:pt x="2540739" y="1728231"/>
                </a:moveTo>
                <a:cubicBezTo>
                  <a:pt x="2092003" y="1728231"/>
                  <a:pt x="1728230" y="2092004"/>
                  <a:pt x="1728230" y="2540740"/>
                </a:cubicBezTo>
                <a:cubicBezTo>
                  <a:pt x="1728230" y="2989476"/>
                  <a:pt x="2092003" y="3353249"/>
                  <a:pt x="2540739" y="3353249"/>
                </a:cubicBezTo>
                <a:cubicBezTo>
                  <a:pt x="2989475" y="3353249"/>
                  <a:pt x="3353248" y="2989476"/>
                  <a:pt x="3353248" y="2540740"/>
                </a:cubicBezTo>
                <a:cubicBezTo>
                  <a:pt x="3353248" y="2092004"/>
                  <a:pt x="2989475" y="1728231"/>
                  <a:pt x="2540739" y="1728231"/>
                </a:cubicBezTo>
                <a:close/>
                <a:moveTo>
                  <a:pt x="2540740" y="1407975"/>
                </a:moveTo>
                <a:cubicBezTo>
                  <a:pt x="3166349" y="1407975"/>
                  <a:pt x="3673505" y="1915131"/>
                  <a:pt x="3673505" y="2540740"/>
                </a:cubicBezTo>
                <a:cubicBezTo>
                  <a:pt x="3673505" y="3166349"/>
                  <a:pt x="3166349" y="3673505"/>
                  <a:pt x="2540740" y="3673505"/>
                </a:cubicBezTo>
                <a:cubicBezTo>
                  <a:pt x="1915131" y="3673505"/>
                  <a:pt x="1407975" y="3166349"/>
                  <a:pt x="1407975" y="2540740"/>
                </a:cubicBezTo>
                <a:cubicBezTo>
                  <a:pt x="1407975" y="1915131"/>
                  <a:pt x="1915131" y="1407975"/>
                  <a:pt x="2540740" y="1407975"/>
                </a:cubicBezTo>
                <a:close/>
                <a:moveTo>
                  <a:pt x="2540740" y="305592"/>
                </a:moveTo>
                <a:cubicBezTo>
                  <a:pt x="1968716" y="305592"/>
                  <a:pt x="1396692" y="523813"/>
                  <a:pt x="960252" y="960252"/>
                </a:cubicBezTo>
                <a:cubicBezTo>
                  <a:pt x="87373" y="1833132"/>
                  <a:pt x="87373" y="3248348"/>
                  <a:pt x="960252" y="4121228"/>
                </a:cubicBezTo>
                <a:lnTo>
                  <a:pt x="2540740" y="5701715"/>
                </a:lnTo>
                <a:lnTo>
                  <a:pt x="4121228" y="4121228"/>
                </a:lnTo>
                <a:cubicBezTo>
                  <a:pt x="4994107" y="3248348"/>
                  <a:pt x="4994107" y="1833132"/>
                  <a:pt x="4121228" y="960252"/>
                </a:cubicBezTo>
                <a:cubicBezTo>
                  <a:pt x="3684788" y="523813"/>
                  <a:pt x="3112764" y="305592"/>
                  <a:pt x="2540740" y="305592"/>
                </a:cubicBezTo>
                <a:close/>
                <a:moveTo>
                  <a:pt x="2540741" y="0"/>
                </a:moveTo>
                <a:cubicBezTo>
                  <a:pt x="3190972" y="0"/>
                  <a:pt x="3841205" y="248054"/>
                  <a:pt x="4337315" y="744165"/>
                </a:cubicBezTo>
                <a:cubicBezTo>
                  <a:pt x="5329535" y="1736387"/>
                  <a:pt x="5329535" y="3345095"/>
                  <a:pt x="4337315" y="4337315"/>
                </a:cubicBezTo>
                <a:lnTo>
                  <a:pt x="2540740" y="6133889"/>
                </a:lnTo>
                <a:lnTo>
                  <a:pt x="744165" y="4337315"/>
                </a:lnTo>
                <a:cubicBezTo>
                  <a:pt x="-248055" y="3345094"/>
                  <a:pt x="-248055" y="1736387"/>
                  <a:pt x="744165" y="744165"/>
                </a:cubicBezTo>
                <a:cubicBezTo>
                  <a:pt x="1240276" y="248055"/>
                  <a:pt x="1890508" y="0"/>
                  <a:pt x="254074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文本框 22"/>
          <p:cNvSpPr txBox="1"/>
          <p:nvPr/>
        </p:nvSpPr>
        <p:spPr>
          <a:xfrm>
            <a:off x="5506720" y="952846"/>
            <a:ext cx="5410568" cy="523220"/>
          </a:xfrm>
          <a:prstGeom prst="rect">
            <a:avLst/>
          </a:prstGeom>
          <a:noFill/>
        </p:spPr>
        <p:txBody>
          <a:bodyPr wrap="square" lIns="0" rIns="0" rtlCol="0">
            <a:spAutoFit/>
          </a:bodyPr>
          <a:lstStyle/>
          <a:p>
            <a:pPr algn="l"/>
            <a:r>
              <a:rPr lang="zh-CN" altLang="en-US" sz="2800" dirty="0" smtClean="0">
                <a:solidFill>
                  <a:schemeClr val="bg1"/>
                </a:solidFill>
                <a:cs typeface="+mn-ea"/>
                <a:sym typeface="+mn-lt"/>
              </a:rPr>
              <a:t>合成材料面层运动场地发展史</a:t>
            </a:r>
            <a:endParaRPr lang="zh-CN" altLang="en-US" sz="2800" dirty="0">
              <a:solidFill>
                <a:schemeClr val="bg1"/>
              </a:solidFill>
              <a:cs typeface="+mn-ea"/>
              <a:sym typeface="+mn-lt"/>
            </a:endParaRPr>
          </a:p>
        </p:txBody>
      </p:sp>
      <p:sp>
        <p:nvSpPr>
          <p:cNvPr id="13" name="任意多边形 12"/>
          <p:cNvSpPr>
            <a:spLocks noChangeAspect="1"/>
          </p:cNvSpPr>
          <p:nvPr/>
        </p:nvSpPr>
        <p:spPr>
          <a:xfrm>
            <a:off x="4947585" y="4461727"/>
            <a:ext cx="296545" cy="357505"/>
          </a:xfrm>
          <a:custGeom>
            <a:avLst/>
            <a:gdLst>
              <a:gd name="connsiteX0" fmla="*/ 2540739 w 5081480"/>
              <a:gd name="connsiteY0" fmla="*/ 1728231 h 6133889"/>
              <a:gd name="connsiteX1" fmla="*/ 1728230 w 5081480"/>
              <a:gd name="connsiteY1" fmla="*/ 2540740 h 6133889"/>
              <a:gd name="connsiteX2" fmla="*/ 2540739 w 5081480"/>
              <a:gd name="connsiteY2" fmla="*/ 3353249 h 6133889"/>
              <a:gd name="connsiteX3" fmla="*/ 3353248 w 5081480"/>
              <a:gd name="connsiteY3" fmla="*/ 2540740 h 6133889"/>
              <a:gd name="connsiteX4" fmla="*/ 2540739 w 5081480"/>
              <a:gd name="connsiteY4" fmla="*/ 1728231 h 6133889"/>
              <a:gd name="connsiteX5" fmla="*/ 2540740 w 5081480"/>
              <a:gd name="connsiteY5" fmla="*/ 1407975 h 6133889"/>
              <a:gd name="connsiteX6" fmla="*/ 3673505 w 5081480"/>
              <a:gd name="connsiteY6" fmla="*/ 2540740 h 6133889"/>
              <a:gd name="connsiteX7" fmla="*/ 2540740 w 5081480"/>
              <a:gd name="connsiteY7" fmla="*/ 3673505 h 6133889"/>
              <a:gd name="connsiteX8" fmla="*/ 1407975 w 5081480"/>
              <a:gd name="connsiteY8" fmla="*/ 2540740 h 6133889"/>
              <a:gd name="connsiteX9" fmla="*/ 2540740 w 5081480"/>
              <a:gd name="connsiteY9" fmla="*/ 1407975 h 6133889"/>
              <a:gd name="connsiteX10" fmla="*/ 2540740 w 5081480"/>
              <a:gd name="connsiteY10" fmla="*/ 305592 h 6133889"/>
              <a:gd name="connsiteX11" fmla="*/ 960252 w 5081480"/>
              <a:gd name="connsiteY11" fmla="*/ 960252 h 6133889"/>
              <a:gd name="connsiteX12" fmla="*/ 960252 w 5081480"/>
              <a:gd name="connsiteY12" fmla="*/ 4121228 h 6133889"/>
              <a:gd name="connsiteX13" fmla="*/ 2540740 w 5081480"/>
              <a:gd name="connsiteY13" fmla="*/ 5701715 h 6133889"/>
              <a:gd name="connsiteX14" fmla="*/ 4121228 w 5081480"/>
              <a:gd name="connsiteY14" fmla="*/ 4121228 h 6133889"/>
              <a:gd name="connsiteX15" fmla="*/ 4121228 w 5081480"/>
              <a:gd name="connsiteY15" fmla="*/ 960252 h 6133889"/>
              <a:gd name="connsiteX16" fmla="*/ 2540740 w 5081480"/>
              <a:gd name="connsiteY16" fmla="*/ 305592 h 6133889"/>
              <a:gd name="connsiteX17" fmla="*/ 2540741 w 5081480"/>
              <a:gd name="connsiteY17" fmla="*/ 0 h 6133889"/>
              <a:gd name="connsiteX18" fmla="*/ 4337315 w 5081480"/>
              <a:gd name="connsiteY18" fmla="*/ 744165 h 6133889"/>
              <a:gd name="connsiteX19" fmla="*/ 4337315 w 5081480"/>
              <a:gd name="connsiteY19" fmla="*/ 4337315 h 6133889"/>
              <a:gd name="connsiteX20" fmla="*/ 2540740 w 5081480"/>
              <a:gd name="connsiteY20" fmla="*/ 6133889 h 6133889"/>
              <a:gd name="connsiteX21" fmla="*/ 744165 w 5081480"/>
              <a:gd name="connsiteY21" fmla="*/ 4337315 h 6133889"/>
              <a:gd name="connsiteX22" fmla="*/ 744165 w 5081480"/>
              <a:gd name="connsiteY22" fmla="*/ 744165 h 6133889"/>
              <a:gd name="connsiteX23" fmla="*/ 2540741 w 5081480"/>
              <a:gd name="connsiteY23" fmla="*/ 0 h 6133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081480" h="6133889">
                <a:moveTo>
                  <a:pt x="2540739" y="1728231"/>
                </a:moveTo>
                <a:cubicBezTo>
                  <a:pt x="2092003" y="1728231"/>
                  <a:pt x="1728230" y="2092004"/>
                  <a:pt x="1728230" y="2540740"/>
                </a:cubicBezTo>
                <a:cubicBezTo>
                  <a:pt x="1728230" y="2989476"/>
                  <a:pt x="2092003" y="3353249"/>
                  <a:pt x="2540739" y="3353249"/>
                </a:cubicBezTo>
                <a:cubicBezTo>
                  <a:pt x="2989475" y="3353249"/>
                  <a:pt x="3353248" y="2989476"/>
                  <a:pt x="3353248" y="2540740"/>
                </a:cubicBezTo>
                <a:cubicBezTo>
                  <a:pt x="3353248" y="2092004"/>
                  <a:pt x="2989475" y="1728231"/>
                  <a:pt x="2540739" y="1728231"/>
                </a:cubicBezTo>
                <a:close/>
                <a:moveTo>
                  <a:pt x="2540740" y="1407975"/>
                </a:moveTo>
                <a:cubicBezTo>
                  <a:pt x="3166349" y="1407975"/>
                  <a:pt x="3673505" y="1915131"/>
                  <a:pt x="3673505" y="2540740"/>
                </a:cubicBezTo>
                <a:cubicBezTo>
                  <a:pt x="3673505" y="3166349"/>
                  <a:pt x="3166349" y="3673505"/>
                  <a:pt x="2540740" y="3673505"/>
                </a:cubicBezTo>
                <a:cubicBezTo>
                  <a:pt x="1915131" y="3673505"/>
                  <a:pt x="1407975" y="3166349"/>
                  <a:pt x="1407975" y="2540740"/>
                </a:cubicBezTo>
                <a:cubicBezTo>
                  <a:pt x="1407975" y="1915131"/>
                  <a:pt x="1915131" y="1407975"/>
                  <a:pt x="2540740" y="1407975"/>
                </a:cubicBezTo>
                <a:close/>
                <a:moveTo>
                  <a:pt x="2540740" y="305592"/>
                </a:moveTo>
                <a:cubicBezTo>
                  <a:pt x="1968716" y="305592"/>
                  <a:pt x="1396692" y="523813"/>
                  <a:pt x="960252" y="960252"/>
                </a:cubicBezTo>
                <a:cubicBezTo>
                  <a:pt x="87373" y="1833132"/>
                  <a:pt x="87373" y="3248348"/>
                  <a:pt x="960252" y="4121228"/>
                </a:cubicBezTo>
                <a:lnTo>
                  <a:pt x="2540740" y="5701715"/>
                </a:lnTo>
                <a:lnTo>
                  <a:pt x="4121228" y="4121228"/>
                </a:lnTo>
                <a:cubicBezTo>
                  <a:pt x="4994107" y="3248348"/>
                  <a:pt x="4994107" y="1833132"/>
                  <a:pt x="4121228" y="960252"/>
                </a:cubicBezTo>
                <a:cubicBezTo>
                  <a:pt x="3684788" y="523813"/>
                  <a:pt x="3112764" y="305592"/>
                  <a:pt x="2540740" y="305592"/>
                </a:cubicBezTo>
                <a:close/>
                <a:moveTo>
                  <a:pt x="2540741" y="0"/>
                </a:moveTo>
                <a:cubicBezTo>
                  <a:pt x="3190972" y="0"/>
                  <a:pt x="3841205" y="248054"/>
                  <a:pt x="4337315" y="744165"/>
                </a:cubicBezTo>
                <a:cubicBezTo>
                  <a:pt x="5329535" y="1736387"/>
                  <a:pt x="5329535" y="3345095"/>
                  <a:pt x="4337315" y="4337315"/>
                </a:cubicBezTo>
                <a:lnTo>
                  <a:pt x="2540740" y="6133889"/>
                </a:lnTo>
                <a:lnTo>
                  <a:pt x="744165" y="4337315"/>
                </a:lnTo>
                <a:cubicBezTo>
                  <a:pt x="-248055" y="3345094"/>
                  <a:pt x="-248055" y="1736387"/>
                  <a:pt x="744165" y="744165"/>
                </a:cubicBezTo>
                <a:cubicBezTo>
                  <a:pt x="1240276" y="248055"/>
                  <a:pt x="1890508" y="0"/>
                  <a:pt x="254074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文本框 30"/>
          <p:cNvSpPr txBox="1"/>
          <p:nvPr/>
        </p:nvSpPr>
        <p:spPr>
          <a:xfrm>
            <a:off x="5570889" y="4461727"/>
            <a:ext cx="4936690" cy="954107"/>
          </a:xfrm>
          <a:prstGeom prst="rect">
            <a:avLst/>
          </a:prstGeom>
          <a:noFill/>
        </p:spPr>
        <p:txBody>
          <a:bodyPr wrap="square" lIns="0" rIns="0" rtlCol="0">
            <a:spAutoFit/>
          </a:bodyPr>
          <a:lstStyle/>
          <a:p>
            <a:r>
              <a:rPr lang="en-US" altLang="zh-CN" sz="2800" dirty="0">
                <a:solidFill>
                  <a:schemeClr val="bg1"/>
                </a:solidFill>
                <a:cs typeface="+mn-ea"/>
              </a:rPr>
              <a:t>GB36246-2018</a:t>
            </a:r>
            <a:r>
              <a:rPr lang="zh-CN" altLang="zh-CN" sz="2800" dirty="0" smtClean="0">
                <a:solidFill>
                  <a:schemeClr val="bg1"/>
                </a:solidFill>
                <a:cs typeface="+mn-ea"/>
              </a:rPr>
              <a:t>《中小学合成材料面层运动场地》</a:t>
            </a:r>
            <a:r>
              <a:rPr lang="zh-CN" altLang="en-US" sz="2800" dirty="0" smtClean="0">
                <a:solidFill>
                  <a:schemeClr val="bg1"/>
                </a:solidFill>
                <a:cs typeface="+mn-ea"/>
              </a:rPr>
              <a:t>标准解读</a:t>
            </a:r>
            <a:endParaRPr lang="zh-CN" altLang="en-US" sz="2800"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dissolve">
                                      <p:cBhvr>
                                        <p:cTn id="7" dur="500"/>
                                        <p:tgtEl>
                                          <p:spTgt spid="47"/>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1000"/>
                                        <p:tgtEl>
                                          <p:spTgt spid="18"/>
                                        </p:tgtEl>
                                      </p:cBhvr>
                                    </p:animEffect>
                                    <p:anim calcmode="lin" valueType="num">
                                      <p:cBhvr>
                                        <p:cTn id="12" dur="1000" fill="hold"/>
                                        <p:tgtEl>
                                          <p:spTgt spid="18"/>
                                        </p:tgtEl>
                                        <p:attrNameLst>
                                          <p:attrName>ppt_x</p:attrName>
                                        </p:attrNameLst>
                                      </p:cBhvr>
                                      <p:tavLst>
                                        <p:tav tm="0">
                                          <p:val>
                                            <p:strVal val="#ppt_x"/>
                                          </p:val>
                                        </p:tav>
                                        <p:tav tm="100000">
                                          <p:val>
                                            <p:strVal val="#ppt_x"/>
                                          </p:val>
                                        </p:tav>
                                      </p:tavLst>
                                    </p:anim>
                                    <p:anim calcmode="lin" valueType="num">
                                      <p:cBhvr>
                                        <p:cTn id="13" dur="1000" fill="hold"/>
                                        <p:tgtEl>
                                          <p:spTgt spid="18"/>
                                        </p:tgtEl>
                                        <p:attrNameLst>
                                          <p:attrName>ppt_y</p:attrName>
                                        </p:attrNameLst>
                                      </p:cBhvr>
                                      <p:tavLst>
                                        <p:tav tm="0">
                                          <p:val>
                                            <p:strVal val="#ppt_y+.1"/>
                                          </p:val>
                                        </p:tav>
                                        <p:tav tm="100000">
                                          <p:val>
                                            <p:strVal val="#ppt_y"/>
                                          </p:val>
                                        </p:tav>
                                      </p:tavLst>
                                    </p:anim>
                                  </p:childTnLst>
                                </p:cTn>
                              </p:par>
                              <p:par>
                                <p:cTn id="14" presetID="47" presetClass="entr" presetSubtype="0" fill="hold" grpId="0" nodeType="with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1000"/>
                                        <p:tgtEl>
                                          <p:spTgt spid="25"/>
                                        </p:tgtEl>
                                      </p:cBhvr>
                                    </p:animEffect>
                                    <p:anim calcmode="lin" valueType="num">
                                      <p:cBhvr>
                                        <p:cTn id="17" dur="1000" fill="hold"/>
                                        <p:tgtEl>
                                          <p:spTgt spid="25"/>
                                        </p:tgtEl>
                                        <p:attrNameLst>
                                          <p:attrName>ppt_x</p:attrName>
                                        </p:attrNameLst>
                                      </p:cBhvr>
                                      <p:tavLst>
                                        <p:tav tm="0">
                                          <p:val>
                                            <p:strVal val="#ppt_x"/>
                                          </p:val>
                                        </p:tav>
                                        <p:tav tm="100000">
                                          <p:val>
                                            <p:strVal val="#ppt_x"/>
                                          </p:val>
                                        </p:tav>
                                      </p:tavLst>
                                    </p:anim>
                                    <p:anim calcmode="lin" valueType="num">
                                      <p:cBhvr>
                                        <p:cTn id="18" dur="1000" fill="hold"/>
                                        <p:tgtEl>
                                          <p:spTgt spid="25"/>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49"/>
                                        </p:tgtEl>
                                        <p:attrNameLst>
                                          <p:attrName>style.visibility</p:attrName>
                                        </p:attrNameLst>
                                      </p:cBhvr>
                                      <p:to>
                                        <p:strVal val="visible"/>
                                      </p:to>
                                    </p:set>
                                    <p:anim calcmode="lin" valueType="num">
                                      <p:cBhvr>
                                        <p:cTn id="22" dur="500" fill="hold"/>
                                        <p:tgtEl>
                                          <p:spTgt spid="49"/>
                                        </p:tgtEl>
                                        <p:attrNameLst>
                                          <p:attrName>ppt_w</p:attrName>
                                        </p:attrNameLst>
                                      </p:cBhvr>
                                      <p:tavLst>
                                        <p:tav tm="0">
                                          <p:val>
                                            <p:fltVal val="0"/>
                                          </p:val>
                                        </p:tav>
                                        <p:tav tm="100000">
                                          <p:val>
                                            <p:strVal val="#ppt_w"/>
                                          </p:val>
                                        </p:tav>
                                      </p:tavLst>
                                    </p:anim>
                                    <p:anim calcmode="lin" valueType="num">
                                      <p:cBhvr>
                                        <p:cTn id="23" dur="500" fill="hold"/>
                                        <p:tgtEl>
                                          <p:spTgt spid="49"/>
                                        </p:tgtEl>
                                        <p:attrNameLst>
                                          <p:attrName>ppt_h</p:attrName>
                                        </p:attrNameLst>
                                      </p:cBhvr>
                                      <p:tavLst>
                                        <p:tav tm="0">
                                          <p:val>
                                            <p:fltVal val="0"/>
                                          </p:val>
                                        </p:tav>
                                        <p:tav tm="100000">
                                          <p:val>
                                            <p:strVal val="#ppt_h"/>
                                          </p:val>
                                        </p:tav>
                                      </p:tavLst>
                                    </p:anim>
                                    <p:animEffect transition="in" filter="fade">
                                      <p:cBhvr>
                                        <p:cTn id="24" dur="500"/>
                                        <p:tgtEl>
                                          <p:spTgt spid="49"/>
                                        </p:tgtEl>
                                      </p:cBhvr>
                                    </p:animEffect>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fade">
                                      <p:cBhvr>
                                        <p:cTn id="28" dur="500"/>
                                        <p:tgtEl>
                                          <p:spTgt spid="23"/>
                                        </p:tgtEl>
                                      </p:cBhvr>
                                    </p:animEffect>
                                  </p:childTnLst>
                                </p:cTn>
                              </p:par>
                            </p:childTnLst>
                          </p:cTn>
                        </p:par>
                        <p:par>
                          <p:cTn id="29" fill="hold">
                            <p:stCondLst>
                              <p:cond delay="2500"/>
                            </p:stCondLst>
                            <p:childTnLst>
                              <p:par>
                                <p:cTn id="30" presetID="53" presetClass="entr" presetSubtype="16" fill="hold" grpId="0" nodeType="afterEffect">
                                  <p:stCondLst>
                                    <p:cond delay="0"/>
                                  </p:stCondLst>
                                  <p:childTnLst>
                                    <p:set>
                                      <p:cBhvr>
                                        <p:cTn id="31" dur="1" fill="hold">
                                          <p:stCondLst>
                                            <p:cond delay="0"/>
                                          </p:stCondLst>
                                        </p:cTn>
                                        <p:tgtEl>
                                          <p:spTgt spid="5"/>
                                        </p:tgtEl>
                                        <p:attrNameLst>
                                          <p:attrName>style.visibility</p:attrName>
                                        </p:attrNameLst>
                                      </p:cBhvr>
                                      <p:to>
                                        <p:strVal val="visible"/>
                                      </p:to>
                                    </p:set>
                                    <p:anim calcmode="lin" valueType="num">
                                      <p:cBhvr>
                                        <p:cTn id="32" dur="500" fill="hold"/>
                                        <p:tgtEl>
                                          <p:spTgt spid="5"/>
                                        </p:tgtEl>
                                        <p:attrNameLst>
                                          <p:attrName>ppt_w</p:attrName>
                                        </p:attrNameLst>
                                      </p:cBhvr>
                                      <p:tavLst>
                                        <p:tav tm="0">
                                          <p:val>
                                            <p:fltVal val="0"/>
                                          </p:val>
                                        </p:tav>
                                        <p:tav tm="100000">
                                          <p:val>
                                            <p:strVal val="#ppt_w"/>
                                          </p:val>
                                        </p:tav>
                                      </p:tavLst>
                                    </p:anim>
                                    <p:anim calcmode="lin" valueType="num">
                                      <p:cBhvr>
                                        <p:cTn id="33" dur="500" fill="hold"/>
                                        <p:tgtEl>
                                          <p:spTgt spid="5"/>
                                        </p:tgtEl>
                                        <p:attrNameLst>
                                          <p:attrName>ppt_h</p:attrName>
                                        </p:attrNameLst>
                                      </p:cBhvr>
                                      <p:tavLst>
                                        <p:tav tm="0">
                                          <p:val>
                                            <p:fltVal val="0"/>
                                          </p:val>
                                        </p:tav>
                                        <p:tav tm="100000">
                                          <p:val>
                                            <p:strVal val="#ppt_h"/>
                                          </p:val>
                                        </p:tav>
                                      </p:tavLst>
                                    </p:anim>
                                    <p:animEffect transition="in" filter="fade">
                                      <p:cBhvr>
                                        <p:cTn id="34" dur="500"/>
                                        <p:tgtEl>
                                          <p:spTgt spid="5"/>
                                        </p:tgtEl>
                                      </p:cBhvr>
                                    </p:animEffect>
                                  </p:childTnLst>
                                </p:cTn>
                              </p:par>
                            </p:childTnLst>
                          </p:cTn>
                        </p:par>
                        <p:par>
                          <p:cTn id="35" fill="hold">
                            <p:stCondLst>
                              <p:cond delay="3000"/>
                            </p:stCondLst>
                            <p:childTnLst>
                              <p:par>
                                <p:cTn id="36" presetID="10" presetClass="entr" presetSubtype="0"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childTnLst>
                                </p:cTn>
                              </p:par>
                            </p:childTnLst>
                          </p:cTn>
                        </p:par>
                        <p:par>
                          <p:cTn id="39" fill="hold">
                            <p:stCondLst>
                              <p:cond delay="3500"/>
                            </p:stCondLst>
                            <p:childTnLst>
                              <p:par>
                                <p:cTn id="40" presetID="53" presetClass="entr" presetSubtype="16" fill="hold" grpId="0" nodeType="afterEffect">
                                  <p:stCondLst>
                                    <p:cond delay="0"/>
                                  </p:stCondLst>
                                  <p:childTnLst>
                                    <p:set>
                                      <p:cBhvr>
                                        <p:cTn id="41" dur="1" fill="hold">
                                          <p:stCondLst>
                                            <p:cond delay="0"/>
                                          </p:stCondLst>
                                        </p:cTn>
                                        <p:tgtEl>
                                          <p:spTgt spid="6"/>
                                        </p:tgtEl>
                                        <p:attrNameLst>
                                          <p:attrName>style.visibility</p:attrName>
                                        </p:attrNameLst>
                                      </p:cBhvr>
                                      <p:to>
                                        <p:strVal val="visible"/>
                                      </p:to>
                                    </p:set>
                                    <p:anim calcmode="lin" valueType="num">
                                      <p:cBhvr>
                                        <p:cTn id="42" dur="500" fill="hold"/>
                                        <p:tgtEl>
                                          <p:spTgt spid="6"/>
                                        </p:tgtEl>
                                        <p:attrNameLst>
                                          <p:attrName>ppt_w</p:attrName>
                                        </p:attrNameLst>
                                      </p:cBhvr>
                                      <p:tavLst>
                                        <p:tav tm="0">
                                          <p:val>
                                            <p:fltVal val="0"/>
                                          </p:val>
                                        </p:tav>
                                        <p:tav tm="100000">
                                          <p:val>
                                            <p:strVal val="#ppt_w"/>
                                          </p:val>
                                        </p:tav>
                                      </p:tavLst>
                                    </p:anim>
                                    <p:anim calcmode="lin" valueType="num">
                                      <p:cBhvr>
                                        <p:cTn id="43" dur="500" fill="hold"/>
                                        <p:tgtEl>
                                          <p:spTgt spid="6"/>
                                        </p:tgtEl>
                                        <p:attrNameLst>
                                          <p:attrName>ppt_h</p:attrName>
                                        </p:attrNameLst>
                                      </p:cBhvr>
                                      <p:tavLst>
                                        <p:tav tm="0">
                                          <p:val>
                                            <p:fltVal val="0"/>
                                          </p:val>
                                        </p:tav>
                                        <p:tav tm="100000">
                                          <p:val>
                                            <p:strVal val="#ppt_h"/>
                                          </p:val>
                                        </p:tav>
                                      </p:tavLst>
                                    </p:anim>
                                    <p:animEffect transition="in" filter="fade">
                                      <p:cBhvr>
                                        <p:cTn id="44" dur="500"/>
                                        <p:tgtEl>
                                          <p:spTgt spid="6"/>
                                        </p:tgtEl>
                                      </p:cBhvr>
                                    </p:animEffect>
                                  </p:childTnLst>
                                </p:cTn>
                              </p:par>
                            </p:childTnLst>
                          </p:cTn>
                        </p:par>
                        <p:par>
                          <p:cTn id="45" fill="hold">
                            <p:stCondLst>
                              <p:cond delay="4000"/>
                            </p:stCondLst>
                            <p:childTnLst>
                              <p:par>
                                <p:cTn id="46" presetID="10" presetClass="entr" presetSubtype="0" fill="hold" grpId="0" nodeType="afterEffect">
                                  <p:stCondLst>
                                    <p:cond delay="0"/>
                                  </p:stCondLst>
                                  <p:childTnLst>
                                    <p:set>
                                      <p:cBhvr>
                                        <p:cTn id="47" dur="1" fill="hold">
                                          <p:stCondLst>
                                            <p:cond delay="0"/>
                                          </p:stCondLst>
                                        </p:cTn>
                                        <p:tgtEl>
                                          <p:spTgt spid="31"/>
                                        </p:tgtEl>
                                        <p:attrNameLst>
                                          <p:attrName>style.visibility</p:attrName>
                                        </p:attrNameLst>
                                      </p:cBhvr>
                                      <p:to>
                                        <p:strVal val="visible"/>
                                      </p:to>
                                    </p:set>
                                    <p:animEffect transition="in" filter="fade">
                                      <p:cBhvr>
                                        <p:cTn id="48" dur="500"/>
                                        <p:tgtEl>
                                          <p:spTgt spid="31"/>
                                        </p:tgtEl>
                                      </p:cBhvr>
                                    </p:animEffect>
                                  </p:childTnLst>
                                </p:cTn>
                              </p:par>
                            </p:childTnLst>
                          </p:cTn>
                        </p:par>
                        <p:par>
                          <p:cTn id="49" fill="hold">
                            <p:stCondLst>
                              <p:cond delay="4500"/>
                            </p:stCondLst>
                            <p:childTnLst>
                              <p:par>
                                <p:cTn id="50" presetID="53" presetClass="entr" presetSubtype="16" fill="hold" grpId="0" nodeType="afterEffect">
                                  <p:stCondLst>
                                    <p:cond delay="0"/>
                                  </p:stCondLst>
                                  <p:childTnLst>
                                    <p:set>
                                      <p:cBhvr>
                                        <p:cTn id="51" dur="1" fill="hold">
                                          <p:stCondLst>
                                            <p:cond delay="0"/>
                                          </p:stCondLst>
                                        </p:cTn>
                                        <p:tgtEl>
                                          <p:spTgt spid="11"/>
                                        </p:tgtEl>
                                        <p:attrNameLst>
                                          <p:attrName>style.visibility</p:attrName>
                                        </p:attrNameLst>
                                      </p:cBhvr>
                                      <p:to>
                                        <p:strVal val="visible"/>
                                      </p:to>
                                    </p:set>
                                    <p:anim calcmode="lin" valueType="num">
                                      <p:cBhvr>
                                        <p:cTn id="52" dur="500" fill="hold"/>
                                        <p:tgtEl>
                                          <p:spTgt spid="11"/>
                                        </p:tgtEl>
                                        <p:attrNameLst>
                                          <p:attrName>ppt_w</p:attrName>
                                        </p:attrNameLst>
                                      </p:cBhvr>
                                      <p:tavLst>
                                        <p:tav tm="0">
                                          <p:val>
                                            <p:fltVal val="0"/>
                                          </p:val>
                                        </p:tav>
                                        <p:tav tm="100000">
                                          <p:val>
                                            <p:strVal val="#ppt_w"/>
                                          </p:val>
                                        </p:tav>
                                      </p:tavLst>
                                    </p:anim>
                                    <p:anim calcmode="lin" valueType="num">
                                      <p:cBhvr>
                                        <p:cTn id="53" dur="500" fill="hold"/>
                                        <p:tgtEl>
                                          <p:spTgt spid="11"/>
                                        </p:tgtEl>
                                        <p:attrNameLst>
                                          <p:attrName>ppt_h</p:attrName>
                                        </p:attrNameLst>
                                      </p:cBhvr>
                                      <p:tavLst>
                                        <p:tav tm="0">
                                          <p:val>
                                            <p:fltVal val="0"/>
                                          </p:val>
                                        </p:tav>
                                        <p:tav tm="100000">
                                          <p:val>
                                            <p:strVal val="#ppt_h"/>
                                          </p:val>
                                        </p:tav>
                                      </p:tavLst>
                                    </p:anim>
                                    <p:animEffect transition="in" filter="fade">
                                      <p:cBhvr>
                                        <p:cTn id="54" dur="500"/>
                                        <p:tgtEl>
                                          <p:spTgt spid="11"/>
                                        </p:tgtEl>
                                      </p:cBhvr>
                                    </p:animEffect>
                                  </p:childTnLst>
                                </p:cTn>
                              </p:par>
                            </p:childTnLst>
                          </p:cTn>
                        </p:par>
                        <p:par>
                          <p:cTn id="55" fill="hold">
                            <p:stCondLst>
                              <p:cond delay="5000"/>
                            </p:stCondLst>
                            <p:childTnLst>
                              <p:par>
                                <p:cTn id="56" presetID="10" presetClass="entr" presetSubtype="0" fill="hold" grpId="0" nodeType="afterEffect">
                                  <p:stCondLst>
                                    <p:cond delay="0"/>
                                  </p:stCondLst>
                                  <p:childTnLst>
                                    <p:set>
                                      <p:cBhvr>
                                        <p:cTn id="57" dur="1" fill="hold">
                                          <p:stCondLst>
                                            <p:cond delay="0"/>
                                          </p:stCondLst>
                                        </p:cTn>
                                        <p:tgtEl>
                                          <p:spTgt spid="12"/>
                                        </p:tgtEl>
                                        <p:attrNameLst>
                                          <p:attrName>style.visibility</p:attrName>
                                        </p:attrNameLst>
                                      </p:cBhvr>
                                      <p:to>
                                        <p:strVal val="visible"/>
                                      </p:to>
                                    </p:set>
                                    <p:animEffect transition="in" filter="fade">
                                      <p:cBhvr>
                                        <p:cTn id="58" dur="500"/>
                                        <p:tgtEl>
                                          <p:spTgt spid="12"/>
                                        </p:tgtEl>
                                      </p:cBhvr>
                                    </p:animEffect>
                                  </p:childTnLst>
                                </p:cTn>
                              </p:par>
                            </p:childTnLst>
                          </p:cTn>
                        </p:par>
                        <p:par>
                          <p:cTn id="59" fill="hold">
                            <p:stCondLst>
                              <p:cond delay="5500"/>
                            </p:stCondLst>
                            <p:childTnLst>
                              <p:par>
                                <p:cTn id="60" presetID="53" presetClass="entr" presetSubtype="16" fill="hold" grpId="0" nodeType="afterEffect">
                                  <p:stCondLst>
                                    <p:cond delay="0"/>
                                  </p:stCondLst>
                                  <p:childTnLst>
                                    <p:set>
                                      <p:cBhvr>
                                        <p:cTn id="61" dur="1" fill="hold">
                                          <p:stCondLst>
                                            <p:cond delay="0"/>
                                          </p:stCondLst>
                                        </p:cTn>
                                        <p:tgtEl>
                                          <p:spTgt spid="13"/>
                                        </p:tgtEl>
                                        <p:attrNameLst>
                                          <p:attrName>style.visibility</p:attrName>
                                        </p:attrNameLst>
                                      </p:cBhvr>
                                      <p:to>
                                        <p:strVal val="visible"/>
                                      </p:to>
                                    </p:set>
                                    <p:anim calcmode="lin" valueType="num">
                                      <p:cBhvr>
                                        <p:cTn id="62" dur="500" fill="hold"/>
                                        <p:tgtEl>
                                          <p:spTgt spid="13"/>
                                        </p:tgtEl>
                                        <p:attrNameLst>
                                          <p:attrName>ppt_w</p:attrName>
                                        </p:attrNameLst>
                                      </p:cBhvr>
                                      <p:tavLst>
                                        <p:tav tm="0">
                                          <p:val>
                                            <p:fltVal val="0"/>
                                          </p:val>
                                        </p:tav>
                                        <p:tav tm="100000">
                                          <p:val>
                                            <p:strVal val="#ppt_w"/>
                                          </p:val>
                                        </p:tav>
                                      </p:tavLst>
                                    </p:anim>
                                    <p:anim calcmode="lin" valueType="num">
                                      <p:cBhvr>
                                        <p:cTn id="63" dur="500" fill="hold"/>
                                        <p:tgtEl>
                                          <p:spTgt spid="13"/>
                                        </p:tgtEl>
                                        <p:attrNameLst>
                                          <p:attrName>ppt_h</p:attrName>
                                        </p:attrNameLst>
                                      </p:cBhvr>
                                      <p:tavLst>
                                        <p:tav tm="0">
                                          <p:val>
                                            <p:fltVal val="0"/>
                                          </p:val>
                                        </p:tav>
                                        <p:tav tm="100000">
                                          <p:val>
                                            <p:strVal val="#ppt_h"/>
                                          </p:val>
                                        </p:tav>
                                      </p:tavLst>
                                    </p:anim>
                                    <p:animEffect transition="in" filter="fade">
                                      <p:cBhvr>
                                        <p:cTn id="64" dur="500"/>
                                        <p:tgtEl>
                                          <p:spTgt spid="13"/>
                                        </p:tgtEl>
                                      </p:cBhvr>
                                    </p:animEffect>
                                  </p:childTnLst>
                                </p:cTn>
                              </p:par>
                            </p:childTnLst>
                          </p:cTn>
                        </p:par>
                        <p:par>
                          <p:cTn id="65" fill="hold">
                            <p:stCondLst>
                              <p:cond delay="6000"/>
                            </p:stCondLst>
                            <p:childTnLst>
                              <p:par>
                                <p:cTn id="66" presetID="10" presetClass="entr" presetSubtype="0" fill="hold" grpId="0" nodeType="afterEffect">
                                  <p:stCondLst>
                                    <p:cond delay="0"/>
                                  </p:stCondLst>
                                  <p:childTnLst>
                                    <p:set>
                                      <p:cBhvr>
                                        <p:cTn id="67" dur="1" fill="hold">
                                          <p:stCondLst>
                                            <p:cond delay="0"/>
                                          </p:stCondLst>
                                        </p:cTn>
                                        <p:tgtEl>
                                          <p:spTgt spid="14"/>
                                        </p:tgtEl>
                                        <p:attrNameLst>
                                          <p:attrName>style.visibility</p:attrName>
                                        </p:attrNameLst>
                                      </p:cBhvr>
                                      <p:to>
                                        <p:strVal val="visible"/>
                                      </p:to>
                                    </p:set>
                                    <p:animEffect transition="in" filter="fade">
                                      <p:cBhvr>
                                        <p:cTn id="6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3" grpId="0"/>
      <p:bldP spid="29" grpId="0"/>
      <p:bldP spid="31" grpId="0"/>
      <p:bldP spid="25" grpId="0"/>
      <p:bldP spid="49" grpId="0" bldLvl="0" animBg="1"/>
      <p:bldP spid="5" grpId="0" bldLvl="0" animBg="1"/>
      <p:bldP spid="6" grpId="0" bldLvl="0" animBg="1"/>
      <p:bldP spid="11" grpId="0" bldLvl="0" animBg="1"/>
      <p:bldP spid="12" grpId="0"/>
      <p:bldP spid="13" grpId="0" bldLvl="0" animBg="1"/>
      <p:bldP spid="1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lum bright="-30000"/>
            <a:extLst>
              <a:ext uri="{28A0092B-C50C-407E-A947-70E740481C1C}">
                <a14:useLocalDpi xmlns:a14="http://schemas.microsoft.com/office/drawing/2010/main" val="0"/>
              </a:ext>
            </a:extLst>
          </a:blip>
          <a:stretch>
            <a:fillRect/>
          </a:stretch>
        </p:blipFill>
        <p:spPr>
          <a:xfrm>
            <a:off x="2634992" y="472318"/>
            <a:ext cx="6524173" cy="6355291"/>
          </a:xfrm>
          <a:prstGeom prst="rect">
            <a:avLst/>
          </a:prstGeom>
        </p:spPr>
      </p:pic>
      <p:sp>
        <p:nvSpPr>
          <p:cNvPr id="12" name="文本框 11"/>
          <p:cNvSpPr txBox="1"/>
          <p:nvPr/>
        </p:nvSpPr>
        <p:spPr>
          <a:xfrm>
            <a:off x="1089660" y="472440"/>
            <a:ext cx="9854565" cy="5777230"/>
          </a:xfrm>
          <a:prstGeom prst="rect">
            <a:avLst/>
          </a:prstGeom>
          <a:noFill/>
        </p:spPr>
        <p:txBody>
          <a:bodyPr wrap="square" rtlCol="0">
            <a:spAutoFit/>
          </a:bodyPr>
          <a:lstStyle/>
          <a:p>
            <a:pPr algn="l">
              <a:lnSpc>
                <a:spcPct val="120000"/>
              </a:lnSpc>
            </a:pPr>
            <a:r>
              <a:rPr lang="zh-CN" altLang="en-US" sz="4000" dirty="0">
                <a:solidFill>
                  <a:schemeClr val="bg1"/>
                </a:solidFill>
                <a:cs typeface="+mn-ea"/>
                <a:sym typeface="+mn-lt"/>
              </a:rPr>
              <a:t>３、球类场地面层分类</a:t>
            </a:r>
            <a:endParaRPr lang="zh-CN" altLang="en-US" sz="4000" dirty="0">
              <a:solidFill>
                <a:schemeClr val="bg1"/>
              </a:solidFill>
              <a:cs typeface="+mn-ea"/>
              <a:sym typeface="+mn-lt"/>
            </a:endParaRPr>
          </a:p>
          <a:p>
            <a:pPr algn="l">
              <a:lnSpc>
                <a:spcPct val="120000"/>
              </a:lnSpc>
            </a:pPr>
            <a:endParaRPr lang="zh-CN" altLang="en-US" sz="2800" dirty="0">
              <a:solidFill>
                <a:schemeClr val="bg1"/>
              </a:solidFill>
              <a:cs typeface="+mn-ea"/>
              <a:sym typeface="+mn-lt"/>
            </a:endParaRPr>
          </a:p>
          <a:p>
            <a:pPr algn="l">
              <a:lnSpc>
                <a:spcPct val="120000"/>
              </a:lnSpc>
            </a:pPr>
            <a:r>
              <a:rPr lang="zh-CN" altLang="en-US" sz="2800" dirty="0">
                <a:solidFill>
                  <a:schemeClr val="bg1"/>
                </a:solidFill>
                <a:cs typeface="+mn-ea"/>
                <a:sym typeface="+mn-lt"/>
              </a:rPr>
              <a:t>（２）预制型。</a:t>
            </a:r>
            <a:endParaRPr lang="zh-CN" altLang="en-US" sz="2800" dirty="0">
              <a:solidFill>
                <a:schemeClr val="bg1"/>
              </a:solidFill>
              <a:cs typeface="+mn-ea"/>
              <a:sym typeface="+mn-lt"/>
            </a:endParaRPr>
          </a:p>
          <a:p>
            <a:pPr algn="l">
              <a:lnSpc>
                <a:spcPct val="120000"/>
              </a:lnSpc>
            </a:pPr>
            <a:endParaRPr lang="zh-CN" altLang="en-US" sz="2800" dirty="0">
              <a:solidFill>
                <a:schemeClr val="bg1"/>
              </a:solidFill>
              <a:cs typeface="+mn-ea"/>
              <a:sym typeface="+mn-lt"/>
            </a:endParaRPr>
          </a:p>
          <a:p>
            <a:pPr algn="l">
              <a:lnSpc>
                <a:spcPct val="120000"/>
              </a:lnSpc>
            </a:pPr>
            <a:r>
              <a:rPr lang="zh-CN" altLang="en-US" sz="2800" dirty="0">
                <a:solidFill>
                  <a:schemeClr val="bg1"/>
                </a:solidFill>
                <a:cs typeface="+mn-ea"/>
                <a:sym typeface="+mn-lt"/>
              </a:rPr>
              <a:t>　用不低于</a:t>
            </a:r>
            <a:r>
              <a:rPr lang="en-US" altLang="zh-CN" sz="2800" dirty="0">
                <a:solidFill>
                  <a:schemeClr val="bg1"/>
                </a:solidFill>
                <a:cs typeface="+mn-ea"/>
                <a:sym typeface="+mn-lt"/>
              </a:rPr>
              <a:t>8</a:t>
            </a:r>
            <a:r>
              <a:rPr lang="zh-CN" altLang="en-US" sz="2800" dirty="0">
                <a:solidFill>
                  <a:schemeClr val="bg1"/>
                </a:solidFill>
                <a:cs typeface="+mn-ea"/>
                <a:sym typeface="+mn-lt"/>
              </a:rPr>
              <a:t>ｍｍ厚度</a:t>
            </a:r>
            <a:endParaRPr lang="zh-CN" altLang="en-US" sz="2800" dirty="0">
              <a:solidFill>
                <a:schemeClr val="bg1"/>
              </a:solidFill>
              <a:cs typeface="+mn-ea"/>
              <a:sym typeface="+mn-lt"/>
            </a:endParaRPr>
          </a:p>
          <a:p>
            <a:pPr algn="l">
              <a:lnSpc>
                <a:spcPct val="120000"/>
              </a:lnSpc>
            </a:pPr>
            <a:r>
              <a:rPr lang="zh-CN" altLang="en-US" sz="2800" dirty="0">
                <a:solidFill>
                  <a:schemeClr val="bg1"/>
                </a:solidFill>
                <a:cs typeface="+mn-ea"/>
                <a:sym typeface="+mn-lt"/>
              </a:rPr>
              <a:t>的预制型卷材来直接</a:t>
            </a:r>
            <a:endParaRPr lang="zh-CN" altLang="en-US" sz="2800" dirty="0">
              <a:solidFill>
                <a:schemeClr val="bg1"/>
              </a:solidFill>
              <a:cs typeface="+mn-ea"/>
              <a:sym typeface="+mn-lt"/>
            </a:endParaRPr>
          </a:p>
          <a:p>
            <a:pPr algn="l">
              <a:lnSpc>
                <a:spcPct val="120000"/>
              </a:lnSpc>
            </a:pPr>
            <a:r>
              <a:rPr lang="zh-CN" altLang="en-US" sz="2800" dirty="0">
                <a:solidFill>
                  <a:schemeClr val="bg1"/>
                </a:solidFill>
                <a:cs typeface="+mn-ea"/>
                <a:sym typeface="+mn-lt"/>
              </a:rPr>
              <a:t>铺装篮球场。</a:t>
            </a:r>
            <a:endParaRPr lang="zh-CN" altLang="en-US" sz="5400" dirty="0">
              <a:solidFill>
                <a:schemeClr val="bg1"/>
              </a:solidFill>
              <a:cs typeface="+mn-ea"/>
              <a:sym typeface="+mn-lt"/>
            </a:endParaRPr>
          </a:p>
          <a:p>
            <a:pPr algn="l">
              <a:lnSpc>
                <a:spcPct val="120000"/>
              </a:lnSpc>
            </a:pPr>
            <a:endParaRPr lang="zh-CN" altLang="en-US" sz="2000" b="1" dirty="0">
              <a:solidFill>
                <a:schemeClr val="bg1"/>
              </a:solidFill>
              <a:cs typeface="+mn-ea"/>
              <a:sym typeface="+mn-lt"/>
            </a:endParaRPr>
          </a:p>
          <a:p>
            <a:pPr algn="l">
              <a:lnSpc>
                <a:spcPct val="120000"/>
              </a:lnSpc>
            </a:pPr>
            <a:endParaRPr lang="zh-CN" altLang="en-US" sz="2000" b="1" dirty="0">
              <a:solidFill>
                <a:schemeClr val="bg1"/>
              </a:solidFill>
              <a:cs typeface="+mn-ea"/>
              <a:sym typeface="+mn-lt"/>
            </a:endParaRPr>
          </a:p>
          <a:p>
            <a:pPr algn="l">
              <a:lnSpc>
                <a:spcPct val="120000"/>
              </a:lnSpc>
            </a:pPr>
            <a:endParaRPr lang="zh-CN" altLang="en-US" sz="2000" b="1" dirty="0">
              <a:solidFill>
                <a:schemeClr val="bg1"/>
              </a:solidFill>
              <a:cs typeface="+mn-ea"/>
              <a:sym typeface="+mn-lt"/>
            </a:endParaRPr>
          </a:p>
          <a:p>
            <a:pPr algn="l">
              <a:lnSpc>
                <a:spcPct val="120000"/>
              </a:lnSpc>
            </a:pPr>
            <a:endParaRPr lang="zh-CN" altLang="en-US" sz="2000" b="1" dirty="0">
              <a:solidFill>
                <a:schemeClr val="bg1"/>
              </a:solidFill>
              <a:cs typeface="+mn-ea"/>
              <a:sym typeface="+mn-lt"/>
            </a:endParaRPr>
          </a:p>
          <a:p>
            <a:pPr algn="l">
              <a:lnSpc>
                <a:spcPct val="120000"/>
              </a:lnSpc>
            </a:pPr>
            <a:r>
              <a:rPr lang="zh-CN" altLang="en-US" sz="2000" b="1" dirty="0">
                <a:solidFill>
                  <a:schemeClr val="bg1"/>
                </a:solidFill>
                <a:cs typeface="+mn-ea"/>
                <a:sym typeface="+mn-lt"/>
              </a:rPr>
              <a:t>　　　　　　　　　　　　　　　　　　　</a:t>
            </a:r>
            <a:r>
              <a:rPr lang="zh-CN" altLang="en-US" sz="2000" b="1" dirty="0" smtClean="0">
                <a:solidFill>
                  <a:schemeClr val="bg1"/>
                </a:solidFill>
                <a:cs typeface="+mn-ea"/>
                <a:sym typeface="+mn-lt"/>
              </a:rPr>
              <a:t>南京市某中学预制</a:t>
            </a:r>
            <a:r>
              <a:rPr lang="zh-CN" altLang="en-US" sz="2000" b="1" dirty="0">
                <a:solidFill>
                  <a:schemeClr val="bg1"/>
                </a:solidFill>
                <a:cs typeface="+mn-ea"/>
                <a:sym typeface="+mn-lt"/>
              </a:rPr>
              <a:t>型面层篮球场</a:t>
            </a:r>
            <a:endParaRPr lang="zh-CN" altLang="en-US" sz="2000" b="1" dirty="0">
              <a:solidFill>
                <a:schemeClr val="bg1"/>
              </a:solidFill>
              <a:cs typeface="+mn-ea"/>
              <a:sym typeface="+mn-lt"/>
            </a:endParaRPr>
          </a:p>
        </p:txBody>
      </p:sp>
      <p:pic>
        <p:nvPicPr>
          <p:cNvPr id="2" name="图片 1" descr="597652298964403230"/>
          <p:cNvPicPr>
            <a:picLocks noChangeAspect="1"/>
          </p:cNvPicPr>
          <p:nvPr/>
        </p:nvPicPr>
        <p:blipFill>
          <a:blip r:embed="rId2"/>
          <a:stretch>
            <a:fillRect/>
          </a:stretch>
        </p:blipFill>
        <p:spPr>
          <a:xfrm>
            <a:off x="4864735" y="1843405"/>
            <a:ext cx="5322570" cy="382333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lum bright="-30000"/>
            <a:extLst>
              <a:ext uri="{28A0092B-C50C-407E-A947-70E740481C1C}">
                <a14:useLocalDpi xmlns:a14="http://schemas.microsoft.com/office/drawing/2010/main" val="0"/>
              </a:ext>
            </a:extLst>
          </a:blip>
          <a:stretch>
            <a:fillRect/>
          </a:stretch>
        </p:blipFill>
        <p:spPr>
          <a:xfrm>
            <a:off x="2634992" y="472318"/>
            <a:ext cx="6524173" cy="6355291"/>
          </a:xfrm>
          <a:prstGeom prst="rect">
            <a:avLst/>
          </a:prstGeom>
        </p:spPr>
      </p:pic>
      <p:sp>
        <p:nvSpPr>
          <p:cNvPr id="12" name="文本框 11"/>
          <p:cNvSpPr txBox="1"/>
          <p:nvPr/>
        </p:nvSpPr>
        <p:spPr>
          <a:xfrm>
            <a:off x="892528" y="723843"/>
            <a:ext cx="9944668" cy="3857625"/>
          </a:xfrm>
          <a:prstGeom prst="rect">
            <a:avLst/>
          </a:prstGeom>
          <a:noFill/>
        </p:spPr>
        <p:txBody>
          <a:bodyPr wrap="square" rtlCol="0">
            <a:spAutoFit/>
          </a:bodyPr>
          <a:lstStyle/>
          <a:p>
            <a:pPr algn="l">
              <a:lnSpc>
                <a:spcPct val="120000"/>
              </a:lnSpc>
            </a:pPr>
            <a:r>
              <a:rPr lang="zh-CN" altLang="en-US" sz="4000" dirty="0">
                <a:solidFill>
                  <a:schemeClr val="bg1"/>
                </a:solidFill>
                <a:cs typeface="+mn-ea"/>
                <a:sym typeface="+mn-lt"/>
              </a:rPr>
              <a:t>３、球类场地面层分类</a:t>
            </a:r>
            <a:endParaRPr lang="zh-CN" altLang="en-US" sz="4000" dirty="0">
              <a:solidFill>
                <a:schemeClr val="bg1"/>
              </a:solidFill>
              <a:cs typeface="+mn-ea"/>
              <a:sym typeface="+mn-lt"/>
            </a:endParaRPr>
          </a:p>
          <a:p>
            <a:pPr algn="l">
              <a:lnSpc>
                <a:spcPct val="120000"/>
              </a:lnSpc>
            </a:pPr>
            <a:endParaRPr lang="zh-CN" altLang="en-US" sz="2800" dirty="0">
              <a:solidFill>
                <a:schemeClr val="bg1"/>
              </a:solidFill>
              <a:cs typeface="+mn-ea"/>
              <a:sym typeface="+mn-lt"/>
            </a:endParaRPr>
          </a:p>
          <a:p>
            <a:pPr algn="l">
              <a:lnSpc>
                <a:spcPct val="120000"/>
              </a:lnSpc>
            </a:pPr>
            <a:r>
              <a:rPr lang="zh-CN" altLang="en-US" sz="2800" dirty="0">
                <a:solidFill>
                  <a:schemeClr val="bg1"/>
                </a:solidFill>
                <a:cs typeface="+mn-ea"/>
                <a:sym typeface="+mn-lt"/>
              </a:rPr>
              <a:t>（３）拼装型</a:t>
            </a:r>
            <a:endParaRPr lang="zh-CN" altLang="en-US" sz="5400" dirty="0">
              <a:solidFill>
                <a:schemeClr val="bg1"/>
              </a:solidFill>
              <a:cs typeface="+mn-ea"/>
              <a:sym typeface="+mn-lt"/>
            </a:endParaRPr>
          </a:p>
          <a:p>
            <a:pPr algn="l">
              <a:lnSpc>
                <a:spcPct val="120000"/>
              </a:lnSpc>
            </a:pPr>
            <a:endParaRPr lang="zh-CN" altLang="en-US" sz="5400" dirty="0">
              <a:solidFill>
                <a:schemeClr val="bg1"/>
              </a:solidFill>
              <a:cs typeface="+mn-ea"/>
              <a:sym typeface="+mn-lt"/>
            </a:endParaRPr>
          </a:p>
          <a:p>
            <a:pPr algn="l">
              <a:lnSpc>
                <a:spcPct val="120000"/>
              </a:lnSpc>
            </a:pPr>
            <a:endParaRPr lang="zh-CN" altLang="en-US" sz="5400" b="1" dirty="0">
              <a:solidFill>
                <a:schemeClr val="bg1"/>
              </a:solidFill>
              <a:cs typeface="+mn-ea"/>
              <a:sym typeface="+mn-lt"/>
            </a:endParaRPr>
          </a:p>
        </p:txBody>
      </p:sp>
      <p:pic>
        <p:nvPicPr>
          <p:cNvPr id="3" name="图片 2"/>
          <p:cNvPicPr>
            <a:picLocks noChangeAspect="1"/>
          </p:cNvPicPr>
          <p:nvPr/>
        </p:nvPicPr>
        <p:blipFill>
          <a:blip r:embed="rId1">
            <a:lum bright="-30000"/>
            <a:extLst>
              <a:ext uri="{28A0092B-C50C-407E-A947-70E740481C1C}">
                <a14:useLocalDpi xmlns:a14="http://schemas.microsoft.com/office/drawing/2010/main" val="0"/>
              </a:ext>
            </a:extLst>
          </a:blip>
          <a:stretch>
            <a:fillRect/>
          </a:stretch>
        </p:blipFill>
        <p:spPr>
          <a:xfrm>
            <a:off x="2833747" y="723778"/>
            <a:ext cx="6524173" cy="6355291"/>
          </a:xfrm>
          <a:prstGeom prst="rect">
            <a:avLst/>
          </a:prstGeom>
        </p:spPr>
      </p:pic>
      <p:pic>
        <p:nvPicPr>
          <p:cNvPr id="5" name="图片 4" descr="t01774ac49c86ce967b"/>
          <p:cNvPicPr>
            <a:picLocks noChangeAspect="1"/>
          </p:cNvPicPr>
          <p:nvPr/>
        </p:nvPicPr>
        <p:blipFill>
          <a:blip r:embed="rId2"/>
          <a:stretch>
            <a:fillRect/>
          </a:stretch>
        </p:blipFill>
        <p:spPr>
          <a:xfrm>
            <a:off x="6569075" y="2726690"/>
            <a:ext cx="4370705" cy="3536315"/>
          </a:xfrm>
          <a:prstGeom prst="rect">
            <a:avLst/>
          </a:prstGeom>
        </p:spPr>
      </p:pic>
      <p:pic>
        <p:nvPicPr>
          <p:cNvPr id="7" name="图片 6" descr="t0161d3b96983ac0d4a"/>
          <p:cNvPicPr>
            <a:picLocks noChangeAspect="1"/>
          </p:cNvPicPr>
          <p:nvPr/>
        </p:nvPicPr>
        <p:blipFill>
          <a:blip r:embed="rId3"/>
          <a:stretch>
            <a:fillRect/>
          </a:stretch>
        </p:blipFill>
        <p:spPr>
          <a:xfrm>
            <a:off x="892810" y="2726690"/>
            <a:ext cx="5807075" cy="353631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par>
                                <p:cTn id="14" presetID="9" presetClass="entr" presetSubtype="0"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dissolve">
                                      <p:cBhvr>
                                        <p:cTn id="1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5180330" y="734695"/>
            <a:ext cx="7016115" cy="1369060"/>
          </a:xfrm>
          <a:prstGeom prst="rect">
            <a:avLst/>
          </a:prstGeom>
          <a:solidFill>
            <a:srgbClr val="A6A6A6">
              <a:alpha val="49000"/>
            </a:srgbClr>
          </a:solidFill>
          <a:ln>
            <a:solidFill>
              <a:srgbClr val="5D9185"/>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占位符 12"/>
          <p:cNvSpPr>
            <a:spLocks noGrp="1"/>
          </p:cNvSpPr>
          <p:nvPr>
            <p:ph type="body" sz="quarter" idx="10"/>
          </p:nvPr>
        </p:nvSpPr>
        <p:spPr>
          <a:xfrm>
            <a:off x="5180330" y="2926715"/>
            <a:ext cx="5209540" cy="423545"/>
          </a:xfrm>
        </p:spPr>
        <p:txBody>
          <a:bodyPr wrap="square"/>
          <a:lstStyle/>
          <a:p>
            <a:pPr marL="0" indent="0" algn="l">
              <a:buNone/>
            </a:pPr>
            <a:r>
              <a:rPr lang="zh-CN" altLang="en-US" dirty="0">
                <a:solidFill>
                  <a:schemeClr val="bg1"/>
                </a:solidFill>
                <a:cs typeface="+mn-ea"/>
                <a:sym typeface="+mn-lt"/>
              </a:rPr>
              <a:t>一、跑道面层施工工艺及特点</a:t>
            </a:r>
            <a:endParaRPr lang="zh-CN" altLang="en-US" dirty="0">
              <a:solidFill>
                <a:schemeClr val="bg1"/>
              </a:solidFill>
              <a:cs typeface="+mn-ea"/>
              <a:sym typeface="+mn-lt"/>
            </a:endParaRPr>
          </a:p>
          <a:p>
            <a:pPr marL="0" indent="0" algn="l">
              <a:buNone/>
            </a:pPr>
            <a:r>
              <a:rPr lang="zh-CN" altLang="en-US" dirty="0">
                <a:solidFill>
                  <a:schemeClr val="bg1"/>
                </a:solidFill>
                <a:cs typeface="+mn-ea"/>
                <a:sym typeface="+mn-lt"/>
              </a:rPr>
              <a:t>二、足球场面层施工工艺及特点</a:t>
            </a:r>
            <a:endParaRPr lang="zh-CN" altLang="en-US" dirty="0">
              <a:solidFill>
                <a:schemeClr val="bg1"/>
              </a:solidFill>
              <a:cs typeface="+mn-ea"/>
              <a:sym typeface="+mn-lt"/>
            </a:endParaRPr>
          </a:p>
          <a:p>
            <a:pPr marL="0" indent="0" algn="l">
              <a:buNone/>
            </a:pPr>
            <a:r>
              <a:rPr lang="zh-CN" altLang="en-US" dirty="0">
                <a:solidFill>
                  <a:schemeClr val="bg1"/>
                </a:solidFill>
                <a:cs typeface="+mn-ea"/>
                <a:sym typeface="+mn-lt"/>
              </a:rPr>
              <a:t>三、球类场地施工工艺及特点</a:t>
            </a:r>
            <a:endParaRPr lang="zh-CN" altLang="en-US" dirty="0">
              <a:solidFill>
                <a:schemeClr val="bg1"/>
              </a:solidFill>
              <a:cs typeface="+mn-ea"/>
              <a:sym typeface="+mn-lt"/>
            </a:endParaRPr>
          </a:p>
        </p:txBody>
      </p:sp>
      <p:sp>
        <p:nvSpPr>
          <p:cNvPr id="2" name="矩形 1"/>
          <p:cNvSpPr/>
          <p:nvPr/>
        </p:nvSpPr>
        <p:spPr>
          <a:xfrm>
            <a:off x="1820531" y="2009775"/>
            <a:ext cx="1808508" cy="3154710"/>
          </a:xfrm>
          <a:prstGeom prst="rect">
            <a:avLst/>
          </a:prstGeom>
          <a:noFill/>
          <a:ln>
            <a:noFill/>
          </a:ln>
        </p:spPr>
        <p:txBody>
          <a:bodyPr wrap="none" rtlCol="0" anchor="t">
            <a:spAutoFit/>
          </a:bodyPr>
          <a:lstStyle/>
          <a:p>
            <a:pPr algn="ctr"/>
            <a:r>
              <a:rPr lang="en-US" altLang="zh-CN" sz="19900" b="1" dirty="0" smtClean="0">
                <a:solidFill>
                  <a:schemeClr val="bg1"/>
                </a:solidFill>
                <a:effectLst>
                  <a:outerShdw blurRad="38100" dist="19050" dir="2700000" algn="tl" rotWithShape="0">
                    <a:schemeClr val="dk1">
                      <a:alpha val="40000"/>
                    </a:schemeClr>
                  </a:outerShdw>
                </a:effectLst>
                <a:latin typeface="条幅黑体" panose="02010601030101010101" charset="-122"/>
                <a:ea typeface="条幅黑体" panose="02010601030101010101" charset="-122"/>
              </a:rPr>
              <a:t>4</a:t>
            </a:r>
            <a:endParaRPr lang="en-US" altLang="zh-CN" sz="19900" b="1" dirty="0">
              <a:solidFill>
                <a:schemeClr val="bg1"/>
              </a:solidFill>
              <a:effectLst>
                <a:outerShdw blurRad="38100" dist="19050" dir="2700000" algn="tl" rotWithShape="0">
                  <a:schemeClr val="dk1">
                    <a:alpha val="40000"/>
                  </a:schemeClr>
                </a:outerShdw>
              </a:effectLst>
              <a:latin typeface="条幅黑体" panose="02010601030101010101" charset="-122"/>
              <a:ea typeface="条幅黑体" panose="02010601030101010101" charset="-122"/>
            </a:endParaRPr>
          </a:p>
        </p:txBody>
      </p:sp>
      <p:sp>
        <p:nvSpPr>
          <p:cNvPr id="3" name="文本占位符 16"/>
          <p:cNvSpPr>
            <a:spLocks noGrp="1"/>
          </p:cNvSpPr>
          <p:nvPr/>
        </p:nvSpPr>
        <p:spPr>
          <a:xfrm>
            <a:off x="5180330" y="1115378"/>
            <a:ext cx="7016115" cy="645160"/>
          </a:xfrm>
          <a:prstGeom prst="rect">
            <a:avLst/>
          </a:prstGeom>
        </p:spPr>
        <p:txBody>
          <a:bodyPr wrap="square" anchor="ctr" anchorCtr="0">
            <a:spAutoFit/>
          </a:bodyPr>
          <a:lstStyle>
            <a:lvl1pPr marL="0" indent="0" algn="ctr" defTabSz="914400" rtl="0" eaLnBrk="1" latinLnBrk="0" hangingPunct="1">
              <a:lnSpc>
                <a:spcPct val="90000"/>
              </a:lnSpc>
              <a:spcBef>
                <a:spcPts val="1000"/>
              </a:spcBef>
              <a:buFont typeface="Arial" panose="020B0604020202020204" pitchFamily="34" charset="0"/>
              <a:buNone/>
              <a:defRPr sz="32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4000" dirty="0">
                <a:cs typeface="+mn-ea"/>
                <a:sym typeface="+mn-lt"/>
              </a:rPr>
              <a:t>合成材料运动面层施工工艺</a:t>
            </a:r>
            <a:endParaRPr lang="zh-CN" altLang="zh-CN" sz="4000" dirty="0">
              <a:cs typeface="+mn-ea"/>
              <a:sym typeface="+mn-lt"/>
            </a:endParaRPr>
          </a:p>
        </p:txBody>
      </p:sp>
      <p:sp>
        <p:nvSpPr>
          <p:cNvPr id="20" name="矩形 19"/>
          <p:cNvSpPr/>
          <p:nvPr/>
        </p:nvSpPr>
        <p:spPr>
          <a:xfrm>
            <a:off x="4874895" y="758190"/>
            <a:ext cx="306070" cy="1345565"/>
          </a:xfrm>
          <a:prstGeom prst="rect">
            <a:avLst/>
          </a:prstGeom>
          <a:solidFill>
            <a:schemeClr val="bg1">
              <a:lumMod val="65000"/>
              <a:alpha val="60000"/>
            </a:schemeClr>
          </a:solidFill>
          <a:ln>
            <a:noFill/>
          </a:ln>
          <a:effectLst>
            <a:outerShdw blurRad="50800" dist="38100" algn="l" rotWithShape="0">
              <a:prstClr val="black">
                <a:alpha val="40000"/>
              </a:prstClr>
            </a:outerShdw>
            <a:softEdge rad="635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30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400" fill="hold"/>
                                        <p:tgtEl>
                                          <p:spTgt spid="20"/>
                                        </p:tgtEl>
                                        <p:attrNameLst>
                                          <p:attrName>ppt_x</p:attrName>
                                        </p:attrNameLst>
                                      </p:cBhvr>
                                      <p:tavLst>
                                        <p:tav tm="0">
                                          <p:val>
                                            <p:strVal val="0-#ppt_w/2"/>
                                          </p:val>
                                        </p:tav>
                                        <p:tav tm="100000">
                                          <p:val>
                                            <p:strVal val="#ppt_x"/>
                                          </p:val>
                                        </p:tav>
                                      </p:tavLst>
                                    </p:anim>
                                    <p:anim calcmode="lin" valueType="num">
                                      <p:cBhvr additive="base">
                                        <p:cTn id="8" dur="4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lum bright="-30000"/>
            <a:extLst>
              <a:ext uri="{28A0092B-C50C-407E-A947-70E740481C1C}">
                <a14:useLocalDpi xmlns:a14="http://schemas.microsoft.com/office/drawing/2010/main" val="0"/>
              </a:ext>
            </a:extLst>
          </a:blip>
          <a:stretch>
            <a:fillRect/>
          </a:stretch>
        </p:blipFill>
        <p:spPr>
          <a:xfrm>
            <a:off x="2634992" y="472318"/>
            <a:ext cx="6524173" cy="6355291"/>
          </a:xfrm>
          <a:prstGeom prst="rect">
            <a:avLst/>
          </a:prstGeom>
        </p:spPr>
      </p:pic>
      <p:sp>
        <p:nvSpPr>
          <p:cNvPr id="12" name="文本框 11"/>
          <p:cNvSpPr txBox="1"/>
          <p:nvPr/>
        </p:nvSpPr>
        <p:spPr>
          <a:xfrm>
            <a:off x="694408" y="819728"/>
            <a:ext cx="9944668" cy="6922135"/>
          </a:xfrm>
          <a:prstGeom prst="rect">
            <a:avLst/>
          </a:prstGeom>
          <a:noFill/>
        </p:spPr>
        <p:txBody>
          <a:bodyPr wrap="square" rtlCol="0">
            <a:spAutoFit/>
          </a:bodyPr>
          <a:lstStyle/>
          <a:p>
            <a:pPr algn="l">
              <a:lnSpc>
                <a:spcPct val="120000"/>
              </a:lnSpc>
            </a:pPr>
            <a:r>
              <a:rPr lang="zh-CN" altLang="en-US" sz="4000" dirty="0">
                <a:solidFill>
                  <a:schemeClr val="bg1"/>
                </a:solidFill>
                <a:cs typeface="+mn-ea"/>
                <a:sym typeface="+mn-lt"/>
              </a:rPr>
              <a:t>一、跑道面层施工工艺及特点</a:t>
            </a:r>
            <a:endParaRPr lang="zh-CN" altLang="en-US" sz="5400" dirty="0">
              <a:solidFill>
                <a:schemeClr val="bg1"/>
              </a:solidFill>
              <a:cs typeface="+mn-ea"/>
              <a:sym typeface="+mn-lt"/>
            </a:endParaRPr>
          </a:p>
          <a:p>
            <a:pPr algn="l">
              <a:lnSpc>
                <a:spcPct val="120000"/>
              </a:lnSpc>
            </a:pPr>
            <a:endParaRPr lang="zh-CN" altLang="en-US" sz="2800" b="1" dirty="0">
              <a:solidFill>
                <a:schemeClr val="bg1"/>
              </a:solidFill>
              <a:cs typeface="+mn-ea"/>
              <a:sym typeface="+mn-lt"/>
            </a:endParaRPr>
          </a:p>
          <a:p>
            <a:pPr algn="l">
              <a:lnSpc>
                <a:spcPct val="120000"/>
              </a:lnSpc>
            </a:pPr>
            <a:r>
              <a:rPr lang="zh-CN" altLang="en-US" sz="2800" b="1" dirty="0">
                <a:solidFill>
                  <a:schemeClr val="bg1"/>
                </a:solidFill>
                <a:cs typeface="+mn-ea"/>
                <a:sym typeface="+mn-lt"/>
              </a:rPr>
              <a:t>１、现浇型跑道面层施工工艺及特点</a:t>
            </a:r>
            <a:endParaRPr lang="zh-CN" altLang="en-US" sz="2800" b="1" dirty="0">
              <a:solidFill>
                <a:schemeClr val="bg1"/>
              </a:solidFill>
              <a:cs typeface="+mn-ea"/>
              <a:sym typeface="+mn-lt"/>
            </a:endParaRPr>
          </a:p>
          <a:p>
            <a:pPr algn="l">
              <a:lnSpc>
                <a:spcPct val="120000"/>
              </a:lnSpc>
            </a:pPr>
            <a:r>
              <a:rPr lang="zh-CN" altLang="en-US" sz="2800" b="1" dirty="0">
                <a:solidFill>
                  <a:schemeClr val="bg1"/>
                </a:solidFill>
                <a:cs typeface="+mn-ea"/>
                <a:sym typeface="+mn-lt"/>
              </a:rPr>
              <a:t>　　现浇型包括透水型、混合型、复合</a:t>
            </a:r>
            <a:endParaRPr lang="zh-CN" altLang="en-US" sz="2800" b="1" dirty="0">
              <a:solidFill>
                <a:schemeClr val="bg1"/>
              </a:solidFill>
              <a:cs typeface="+mn-ea"/>
              <a:sym typeface="+mn-lt"/>
            </a:endParaRPr>
          </a:p>
          <a:p>
            <a:pPr algn="l">
              <a:lnSpc>
                <a:spcPct val="120000"/>
              </a:lnSpc>
            </a:pPr>
            <a:r>
              <a:rPr lang="zh-CN" altLang="en-US" sz="2800" b="1" dirty="0">
                <a:solidFill>
                  <a:schemeClr val="bg1"/>
                </a:solidFill>
                <a:cs typeface="+mn-ea"/>
                <a:sym typeface="+mn-lt"/>
              </a:rPr>
              <a:t>型、</a:t>
            </a:r>
            <a:r>
              <a:rPr lang="zh-CN" altLang="en-US" sz="2800" b="1" dirty="0">
                <a:solidFill>
                  <a:schemeClr val="bg1"/>
                </a:solidFill>
                <a:cs typeface="+mn-ea"/>
                <a:sym typeface="+mn-ea"/>
              </a:rPr>
              <a:t>全塑型</a:t>
            </a:r>
            <a:r>
              <a:rPr lang="zh-CN" altLang="en-US" sz="2800" b="1" dirty="0" smtClean="0">
                <a:solidFill>
                  <a:schemeClr val="bg1"/>
                </a:solidFill>
                <a:cs typeface="+mn-ea"/>
                <a:sym typeface="+mn-ea"/>
              </a:rPr>
              <a:t>、</a:t>
            </a:r>
            <a:r>
              <a:rPr lang="en-US" altLang="zh-CN" sz="2800" b="1" dirty="0" smtClean="0">
                <a:solidFill>
                  <a:schemeClr val="bg1"/>
                </a:solidFill>
                <a:cs typeface="+mn-ea"/>
                <a:sym typeface="+mn-ea"/>
              </a:rPr>
              <a:t>ETPU</a:t>
            </a:r>
            <a:r>
              <a:rPr lang="zh-CN" altLang="en-US" sz="2800" b="1" dirty="0" smtClean="0">
                <a:solidFill>
                  <a:schemeClr val="bg1"/>
                </a:solidFill>
                <a:cs typeface="+mn-ea"/>
                <a:sym typeface="+mn-lt"/>
              </a:rPr>
              <a:t>等</a:t>
            </a:r>
            <a:endParaRPr lang="zh-CN" altLang="en-US" sz="2800" b="1" dirty="0">
              <a:solidFill>
                <a:schemeClr val="bg1"/>
              </a:solidFill>
              <a:cs typeface="+mn-ea"/>
              <a:sym typeface="+mn-lt"/>
            </a:endParaRPr>
          </a:p>
          <a:p>
            <a:pPr algn="l">
              <a:lnSpc>
                <a:spcPct val="120000"/>
              </a:lnSpc>
            </a:pPr>
            <a:endParaRPr lang="zh-CN" altLang="en-US" sz="2800" b="1" dirty="0">
              <a:solidFill>
                <a:schemeClr val="bg1"/>
              </a:solidFill>
              <a:cs typeface="+mn-ea"/>
              <a:sym typeface="+mn-lt"/>
            </a:endParaRPr>
          </a:p>
          <a:p>
            <a:pPr algn="l">
              <a:lnSpc>
                <a:spcPct val="120000"/>
              </a:lnSpc>
            </a:pPr>
            <a:r>
              <a:rPr lang="zh-CN" altLang="en-US" sz="2800" b="1" dirty="0">
                <a:solidFill>
                  <a:schemeClr val="bg1"/>
                </a:solidFill>
                <a:cs typeface="+mn-ea"/>
                <a:sym typeface="+mn-lt"/>
              </a:rPr>
              <a:t>（１）透水型跑道面层施工工艺及特点</a:t>
            </a:r>
            <a:endParaRPr lang="zh-CN" altLang="en-US" sz="2800" b="1" dirty="0">
              <a:solidFill>
                <a:schemeClr val="bg1"/>
              </a:solidFill>
              <a:cs typeface="+mn-ea"/>
              <a:sym typeface="+mn-lt"/>
            </a:endParaRPr>
          </a:p>
          <a:p>
            <a:pPr algn="l">
              <a:lnSpc>
                <a:spcPct val="120000"/>
              </a:lnSpc>
            </a:pPr>
            <a:endParaRPr lang="zh-CN" altLang="en-US" sz="5400" dirty="0">
              <a:solidFill>
                <a:schemeClr val="bg1"/>
              </a:solidFill>
              <a:cs typeface="+mn-ea"/>
              <a:sym typeface="+mn-lt"/>
            </a:endParaRPr>
          </a:p>
          <a:p>
            <a:pPr algn="l">
              <a:lnSpc>
                <a:spcPct val="120000"/>
              </a:lnSpc>
            </a:pPr>
            <a:endParaRPr lang="zh-CN" altLang="en-US" sz="5400" dirty="0">
              <a:solidFill>
                <a:schemeClr val="bg1"/>
              </a:solidFill>
              <a:cs typeface="+mn-ea"/>
              <a:sym typeface="+mn-lt"/>
            </a:endParaRPr>
          </a:p>
          <a:p>
            <a:pPr algn="ctr">
              <a:lnSpc>
                <a:spcPct val="120000"/>
              </a:lnSpc>
            </a:pPr>
            <a:endParaRPr lang="zh-CN" altLang="en-US" sz="5400" b="1" dirty="0">
              <a:solidFill>
                <a:schemeClr val="bg1"/>
              </a:solidFill>
              <a:cs typeface="+mn-ea"/>
              <a:sym typeface="+mn-lt"/>
            </a:endParaRPr>
          </a:p>
        </p:txBody>
      </p:sp>
      <p:pic>
        <p:nvPicPr>
          <p:cNvPr id="2" name="图片 1" descr="t01b88c345af6d8e7b0"/>
          <p:cNvPicPr>
            <a:picLocks noChangeAspect="1"/>
          </p:cNvPicPr>
          <p:nvPr/>
        </p:nvPicPr>
        <p:blipFill>
          <a:blip r:embed="rId2"/>
          <a:stretch>
            <a:fillRect/>
          </a:stretch>
        </p:blipFill>
        <p:spPr>
          <a:xfrm>
            <a:off x="6943725" y="2087880"/>
            <a:ext cx="4064635" cy="393192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lum bright="-30000"/>
            <a:extLst>
              <a:ext uri="{28A0092B-C50C-407E-A947-70E740481C1C}">
                <a14:useLocalDpi xmlns:a14="http://schemas.microsoft.com/office/drawing/2010/main" val="0"/>
              </a:ext>
            </a:extLst>
          </a:blip>
          <a:stretch>
            <a:fillRect/>
          </a:stretch>
        </p:blipFill>
        <p:spPr>
          <a:xfrm>
            <a:off x="2634992" y="472318"/>
            <a:ext cx="6524173" cy="6355291"/>
          </a:xfrm>
          <a:prstGeom prst="rect">
            <a:avLst/>
          </a:prstGeom>
        </p:spPr>
      </p:pic>
      <p:sp>
        <p:nvSpPr>
          <p:cNvPr id="12" name="文本框 11"/>
          <p:cNvSpPr txBox="1"/>
          <p:nvPr/>
        </p:nvSpPr>
        <p:spPr>
          <a:xfrm>
            <a:off x="646783" y="819728"/>
            <a:ext cx="9944668" cy="2527935"/>
          </a:xfrm>
          <a:prstGeom prst="rect">
            <a:avLst/>
          </a:prstGeom>
          <a:noFill/>
        </p:spPr>
        <p:txBody>
          <a:bodyPr wrap="square" rtlCol="0">
            <a:spAutoFit/>
          </a:bodyPr>
          <a:lstStyle/>
          <a:p>
            <a:pPr algn="l">
              <a:lnSpc>
                <a:spcPct val="120000"/>
              </a:lnSpc>
              <a:buNone/>
            </a:pPr>
            <a:r>
              <a:rPr lang="zh-CN" altLang="en-US" sz="2800" b="1" dirty="0">
                <a:solidFill>
                  <a:schemeClr val="bg1"/>
                </a:solidFill>
                <a:cs typeface="+mn-ea"/>
                <a:sym typeface="+mn-lt"/>
              </a:rPr>
              <a:t>（１）透水型跑道面层施工工艺及特点</a:t>
            </a:r>
            <a:endParaRPr lang="zh-CN" altLang="en-US" sz="2800" b="1" dirty="0">
              <a:solidFill>
                <a:schemeClr val="bg1"/>
              </a:solidFill>
              <a:cs typeface="+mn-ea"/>
              <a:sym typeface="+mn-lt"/>
            </a:endParaRPr>
          </a:p>
          <a:p>
            <a:pPr algn="l">
              <a:lnSpc>
                <a:spcPct val="120000"/>
              </a:lnSpc>
              <a:buNone/>
            </a:pPr>
            <a:r>
              <a:rPr lang="zh-CN" altLang="en-US" sz="2800" b="1" dirty="0">
                <a:solidFill>
                  <a:schemeClr val="bg1"/>
                </a:solidFill>
                <a:cs typeface="+mn-ea"/>
                <a:sym typeface="+mn-lt"/>
              </a:rPr>
              <a:t>（Ａ）透水型跑道面层施工工艺</a:t>
            </a:r>
            <a:endParaRPr lang="zh-CN" altLang="en-US" sz="2800" b="1" dirty="0">
              <a:solidFill>
                <a:schemeClr val="bg1"/>
              </a:solidFill>
              <a:cs typeface="+mn-ea"/>
              <a:sym typeface="+mn-lt"/>
            </a:endParaRPr>
          </a:p>
          <a:p>
            <a:pPr algn="l">
              <a:lnSpc>
                <a:spcPct val="120000"/>
              </a:lnSpc>
            </a:pPr>
            <a:r>
              <a:rPr lang="zh-CN" altLang="en-US" sz="2800" b="1" dirty="0">
                <a:solidFill>
                  <a:schemeClr val="bg1"/>
                </a:solidFill>
                <a:cs typeface="+mn-ea"/>
                <a:sym typeface="+mn-ea"/>
              </a:rPr>
              <a:t>　　</a:t>
            </a:r>
            <a:r>
              <a:rPr lang="zh-CN" altLang="en-US" sz="2400" dirty="0">
                <a:solidFill>
                  <a:schemeClr val="bg1"/>
                </a:solidFill>
                <a:sym typeface="+mn-ea"/>
              </a:rPr>
              <a:t>透水型跑道，通常由少量</a:t>
            </a:r>
            <a:r>
              <a:rPr lang="zh-CN" altLang="en-US" sz="2400" dirty="0" smtClean="0">
                <a:solidFill>
                  <a:schemeClr val="bg1"/>
                </a:solidFill>
                <a:sym typeface="+mn-ea"/>
              </a:rPr>
              <a:t>聚氨酯胶粘剂与</a:t>
            </a:r>
            <a:r>
              <a:rPr lang="zh-CN" altLang="en-US" sz="2400" dirty="0">
                <a:solidFill>
                  <a:schemeClr val="bg1"/>
                </a:solidFill>
                <a:sym typeface="+mn-ea"/>
              </a:rPr>
              <a:t>填充颗粒混合做成透气的底胶层，由聚氨酯</a:t>
            </a:r>
            <a:r>
              <a:rPr lang="zh-CN" altLang="en-US" sz="2400" dirty="0" smtClean="0">
                <a:solidFill>
                  <a:schemeClr val="bg1"/>
                </a:solidFill>
                <a:sym typeface="+mn-ea"/>
              </a:rPr>
              <a:t>胶粘剂与</a:t>
            </a:r>
            <a:r>
              <a:rPr lang="zh-CN" altLang="en-US" sz="2400" dirty="0">
                <a:solidFill>
                  <a:schemeClr val="bg1"/>
                </a:solidFill>
                <a:sym typeface="+mn-ea"/>
              </a:rPr>
              <a:t>防滑颗粒做成面胶层，整体形成的透水型合成材料面层。</a:t>
            </a:r>
            <a:endParaRPr lang="zh-CN" altLang="en-US" sz="2400" dirty="0">
              <a:solidFill>
                <a:schemeClr val="bg1"/>
              </a:solidFill>
              <a:sym typeface="+mn-lt"/>
            </a:endParaRPr>
          </a:p>
        </p:txBody>
      </p:sp>
      <p:sp>
        <p:nvSpPr>
          <p:cNvPr id="2" name="文本框 1"/>
          <p:cNvSpPr txBox="1"/>
          <p:nvPr/>
        </p:nvSpPr>
        <p:spPr>
          <a:xfrm>
            <a:off x="740410" y="3161030"/>
            <a:ext cx="10179050" cy="2306955"/>
          </a:xfrm>
          <a:prstGeom prst="rect">
            <a:avLst/>
          </a:prstGeom>
          <a:noFill/>
        </p:spPr>
        <p:txBody>
          <a:bodyPr wrap="square" rtlCol="0" anchor="t">
            <a:spAutoFit/>
          </a:bodyPr>
          <a:lstStyle/>
          <a:p>
            <a:r>
              <a:rPr lang="zh-CN" altLang="en-US" sz="2400" dirty="0">
                <a:solidFill>
                  <a:schemeClr val="bg1"/>
                </a:solidFill>
              </a:rPr>
              <a:t>　</a:t>
            </a:r>
            <a:endParaRPr lang="zh-CN" altLang="en-US" sz="2400" dirty="0">
              <a:solidFill>
                <a:schemeClr val="bg1"/>
              </a:solidFill>
            </a:endParaRPr>
          </a:p>
          <a:p>
            <a:r>
              <a:rPr lang="zh-CN" altLang="en-US" sz="2400" dirty="0">
                <a:solidFill>
                  <a:schemeClr val="bg1"/>
                </a:solidFill>
              </a:rPr>
              <a:t>　透水型塑胶跑道底层由PU(</a:t>
            </a:r>
            <a:r>
              <a:rPr lang="zh-CN" altLang="en-US" sz="2400" dirty="0" smtClean="0">
                <a:solidFill>
                  <a:schemeClr val="bg1"/>
                </a:solidFill>
              </a:rPr>
              <a:t>聚氨酯)胶粘剂</a:t>
            </a:r>
            <a:r>
              <a:rPr lang="zh-CN" altLang="en-US" sz="2400" dirty="0">
                <a:solidFill>
                  <a:schemeClr val="bg1"/>
                </a:solidFill>
              </a:rPr>
              <a:t>与跑道专用胶粒充分搅拌</a:t>
            </a:r>
            <a:r>
              <a:rPr lang="zh-CN" altLang="en-US" sz="2400" dirty="0" smtClean="0">
                <a:solidFill>
                  <a:schemeClr val="bg1"/>
                </a:solidFill>
              </a:rPr>
              <a:t>后摊铺，</a:t>
            </a:r>
            <a:r>
              <a:rPr lang="zh-CN" altLang="en-US" sz="2400" dirty="0">
                <a:solidFill>
                  <a:schemeClr val="bg1"/>
                </a:solidFill>
              </a:rPr>
              <a:t>具有高平整度及透水、透气功能。其面层用高强度PU和颗粒混合后，使用跑道专用喷涂机交叉喷涂二次，形成特殊的组织纹路，赋予面层良好的耐磨性</a:t>
            </a:r>
            <a:r>
              <a:rPr lang="zh-CN" altLang="en-US" sz="2400" dirty="0" smtClean="0">
                <a:solidFill>
                  <a:schemeClr val="bg1"/>
                </a:solidFill>
              </a:rPr>
              <a:t>和防滑性能。</a:t>
            </a:r>
            <a:r>
              <a:rPr lang="zh-CN" altLang="en-US" sz="2400" dirty="0">
                <a:solidFill>
                  <a:schemeClr val="bg1"/>
                </a:solidFill>
              </a:rPr>
              <a:t>经机械铺装的跑道材平整度佳，成型后材料内含有多孔</a:t>
            </a:r>
            <a:r>
              <a:rPr lang="zh-CN" altLang="en-US" sz="2400" dirty="0" smtClean="0">
                <a:solidFill>
                  <a:schemeClr val="bg1"/>
                </a:solidFill>
              </a:rPr>
              <a:t>，雨</a:t>
            </a:r>
            <a:r>
              <a:rPr lang="zh-CN" altLang="en-US" sz="2400" dirty="0">
                <a:solidFill>
                  <a:schemeClr val="bg1"/>
                </a:solidFill>
              </a:rPr>
              <a:t>后不积水，能立即投入使用，提高使用效率。 </a:t>
            </a:r>
            <a:endParaRPr lang="zh-CN" altLang="en-US" sz="2400" dirty="0">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lum bright="-30000"/>
            <a:extLst>
              <a:ext uri="{28A0092B-C50C-407E-A947-70E740481C1C}">
                <a14:useLocalDpi xmlns:a14="http://schemas.microsoft.com/office/drawing/2010/main" val="0"/>
              </a:ext>
            </a:extLst>
          </a:blip>
          <a:stretch>
            <a:fillRect/>
          </a:stretch>
        </p:blipFill>
        <p:spPr>
          <a:xfrm>
            <a:off x="2634992" y="472318"/>
            <a:ext cx="6524173" cy="6355291"/>
          </a:xfrm>
          <a:prstGeom prst="rect">
            <a:avLst/>
          </a:prstGeom>
        </p:spPr>
      </p:pic>
      <p:sp>
        <p:nvSpPr>
          <p:cNvPr id="12" name="文本框 11"/>
          <p:cNvSpPr txBox="1"/>
          <p:nvPr/>
        </p:nvSpPr>
        <p:spPr>
          <a:xfrm>
            <a:off x="662940" y="819785"/>
            <a:ext cx="10111740" cy="5112385"/>
          </a:xfrm>
          <a:prstGeom prst="rect">
            <a:avLst/>
          </a:prstGeom>
          <a:noFill/>
        </p:spPr>
        <p:txBody>
          <a:bodyPr wrap="square" rtlCol="0">
            <a:spAutoFit/>
          </a:bodyPr>
          <a:lstStyle/>
          <a:p>
            <a:pPr algn="l">
              <a:lnSpc>
                <a:spcPct val="120000"/>
              </a:lnSpc>
            </a:pPr>
            <a:r>
              <a:rPr lang="zh-CN" altLang="en-US" sz="2800" b="1" dirty="0">
                <a:solidFill>
                  <a:schemeClr val="bg1"/>
                </a:solidFill>
                <a:cs typeface="+mn-ea"/>
                <a:sym typeface="+mn-lt"/>
              </a:rPr>
              <a:t>（１）透水型跑道面层施工工艺及特点</a:t>
            </a:r>
            <a:endParaRPr lang="zh-CN" altLang="en-US" sz="2800" b="1" dirty="0">
              <a:solidFill>
                <a:schemeClr val="bg1"/>
              </a:solidFill>
              <a:cs typeface="+mn-ea"/>
              <a:sym typeface="+mn-lt"/>
            </a:endParaRPr>
          </a:p>
          <a:p>
            <a:pPr algn="l">
              <a:lnSpc>
                <a:spcPct val="120000"/>
              </a:lnSpc>
            </a:pPr>
            <a:r>
              <a:rPr lang="zh-CN" altLang="en-US" sz="2800" b="1" dirty="0">
                <a:solidFill>
                  <a:schemeClr val="bg1"/>
                </a:solidFill>
                <a:cs typeface="+mn-ea"/>
                <a:sym typeface="+mn-lt"/>
              </a:rPr>
              <a:t>（Ｂ）透水型跑道面层特点</a:t>
            </a:r>
            <a:endParaRPr lang="zh-CN" altLang="en-US" sz="5400" dirty="0">
              <a:solidFill>
                <a:schemeClr val="bg1"/>
              </a:solidFill>
              <a:cs typeface="+mn-ea"/>
              <a:sym typeface="+mn-lt"/>
            </a:endParaRPr>
          </a:p>
          <a:p>
            <a:pPr algn="l">
              <a:lnSpc>
                <a:spcPct val="120000"/>
              </a:lnSpc>
            </a:pPr>
            <a:r>
              <a:rPr lang="zh-CN" altLang="en-US" sz="2400" dirty="0">
                <a:solidFill>
                  <a:schemeClr val="bg1"/>
                </a:solidFill>
                <a:cs typeface="+mn-ea"/>
                <a:sym typeface="+mn-lt"/>
              </a:rPr>
              <a:t>　　ａ具有透气功能，在高温下，地基产生的蒸汽会很快的散发出去，蒸汽压力无法聚集，所以不会产生鼓泡现象，并符合专业要求弹性好。适合大中小学塑胶跑道铺装。</a:t>
            </a:r>
            <a:endParaRPr lang="zh-CN" altLang="en-US" sz="2400" b="1" dirty="0">
              <a:solidFill>
                <a:schemeClr val="bg1"/>
              </a:solidFill>
              <a:cs typeface="+mn-ea"/>
              <a:sym typeface="+mn-lt"/>
            </a:endParaRPr>
          </a:p>
          <a:p>
            <a:pPr algn="l">
              <a:lnSpc>
                <a:spcPct val="120000"/>
              </a:lnSpc>
            </a:pPr>
            <a:endParaRPr lang="zh-CN" altLang="en-US" sz="2400" b="1" dirty="0">
              <a:solidFill>
                <a:schemeClr val="bg1"/>
              </a:solidFill>
              <a:cs typeface="+mn-ea"/>
              <a:sym typeface="+mn-lt"/>
            </a:endParaRPr>
          </a:p>
          <a:p>
            <a:pPr algn="l">
              <a:lnSpc>
                <a:spcPct val="120000"/>
              </a:lnSpc>
            </a:pPr>
            <a:endParaRPr lang="zh-CN" altLang="en-US" sz="2400" b="1" dirty="0">
              <a:solidFill>
                <a:schemeClr val="bg1"/>
              </a:solidFill>
              <a:cs typeface="+mn-ea"/>
              <a:sym typeface="+mn-lt"/>
            </a:endParaRPr>
          </a:p>
          <a:p>
            <a:pPr algn="l">
              <a:lnSpc>
                <a:spcPct val="120000"/>
              </a:lnSpc>
            </a:pPr>
            <a:endParaRPr lang="zh-CN" altLang="en-US" sz="2400" b="1" dirty="0">
              <a:solidFill>
                <a:schemeClr val="bg1"/>
              </a:solidFill>
              <a:cs typeface="+mn-ea"/>
              <a:sym typeface="+mn-lt"/>
            </a:endParaRPr>
          </a:p>
          <a:p>
            <a:pPr algn="l">
              <a:lnSpc>
                <a:spcPct val="120000"/>
              </a:lnSpc>
            </a:pPr>
            <a:endParaRPr lang="zh-CN" altLang="en-US" sz="2400" b="1" dirty="0">
              <a:solidFill>
                <a:schemeClr val="bg1"/>
              </a:solidFill>
              <a:cs typeface="+mn-ea"/>
              <a:sym typeface="+mn-lt"/>
            </a:endParaRPr>
          </a:p>
          <a:p>
            <a:pPr algn="l">
              <a:lnSpc>
                <a:spcPct val="120000"/>
              </a:lnSpc>
            </a:pPr>
            <a:endParaRPr lang="zh-CN" altLang="en-US" sz="2400" b="1" dirty="0">
              <a:solidFill>
                <a:schemeClr val="bg1"/>
              </a:solidFill>
              <a:cs typeface="+mn-ea"/>
              <a:sym typeface="+mn-lt"/>
            </a:endParaRPr>
          </a:p>
          <a:p>
            <a:pPr algn="l">
              <a:lnSpc>
                <a:spcPct val="120000"/>
              </a:lnSpc>
            </a:pPr>
            <a:endParaRPr lang="zh-CN" altLang="en-US" sz="2400" b="1" dirty="0">
              <a:solidFill>
                <a:schemeClr val="bg1"/>
              </a:solidFill>
              <a:cs typeface="+mn-ea"/>
              <a:sym typeface="+mn-lt"/>
            </a:endParaRPr>
          </a:p>
        </p:txBody>
      </p:sp>
      <p:pic>
        <p:nvPicPr>
          <p:cNvPr id="5" name="图片 4" descr="0_sujiaopaodao_2516_20141103134349"/>
          <p:cNvPicPr>
            <a:picLocks noChangeAspect="1"/>
          </p:cNvPicPr>
          <p:nvPr/>
        </p:nvPicPr>
        <p:blipFill>
          <a:blip r:embed="rId2"/>
          <a:stretch>
            <a:fillRect/>
          </a:stretch>
        </p:blipFill>
        <p:spPr>
          <a:xfrm>
            <a:off x="948055" y="3592195"/>
            <a:ext cx="9505315" cy="299466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lum bright="-30000"/>
            <a:extLst>
              <a:ext uri="{28A0092B-C50C-407E-A947-70E740481C1C}">
                <a14:useLocalDpi xmlns:a14="http://schemas.microsoft.com/office/drawing/2010/main" val="0"/>
              </a:ext>
            </a:extLst>
          </a:blip>
          <a:stretch>
            <a:fillRect/>
          </a:stretch>
        </p:blipFill>
        <p:spPr>
          <a:xfrm>
            <a:off x="2634992" y="472318"/>
            <a:ext cx="6524173" cy="6355291"/>
          </a:xfrm>
          <a:prstGeom prst="rect">
            <a:avLst/>
          </a:prstGeom>
        </p:spPr>
      </p:pic>
      <p:sp>
        <p:nvSpPr>
          <p:cNvPr id="12" name="文本框 11"/>
          <p:cNvSpPr txBox="1"/>
          <p:nvPr/>
        </p:nvSpPr>
        <p:spPr>
          <a:xfrm>
            <a:off x="662940" y="819785"/>
            <a:ext cx="10111740" cy="4669155"/>
          </a:xfrm>
          <a:prstGeom prst="rect">
            <a:avLst/>
          </a:prstGeom>
          <a:noFill/>
        </p:spPr>
        <p:txBody>
          <a:bodyPr wrap="square" rtlCol="0">
            <a:spAutoFit/>
          </a:bodyPr>
          <a:lstStyle/>
          <a:p>
            <a:pPr algn="l">
              <a:lnSpc>
                <a:spcPct val="120000"/>
              </a:lnSpc>
            </a:pPr>
            <a:r>
              <a:rPr lang="zh-CN" altLang="en-US" sz="2800" b="1" dirty="0">
                <a:solidFill>
                  <a:schemeClr val="bg1"/>
                </a:solidFill>
                <a:cs typeface="+mn-ea"/>
                <a:sym typeface="+mn-lt"/>
              </a:rPr>
              <a:t>（１）透水型跑道面层施工工艺及特点</a:t>
            </a:r>
            <a:endParaRPr lang="zh-CN" altLang="en-US" sz="2800" b="1" dirty="0">
              <a:solidFill>
                <a:schemeClr val="bg1"/>
              </a:solidFill>
              <a:cs typeface="+mn-ea"/>
              <a:sym typeface="+mn-lt"/>
            </a:endParaRPr>
          </a:p>
          <a:p>
            <a:pPr algn="l">
              <a:lnSpc>
                <a:spcPct val="120000"/>
              </a:lnSpc>
            </a:pPr>
            <a:r>
              <a:rPr lang="zh-CN" altLang="en-US" sz="2800" b="1" dirty="0">
                <a:solidFill>
                  <a:schemeClr val="bg1"/>
                </a:solidFill>
                <a:cs typeface="+mn-ea"/>
                <a:sym typeface="+mn-lt"/>
              </a:rPr>
              <a:t>（Ｂ）透水型跑道面层特点</a:t>
            </a:r>
            <a:endParaRPr lang="zh-CN" altLang="en-US" sz="5400" dirty="0">
              <a:solidFill>
                <a:schemeClr val="bg1"/>
              </a:solidFill>
              <a:cs typeface="+mn-ea"/>
              <a:sym typeface="+mn-lt"/>
            </a:endParaRPr>
          </a:p>
          <a:p>
            <a:pPr algn="l">
              <a:lnSpc>
                <a:spcPct val="120000"/>
              </a:lnSpc>
            </a:pPr>
            <a:endParaRPr lang="zh-CN" altLang="en-US" sz="2400" b="1" dirty="0">
              <a:solidFill>
                <a:schemeClr val="bg1"/>
              </a:solidFill>
              <a:cs typeface="+mn-ea"/>
              <a:sym typeface="+mn-lt"/>
            </a:endParaRPr>
          </a:p>
          <a:p>
            <a:pPr algn="l">
              <a:lnSpc>
                <a:spcPct val="120000"/>
              </a:lnSpc>
            </a:pPr>
            <a:r>
              <a:rPr lang="zh-CN" altLang="en-US" sz="2400" dirty="0">
                <a:solidFill>
                  <a:schemeClr val="bg1"/>
                </a:solidFill>
                <a:cs typeface="+mn-ea"/>
                <a:sym typeface="+mn-lt"/>
              </a:rPr>
              <a:t>　　ｂ底层采用单液型PU与橡胶颗粒相结合，为环保型产品；</a:t>
            </a:r>
            <a:endParaRPr lang="zh-CN" altLang="en-US" sz="2400" dirty="0">
              <a:solidFill>
                <a:schemeClr val="bg1"/>
              </a:solidFill>
              <a:cs typeface="+mn-ea"/>
              <a:sym typeface="+mn-lt"/>
            </a:endParaRPr>
          </a:p>
          <a:p>
            <a:pPr algn="l">
              <a:lnSpc>
                <a:spcPct val="120000"/>
              </a:lnSpc>
            </a:pPr>
            <a:r>
              <a:rPr lang="zh-CN" altLang="en-US" sz="2400" dirty="0">
                <a:solidFill>
                  <a:schemeClr val="bg1"/>
                </a:solidFill>
                <a:cs typeface="+mn-ea"/>
                <a:sym typeface="+mn-lt"/>
              </a:rPr>
              <a:t>　　ｃ面层采用EPDM（三元乙丙）胶粒，使之具有高度紫外线抵抗力，具透气功能，无褪色，强力耐磨。</a:t>
            </a:r>
            <a:endParaRPr lang="zh-CN" altLang="en-US" sz="2400" dirty="0">
              <a:solidFill>
                <a:schemeClr val="bg1"/>
              </a:solidFill>
              <a:cs typeface="+mn-ea"/>
              <a:sym typeface="+mn-lt"/>
            </a:endParaRPr>
          </a:p>
          <a:p>
            <a:pPr algn="l">
              <a:lnSpc>
                <a:spcPct val="120000"/>
              </a:lnSpc>
            </a:pPr>
            <a:r>
              <a:rPr lang="zh-CN" altLang="en-US" sz="2400" dirty="0">
                <a:solidFill>
                  <a:schemeClr val="bg1"/>
                </a:solidFill>
                <a:cs typeface="+mn-ea"/>
                <a:sym typeface="+mn-lt"/>
              </a:rPr>
              <a:t>　　ｄ不掉粒，面层EPDM胶粒与聚氨酯浆料预聚体混合搅拌，采用机械喷涂进行施工，耐候性极佳，不易老化。弹性稳定，不会冬硬夏软。</a:t>
            </a:r>
            <a:endParaRPr lang="zh-CN" altLang="en-US" sz="2400" dirty="0">
              <a:solidFill>
                <a:schemeClr val="bg1"/>
              </a:solidFill>
              <a:cs typeface="+mn-ea"/>
              <a:sym typeface="+mn-lt"/>
            </a:endParaRPr>
          </a:p>
          <a:p>
            <a:pPr algn="l">
              <a:lnSpc>
                <a:spcPct val="120000"/>
              </a:lnSpc>
            </a:pPr>
            <a:r>
              <a:rPr lang="zh-CN" altLang="en-US" sz="2400" dirty="0">
                <a:solidFill>
                  <a:schemeClr val="bg1"/>
                </a:solidFill>
                <a:cs typeface="+mn-ea"/>
                <a:sym typeface="+mn-lt"/>
              </a:rPr>
              <a:t>　　ｅ舒适及安全，有助运动员发挥或提高成绩，适合各项目及长远比赛训练等。</a:t>
            </a:r>
            <a:endParaRPr lang="zh-CN" altLang="en-US" sz="2400"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a.kucdn.cn/uploadImages/216/340/43612_2.jpg"/>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l="18855" t="-2507" r="11211" b="2507"/>
          <a:stretch>
            <a:fillRect/>
          </a:stretch>
        </p:blipFill>
        <p:spPr bwMode="auto">
          <a:xfrm>
            <a:off x="557188" y="765456"/>
            <a:ext cx="3586443" cy="5172938"/>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4" descr="http://www.haomatt.com/jianzhu/Activities/Uploadimgs/201504/2015422185034137524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64625" y="384767"/>
            <a:ext cx="3254172" cy="2564586"/>
          </a:xfrm>
          <a:prstGeom prst="rect">
            <a:avLst/>
          </a:prstGeom>
          <a:noFill/>
          <a:extLst>
            <a:ext uri="{909E8E84-426E-40DD-AFC4-6F175D3DCCD1}">
              <a14:hiddenFill xmlns:a14="http://schemas.microsoft.com/office/drawing/2010/main">
                <a:solidFill>
                  <a:srgbClr val="FFFFFF"/>
                </a:solidFill>
              </a14:hiddenFill>
            </a:ext>
          </a:extLst>
        </p:spPr>
      </p:pic>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05688" y="3277785"/>
            <a:ext cx="3254173" cy="2783828"/>
          </a:xfrm>
          <a:prstGeom prst="rect">
            <a:avLst/>
          </a:prstGeom>
        </p:spPr>
      </p:pic>
      <p:pic>
        <p:nvPicPr>
          <p:cNvPr id="1026" name="Picture 2" descr="https://timgsa.baidu.com/timg?image&amp;quality=80&amp;size=b9999_10000&amp;sec=1530676079039&amp;di=9e7dfcfeea4d4b35074962d8eda42a50&amp;imgtype=0&amp;src=http%3A%2F%2Fimg011.hc360.cn%2Fk2%2FM04%2F8D%2FD2%2FwKhQxVi35RiEcIucAAAAANp98O0235.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36927" y="384767"/>
            <a:ext cx="3419448" cy="256458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timgsa.baidu.com/timg?image&amp;quality=80&amp;size=b9999_10000&amp;sec=1530676118469&amp;di=817b8eee76226d3d54299564d887c8c7&amp;imgtype=jpg&amp;src=http%3A%2F%2Fimg2.imgtn.bdimg.com%2Fit%2Fu%3D2061421057%2C724887011%26fm%3D214%26gp%3D0.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36928" y="3277785"/>
            <a:ext cx="3419447" cy="2783828"/>
          </a:xfrm>
          <a:prstGeom prst="rect">
            <a:avLst/>
          </a:prstGeom>
          <a:noFill/>
          <a:extLst>
            <a:ext uri="{909E8E84-426E-40DD-AFC4-6F175D3DCCD1}">
              <a14:hiddenFill xmlns:a14="http://schemas.microsoft.com/office/drawing/2010/main">
                <a:solidFill>
                  <a:srgbClr val="FFFFFF"/>
                </a:solidFill>
              </a14:hiddenFill>
            </a:ext>
          </a:extLst>
        </p:spPr>
      </p:pic>
      <p:sp>
        <p:nvSpPr>
          <p:cNvPr id="5" name="文本框 4"/>
          <p:cNvSpPr txBox="1"/>
          <p:nvPr/>
        </p:nvSpPr>
        <p:spPr>
          <a:xfrm>
            <a:off x="1781274" y="5938394"/>
            <a:ext cx="902811" cy="307777"/>
          </a:xfrm>
          <a:prstGeom prst="rect">
            <a:avLst/>
          </a:prstGeom>
          <a:noFill/>
        </p:spPr>
        <p:txBody>
          <a:bodyPr wrap="none" rtlCol="0">
            <a:spAutoFit/>
          </a:bodyPr>
          <a:lstStyle/>
          <a:p>
            <a:r>
              <a:rPr lang="zh-CN" altLang="en-US" sz="1400" dirty="0">
                <a:solidFill>
                  <a:srgbClr val="C00000"/>
                </a:solidFill>
                <a:latin typeface="微软雅黑" panose="020B0503020204020204" charset="-122"/>
                <a:ea typeface="微软雅黑" panose="020B0503020204020204" charset="-122"/>
              </a:rPr>
              <a:t>液态胶水</a:t>
            </a:r>
            <a:endParaRPr lang="zh-CN" altLang="en-US" sz="1400" dirty="0">
              <a:solidFill>
                <a:srgbClr val="C00000"/>
              </a:solidFill>
              <a:latin typeface="微软雅黑" panose="020B0503020204020204" charset="-122"/>
              <a:ea typeface="微软雅黑" panose="020B0503020204020204" charset="-122"/>
            </a:endParaRPr>
          </a:p>
        </p:txBody>
      </p:sp>
      <p:sp>
        <p:nvSpPr>
          <p:cNvPr id="8" name="文本框 7"/>
          <p:cNvSpPr txBox="1"/>
          <p:nvPr/>
        </p:nvSpPr>
        <p:spPr>
          <a:xfrm>
            <a:off x="5977369" y="2939339"/>
            <a:ext cx="1800493" cy="307777"/>
          </a:xfrm>
          <a:prstGeom prst="rect">
            <a:avLst/>
          </a:prstGeom>
          <a:noFill/>
        </p:spPr>
        <p:txBody>
          <a:bodyPr wrap="none" rtlCol="0">
            <a:spAutoFit/>
          </a:bodyPr>
          <a:lstStyle/>
          <a:p>
            <a:r>
              <a:rPr lang="zh-CN" altLang="en-US" sz="1400" dirty="0">
                <a:solidFill>
                  <a:srgbClr val="C00000"/>
                </a:solidFill>
                <a:latin typeface="微软雅黑" panose="020B0503020204020204" charset="-122"/>
                <a:ea typeface="微软雅黑" panose="020B0503020204020204" charset="-122"/>
              </a:rPr>
              <a:t>填充用黑色橡胶颗粒</a:t>
            </a:r>
            <a:endParaRPr lang="zh-CN" altLang="en-US" sz="1400" dirty="0">
              <a:solidFill>
                <a:srgbClr val="C00000"/>
              </a:solidFill>
              <a:latin typeface="微软雅黑" panose="020B0503020204020204" charset="-122"/>
              <a:ea typeface="微软雅黑" panose="020B0503020204020204" charset="-122"/>
            </a:endParaRPr>
          </a:p>
        </p:txBody>
      </p:sp>
      <p:sp>
        <p:nvSpPr>
          <p:cNvPr id="9" name="文本框 8"/>
          <p:cNvSpPr txBox="1"/>
          <p:nvPr/>
        </p:nvSpPr>
        <p:spPr>
          <a:xfrm>
            <a:off x="9766004" y="2908453"/>
            <a:ext cx="1327608" cy="307777"/>
          </a:xfrm>
          <a:prstGeom prst="rect">
            <a:avLst/>
          </a:prstGeom>
          <a:noFill/>
        </p:spPr>
        <p:txBody>
          <a:bodyPr wrap="none" rtlCol="0">
            <a:spAutoFit/>
          </a:bodyPr>
          <a:lstStyle/>
          <a:p>
            <a:r>
              <a:rPr lang="zh-CN" altLang="en-US" sz="1400" dirty="0">
                <a:solidFill>
                  <a:srgbClr val="C00000"/>
                </a:solidFill>
                <a:latin typeface="微软雅黑" panose="020B0503020204020204" charset="-122"/>
                <a:ea typeface="微软雅黑" panose="020B0503020204020204" charset="-122"/>
              </a:rPr>
              <a:t>填充用</a:t>
            </a:r>
            <a:r>
              <a:rPr lang="en-US" altLang="zh-CN" sz="1400" dirty="0">
                <a:solidFill>
                  <a:srgbClr val="C00000"/>
                </a:solidFill>
                <a:latin typeface="微软雅黑" panose="020B0503020204020204" charset="-122"/>
                <a:ea typeface="微软雅黑" panose="020B0503020204020204" charset="-122"/>
              </a:rPr>
              <a:t>PU</a:t>
            </a:r>
            <a:r>
              <a:rPr lang="zh-CN" altLang="en-US" sz="1400" dirty="0">
                <a:solidFill>
                  <a:srgbClr val="C00000"/>
                </a:solidFill>
                <a:latin typeface="微软雅黑" panose="020B0503020204020204" charset="-122"/>
                <a:ea typeface="微软雅黑" panose="020B0503020204020204" charset="-122"/>
              </a:rPr>
              <a:t>颗粒</a:t>
            </a:r>
            <a:endParaRPr lang="zh-CN" altLang="en-US" sz="1400" dirty="0">
              <a:solidFill>
                <a:srgbClr val="C00000"/>
              </a:solidFill>
              <a:latin typeface="微软雅黑" panose="020B0503020204020204" charset="-122"/>
              <a:ea typeface="微软雅黑" panose="020B0503020204020204" charset="-122"/>
            </a:endParaRPr>
          </a:p>
        </p:txBody>
      </p:sp>
      <p:sp>
        <p:nvSpPr>
          <p:cNvPr id="10" name="文本框 9"/>
          <p:cNvSpPr txBox="1"/>
          <p:nvPr/>
        </p:nvSpPr>
        <p:spPr>
          <a:xfrm>
            <a:off x="5335921" y="6092282"/>
            <a:ext cx="2501006" cy="307777"/>
          </a:xfrm>
          <a:prstGeom prst="rect">
            <a:avLst/>
          </a:prstGeom>
          <a:noFill/>
        </p:spPr>
        <p:txBody>
          <a:bodyPr wrap="none" rtlCol="0">
            <a:spAutoFit/>
          </a:bodyPr>
          <a:lstStyle/>
          <a:p>
            <a:r>
              <a:rPr lang="zh-CN" altLang="en-US" sz="1400" dirty="0">
                <a:solidFill>
                  <a:srgbClr val="C00000"/>
                </a:solidFill>
                <a:latin typeface="微软雅黑" panose="020B0503020204020204" charset="-122"/>
                <a:ea typeface="微软雅黑" panose="020B0503020204020204" charset="-122"/>
              </a:rPr>
              <a:t>填充、喷面用</a:t>
            </a:r>
            <a:r>
              <a:rPr lang="en-US" altLang="zh-CN" sz="1400" dirty="0">
                <a:solidFill>
                  <a:srgbClr val="C00000"/>
                </a:solidFill>
                <a:latin typeface="微软雅黑" panose="020B0503020204020204" charset="-122"/>
                <a:ea typeface="微软雅黑" panose="020B0503020204020204" charset="-122"/>
              </a:rPr>
              <a:t>EPDM</a:t>
            </a:r>
            <a:r>
              <a:rPr lang="zh-CN" altLang="en-US" sz="1400" dirty="0">
                <a:solidFill>
                  <a:srgbClr val="C00000"/>
                </a:solidFill>
                <a:latin typeface="微软雅黑" panose="020B0503020204020204" charset="-122"/>
                <a:ea typeface="微软雅黑" panose="020B0503020204020204" charset="-122"/>
              </a:rPr>
              <a:t>彩色颗粒</a:t>
            </a:r>
            <a:endParaRPr lang="zh-CN" altLang="en-US" sz="1400" dirty="0">
              <a:solidFill>
                <a:srgbClr val="C00000"/>
              </a:solidFill>
              <a:latin typeface="微软雅黑" panose="020B0503020204020204" charset="-122"/>
              <a:ea typeface="微软雅黑" panose="020B0503020204020204" charset="-122"/>
            </a:endParaRPr>
          </a:p>
        </p:txBody>
      </p:sp>
      <p:sp>
        <p:nvSpPr>
          <p:cNvPr id="11" name="文本框 10"/>
          <p:cNvSpPr txBox="1"/>
          <p:nvPr/>
        </p:nvSpPr>
        <p:spPr>
          <a:xfrm>
            <a:off x="8994340" y="6061613"/>
            <a:ext cx="2339102" cy="307777"/>
          </a:xfrm>
          <a:prstGeom prst="rect">
            <a:avLst/>
          </a:prstGeom>
          <a:noFill/>
        </p:spPr>
        <p:txBody>
          <a:bodyPr wrap="none" rtlCol="0">
            <a:spAutoFit/>
          </a:bodyPr>
          <a:lstStyle/>
          <a:p>
            <a:r>
              <a:rPr lang="zh-CN" altLang="en-US" sz="1400" dirty="0">
                <a:solidFill>
                  <a:srgbClr val="C00000"/>
                </a:solidFill>
                <a:latin typeface="微软雅黑" panose="020B0503020204020204" charset="-122"/>
                <a:ea typeface="微软雅黑" panose="020B0503020204020204" charset="-122"/>
              </a:rPr>
              <a:t>填充用其他高分子材料颗粒</a:t>
            </a:r>
            <a:endParaRPr lang="zh-CN" altLang="en-US" sz="1400" dirty="0">
              <a:solidFill>
                <a:srgbClr val="C00000"/>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lum bright="-30000"/>
            <a:extLst>
              <a:ext uri="{28A0092B-C50C-407E-A947-70E740481C1C}">
                <a14:useLocalDpi xmlns:a14="http://schemas.microsoft.com/office/drawing/2010/main" val="0"/>
              </a:ext>
            </a:extLst>
          </a:blip>
          <a:stretch>
            <a:fillRect/>
          </a:stretch>
        </p:blipFill>
        <p:spPr>
          <a:xfrm>
            <a:off x="2634992" y="472318"/>
            <a:ext cx="6524173" cy="6355291"/>
          </a:xfrm>
          <a:prstGeom prst="rect">
            <a:avLst/>
          </a:prstGeom>
        </p:spPr>
      </p:pic>
      <p:sp>
        <p:nvSpPr>
          <p:cNvPr id="12" name="文本框 11"/>
          <p:cNvSpPr txBox="1"/>
          <p:nvPr/>
        </p:nvSpPr>
        <p:spPr>
          <a:xfrm>
            <a:off x="1414498" y="819728"/>
            <a:ext cx="9944668" cy="5555615"/>
          </a:xfrm>
          <a:prstGeom prst="rect">
            <a:avLst/>
          </a:prstGeom>
          <a:noFill/>
        </p:spPr>
        <p:txBody>
          <a:bodyPr wrap="square" rtlCol="0">
            <a:spAutoFit/>
          </a:bodyPr>
          <a:lstStyle/>
          <a:p>
            <a:pPr algn="l">
              <a:lnSpc>
                <a:spcPct val="120000"/>
              </a:lnSpc>
            </a:pPr>
            <a:r>
              <a:rPr lang="zh-CN" altLang="en-US" sz="2800" b="1" dirty="0">
                <a:solidFill>
                  <a:schemeClr val="bg1"/>
                </a:solidFill>
                <a:cs typeface="+mn-ea"/>
                <a:sym typeface="+mn-lt"/>
              </a:rPr>
              <a:t>（２）混合型跑道面层施工工艺及特点</a:t>
            </a:r>
            <a:endParaRPr lang="zh-CN" altLang="en-US" sz="5400" dirty="0">
              <a:solidFill>
                <a:schemeClr val="bg1"/>
              </a:solidFill>
              <a:cs typeface="+mn-ea"/>
              <a:sym typeface="+mn-lt"/>
            </a:endParaRPr>
          </a:p>
          <a:p>
            <a:pPr algn="l">
              <a:lnSpc>
                <a:spcPct val="120000"/>
              </a:lnSpc>
            </a:pPr>
            <a:r>
              <a:rPr lang="zh-CN" altLang="en-US" sz="2800" b="1" dirty="0">
                <a:solidFill>
                  <a:schemeClr val="bg1"/>
                </a:solidFill>
                <a:cs typeface="+mn-ea"/>
                <a:sym typeface="+mn-lt"/>
              </a:rPr>
              <a:t>（Ａ）混合型跑道面层施工工艺</a:t>
            </a:r>
            <a:endParaRPr lang="zh-CN" altLang="en-US" sz="2800" dirty="0">
              <a:solidFill>
                <a:schemeClr val="bg1"/>
              </a:solidFill>
              <a:cs typeface="+mn-ea"/>
              <a:sym typeface="+mn-lt"/>
            </a:endParaRPr>
          </a:p>
          <a:p>
            <a:pPr algn="l">
              <a:lnSpc>
                <a:spcPct val="120000"/>
              </a:lnSpc>
            </a:pPr>
            <a:r>
              <a:rPr lang="zh-CN" altLang="en-US" sz="2400" b="1" dirty="0">
                <a:solidFill>
                  <a:schemeClr val="bg1"/>
                </a:solidFill>
                <a:cs typeface="+mn-ea"/>
                <a:sym typeface="+mn-lt"/>
              </a:rPr>
              <a:t>　</a:t>
            </a:r>
            <a:endParaRPr lang="zh-CN" altLang="en-US" sz="2400" b="1" dirty="0">
              <a:solidFill>
                <a:schemeClr val="bg1"/>
              </a:solidFill>
              <a:cs typeface="+mn-ea"/>
              <a:sym typeface="+mn-lt"/>
            </a:endParaRPr>
          </a:p>
          <a:p>
            <a:pPr algn="l">
              <a:lnSpc>
                <a:spcPct val="120000"/>
              </a:lnSpc>
            </a:pPr>
            <a:r>
              <a:rPr lang="zh-CN" altLang="en-US" sz="2400" dirty="0">
                <a:solidFill>
                  <a:schemeClr val="bg1"/>
                </a:solidFill>
                <a:cs typeface="+mn-ea"/>
                <a:sym typeface="+mn-lt"/>
              </a:rPr>
              <a:t>a.对基础进行防水或封底</a:t>
            </a:r>
            <a:endParaRPr lang="zh-CN" altLang="en-US" sz="2400" dirty="0">
              <a:solidFill>
                <a:schemeClr val="bg1"/>
              </a:solidFill>
              <a:cs typeface="+mn-ea"/>
              <a:sym typeface="+mn-lt"/>
            </a:endParaRPr>
          </a:p>
          <a:p>
            <a:pPr algn="l">
              <a:lnSpc>
                <a:spcPct val="120000"/>
              </a:lnSpc>
            </a:pPr>
            <a:r>
              <a:rPr lang="zh-CN" altLang="en-US" sz="2400" dirty="0">
                <a:solidFill>
                  <a:schemeClr val="bg1"/>
                </a:solidFill>
                <a:cs typeface="+mn-ea"/>
                <a:sym typeface="+mn-lt"/>
              </a:rPr>
              <a:t>处理，保养 ２４小时后即可</a:t>
            </a:r>
            <a:endParaRPr lang="zh-CN" altLang="en-US" sz="2400" dirty="0">
              <a:solidFill>
                <a:schemeClr val="bg1"/>
              </a:solidFill>
              <a:cs typeface="+mn-ea"/>
              <a:sym typeface="+mn-lt"/>
            </a:endParaRPr>
          </a:p>
          <a:p>
            <a:pPr algn="l">
              <a:lnSpc>
                <a:spcPct val="120000"/>
              </a:lnSpc>
            </a:pPr>
            <a:r>
              <a:rPr lang="zh-CN" altLang="en-US" sz="2400" dirty="0">
                <a:solidFill>
                  <a:schemeClr val="bg1"/>
                </a:solidFill>
                <a:cs typeface="+mn-ea"/>
                <a:sym typeface="+mn-lt"/>
              </a:rPr>
              <a:t>摊铺跑道底层 </a:t>
            </a:r>
            <a:endParaRPr lang="zh-CN" altLang="en-US" sz="2400" dirty="0">
              <a:solidFill>
                <a:schemeClr val="bg1"/>
              </a:solidFill>
              <a:cs typeface="+mn-ea"/>
              <a:sym typeface="+mn-lt"/>
            </a:endParaRPr>
          </a:p>
          <a:p>
            <a:pPr algn="l">
              <a:lnSpc>
                <a:spcPct val="120000"/>
              </a:lnSpc>
            </a:pPr>
            <a:r>
              <a:rPr lang="zh-CN" altLang="en-US" sz="2400" b="1" dirty="0">
                <a:solidFill>
                  <a:schemeClr val="bg1"/>
                </a:solidFill>
                <a:cs typeface="+mn-ea"/>
                <a:sym typeface="+mn-lt"/>
              </a:rPr>
              <a:t>　</a:t>
            </a:r>
            <a:endParaRPr lang="zh-CN" altLang="en-US" sz="2400" b="1" dirty="0">
              <a:solidFill>
                <a:schemeClr val="bg1"/>
              </a:solidFill>
              <a:cs typeface="+mn-ea"/>
              <a:sym typeface="+mn-lt"/>
            </a:endParaRPr>
          </a:p>
          <a:p>
            <a:pPr algn="l">
              <a:lnSpc>
                <a:spcPct val="120000"/>
              </a:lnSpc>
            </a:pPr>
            <a:endParaRPr lang="zh-CN" altLang="en-US" sz="2400" b="1" dirty="0">
              <a:solidFill>
                <a:schemeClr val="bg1"/>
              </a:solidFill>
              <a:cs typeface="+mn-ea"/>
              <a:sym typeface="+mn-lt"/>
            </a:endParaRPr>
          </a:p>
          <a:p>
            <a:pPr algn="l">
              <a:lnSpc>
                <a:spcPct val="120000"/>
              </a:lnSpc>
            </a:pPr>
            <a:endParaRPr lang="zh-CN" altLang="en-US" sz="2400" b="1" dirty="0">
              <a:solidFill>
                <a:schemeClr val="bg1"/>
              </a:solidFill>
              <a:cs typeface="+mn-ea"/>
              <a:sym typeface="+mn-lt"/>
            </a:endParaRPr>
          </a:p>
          <a:p>
            <a:pPr algn="l">
              <a:lnSpc>
                <a:spcPct val="120000"/>
              </a:lnSpc>
            </a:pPr>
            <a:endParaRPr lang="zh-CN" altLang="en-US" sz="2400" b="1" dirty="0">
              <a:solidFill>
                <a:schemeClr val="bg1"/>
              </a:solidFill>
              <a:cs typeface="+mn-ea"/>
              <a:sym typeface="+mn-lt"/>
            </a:endParaRPr>
          </a:p>
          <a:p>
            <a:pPr algn="l">
              <a:lnSpc>
                <a:spcPct val="120000"/>
              </a:lnSpc>
            </a:pPr>
            <a:endParaRPr lang="zh-CN" altLang="en-US" sz="2400" b="1" dirty="0">
              <a:solidFill>
                <a:schemeClr val="bg1"/>
              </a:solidFill>
              <a:cs typeface="+mn-ea"/>
              <a:sym typeface="+mn-lt"/>
            </a:endParaRPr>
          </a:p>
          <a:p>
            <a:pPr algn="l">
              <a:lnSpc>
                <a:spcPct val="120000"/>
              </a:lnSpc>
            </a:pPr>
            <a:endParaRPr lang="zh-CN" altLang="en-US" sz="2400" b="1" dirty="0">
              <a:solidFill>
                <a:schemeClr val="bg1"/>
              </a:solidFill>
              <a:cs typeface="+mn-ea"/>
              <a:sym typeface="+mn-lt"/>
            </a:endParaRPr>
          </a:p>
        </p:txBody>
      </p:sp>
      <p:pic>
        <p:nvPicPr>
          <p:cNvPr id="2" name="图片 1" descr="130425111649156672"/>
          <p:cNvPicPr>
            <a:picLocks noChangeAspect="1"/>
          </p:cNvPicPr>
          <p:nvPr/>
        </p:nvPicPr>
        <p:blipFill>
          <a:blip r:embed="rId2"/>
          <a:stretch>
            <a:fillRect/>
          </a:stretch>
        </p:blipFill>
        <p:spPr>
          <a:xfrm>
            <a:off x="5716905" y="2211705"/>
            <a:ext cx="5514975" cy="355092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lum bright="-30000"/>
            <a:extLst>
              <a:ext uri="{28A0092B-C50C-407E-A947-70E740481C1C}">
                <a14:useLocalDpi xmlns:a14="http://schemas.microsoft.com/office/drawing/2010/main" val="0"/>
              </a:ext>
            </a:extLst>
          </a:blip>
          <a:stretch>
            <a:fillRect/>
          </a:stretch>
        </p:blipFill>
        <p:spPr>
          <a:xfrm>
            <a:off x="2634992" y="472318"/>
            <a:ext cx="6524173" cy="6355291"/>
          </a:xfrm>
          <a:prstGeom prst="rect">
            <a:avLst/>
          </a:prstGeom>
        </p:spPr>
      </p:pic>
      <p:sp>
        <p:nvSpPr>
          <p:cNvPr id="12" name="文本框 11"/>
          <p:cNvSpPr txBox="1"/>
          <p:nvPr/>
        </p:nvSpPr>
        <p:spPr>
          <a:xfrm>
            <a:off x="1414498" y="819728"/>
            <a:ext cx="9944668" cy="5112385"/>
          </a:xfrm>
          <a:prstGeom prst="rect">
            <a:avLst/>
          </a:prstGeom>
          <a:noFill/>
        </p:spPr>
        <p:txBody>
          <a:bodyPr wrap="square" rtlCol="0">
            <a:spAutoFit/>
          </a:bodyPr>
          <a:lstStyle/>
          <a:p>
            <a:pPr algn="l">
              <a:lnSpc>
                <a:spcPct val="120000"/>
              </a:lnSpc>
            </a:pPr>
            <a:r>
              <a:rPr lang="zh-CN" altLang="en-US" sz="2800" b="1" dirty="0">
                <a:solidFill>
                  <a:schemeClr val="bg1"/>
                </a:solidFill>
                <a:cs typeface="+mn-ea"/>
                <a:sym typeface="+mn-lt"/>
              </a:rPr>
              <a:t>（２）混合型跑道面层施工工艺及特点</a:t>
            </a:r>
            <a:endParaRPr lang="zh-CN" altLang="en-US" sz="5400" dirty="0">
              <a:solidFill>
                <a:schemeClr val="bg1"/>
              </a:solidFill>
              <a:cs typeface="+mn-ea"/>
              <a:sym typeface="+mn-lt"/>
            </a:endParaRPr>
          </a:p>
          <a:p>
            <a:pPr algn="l">
              <a:lnSpc>
                <a:spcPct val="120000"/>
              </a:lnSpc>
            </a:pPr>
            <a:r>
              <a:rPr lang="zh-CN" altLang="en-US" sz="2800" b="1" dirty="0">
                <a:solidFill>
                  <a:schemeClr val="bg1"/>
                </a:solidFill>
                <a:cs typeface="+mn-ea"/>
                <a:sym typeface="+mn-lt"/>
              </a:rPr>
              <a:t>（Ａ）混合型跑道面层施工工艺</a:t>
            </a:r>
            <a:endParaRPr lang="zh-CN" altLang="en-US" sz="2800" dirty="0">
              <a:solidFill>
                <a:schemeClr val="bg1"/>
              </a:solidFill>
              <a:cs typeface="+mn-ea"/>
              <a:sym typeface="+mn-lt"/>
            </a:endParaRPr>
          </a:p>
          <a:p>
            <a:pPr algn="l">
              <a:lnSpc>
                <a:spcPct val="120000"/>
              </a:lnSpc>
            </a:pPr>
            <a:r>
              <a:rPr lang="zh-CN" altLang="en-US" sz="2400" b="1" dirty="0">
                <a:solidFill>
                  <a:schemeClr val="bg1"/>
                </a:solidFill>
                <a:cs typeface="+mn-ea"/>
                <a:sym typeface="+mn-lt"/>
              </a:rPr>
              <a:t> </a:t>
            </a:r>
            <a:endParaRPr lang="zh-CN" altLang="en-US" sz="2400" b="1" dirty="0">
              <a:solidFill>
                <a:schemeClr val="bg1"/>
              </a:solidFill>
              <a:cs typeface="+mn-ea"/>
              <a:sym typeface="+mn-lt"/>
            </a:endParaRPr>
          </a:p>
          <a:p>
            <a:pPr algn="l">
              <a:lnSpc>
                <a:spcPct val="120000"/>
              </a:lnSpc>
            </a:pPr>
            <a:r>
              <a:rPr lang="zh-CN" altLang="en-US" sz="2400" b="1" dirty="0">
                <a:solidFill>
                  <a:schemeClr val="bg1"/>
                </a:solidFill>
                <a:cs typeface="+mn-ea"/>
                <a:sym typeface="+mn-lt"/>
              </a:rPr>
              <a:t>　</a:t>
            </a:r>
            <a:r>
              <a:rPr lang="zh-CN" altLang="en-US" sz="2400" dirty="0">
                <a:solidFill>
                  <a:schemeClr val="bg1"/>
                </a:solidFill>
                <a:cs typeface="+mn-ea"/>
                <a:sym typeface="+mn-lt"/>
              </a:rPr>
              <a:t>b.产品配比，A</a:t>
            </a:r>
            <a:r>
              <a:rPr lang="zh-CN" altLang="en-US" sz="2400" dirty="0" smtClean="0">
                <a:solidFill>
                  <a:schemeClr val="bg1"/>
                </a:solidFill>
                <a:cs typeface="+mn-ea"/>
                <a:sym typeface="+mn-lt"/>
              </a:rPr>
              <a:t>组分</a:t>
            </a:r>
            <a:r>
              <a:rPr lang="en-US" altLang="zh-CN" sz="2400" dirty="0" smtClean="0">
                <a:solidFill>
                  <a:schemeClr val="bg1"/>
                </a:solidFill>
                <a:cs typeface="+mn-ea"/>
                <a:sym typeface="+mn-lt"/>
              </a:rPr>
              <a:t>:</a:t>
            </a:r>
            <a:r>
              <a:rPr lang="zh-CN" altLang="en-US" sz="2400" dirty="0" smtClean="0">
                <a:solidFill>
                  <a:schemeClr val="bg1"/>
                </a:solidFill>
                <a:cs typeface="+mn-ea"/>
                <a:sym typeface="+mn-lt"/>
              </a:rPr>
              <a:t>B</a:t>
            </a:r>
            <a:r>
              <a:rPr lang="zh-CN" altLang="en-US" sz="2400" dirty="0">
                <a:solidFill>
                  <a:schemeClr val="bg1"/>
                </a:solidFill>
                <a:cs typeface="+mn-ea"/>
                <a:sym typeface="+mn-lt"/>
              </a:rPr>
              <a:t>组分=</a:t>
            </a:r>
            <a:r>
              <a:rPr lang="zh-CN" altLang="en-US" sz="2400" dirty="0" smtClean="0">
                <a:solidFill>
                  <a:schemeClr val="bg1"/>
                </a:solidFill>
                <a:cs typeface="+mn-ea"/>
                <a:sym typeface="+mn-lt"/>
              </a:rPr>
              <a:t>1</a:t>
            </a:r>
            <a:r>
              <a:rPr lang="en-US" altLang="zh-CN" sz="2400" dirty="0" smtClean="0">
                <a:solidFill>
                  <a:schemeClr val="bg1"/>
                </a:solidFill>
                <a:cs typeface="+mn-ea"/>
                <a:sym typeface="+mn-lt"/>
              </a:rPr>
              <a:t>:</a:t>
            </a:r>
            <a:r>
              <a:rPr lang="zh-CN" altLang="en-US" sz="2400" dirty="0" smtClean="0">
                <a:solidFill>
                  <a:schemeClr val="bg1"/>
                </a:solidFill>
                <a:cs typeface="+mn-ea"/>
                <a:sym typeface="+mn-lt"/>
              </a:rPr>
              <a:t>5</a:t>
            </a:r>
            <a:r>
              <a:rPr lang="zh-CN" altLang="en-US" sz="2400" dirty="0">
                <a:solidFill>
                  <a:schemeClr val="bg1"/>
                </a:solidFill>
                <a:cs typeface="+mn-ea"/>
                <a:sym typeface="+mn-lt"/>
              </a:rPr>
              <a:t>(重量比)，催化剂参考用量为PU总</a:t>
            </a:r>
            <a:endParaRPr lang="zh-CN" altLang="en-US" sz="2400" dirty="0">
              <a:solidFill>
                <a:schemeClr val="bg1"/>
              </a:solidFill>
              <a:cs typeface="+mn-ea"/>
              <a:sym typeface="+mn-lt"/>
            </a:endParaRPr>
          </a:p>
          <a:p>
            <a:pPr algn="l">
              <a:lnSpc>
                <a:spcPct val="120000"/>
              </a:lnSpc>
            </a:pPr>
            <a:r>
              <a:rPr lang="zh-CN" altLang="en-US" sz="2400" dirty="0">
                <a:solidFill>
                  <a:schemeClr val="bg1"/>
                </a:solidFill>
                <a:cs typeface="+mn-ea"/>
                <a:sym typeface="+mn-lt"/>
              </a:rPr>
              <a:t>量的1%。用跑道底材按国标掺 25% 粒径 3-4mm 高弹性黑胶粒，搅拌均匀后倒入场地，刮耙刮平，铺设厚度 9mm ，固化保养 24 小时。</a:t>
            </a:r>
            <a:endParaRPr lang="zh-CN" altLang="en-US" sz="2400" dirty="0">
              <a:solidFill>
                <a:schemeClr val="bg1"/>
              </a:solidFill>
              <a:cs typeface="+mn-ea"/>
              <a:sym typeface="+mn-lt"/>
            </a:endParaRPr>
          </a:p>
          <a:p>
            <a:pPr algn="l">
              <a:lnSpc>
                <a:spcPct val="120000"/>
              </a:lnSpc>
            </a:pPr>
            <a:r>
              <a:rPr lang="zh-CN" altLang="en-US" sz="2400" dirty="0">
                <a:solidFill>
                  <a:schemeClr val="bg1"/>
                </a:solidFill>
                <a:cs typeface="+mn-ea"/>
                <a:sym typeface="+mn-lt"/>
              </a:rPr>
              <a:t>　c.然后把专用防滑跑道面漆和1-3mmEPDM 防滑颗粒按照</a:t>
            </a:r>
            <a:r>
              <a:rPr lang="zh-CN" altLang="en-US" sz="2400" dirty="0" smtClean="0">
                <a:solidFill>
                  <a:schemeClr val="bg1"/>
                </a:solidFill>
                <a:cs typeface="+mn-ea"/>
                <a:sym typeface="+mn-lt"/>
              </a:rPr>
              <a:t>1</a:t>
            </a:r>
            <a:r>
              <a:rPr lang="en-US" altLang="zh-CN" sz="2400" dirty="0" smtClean="0">
                <a:solidFill>
                  <a:schemeClr val="bg1"/>
                </a:solidFill>
                <a:cs typeface="+mn-ea"/>
                <a:sym typeface="+mn-lt"/>
              </a:rPr>
              <a:t>:</a:t>
            </a:r>
            <a:r>
              <a:rPr lang="zh-CN" altLang="en-US" sz="2400" dirty="0" smtClean="0">
                <a:solidFill>
                  <a:schemeClr val="bg1"/>
                </a:solidFill>
                <a:cs typeface="+mn-ea"/>
                <a:sym typeface="+mn-lt"/>
              </a:rPr>
              <a:t>1</a:t>
            </a:r>
            <a:r>
              <a:rPr lang="zh-CN" altLang="en-US" sz="2400" dirty="0">
                <a:solidFill>
                  <a:schemeClr val="bg1"/>
                </a:solidFill>
                <a:cs typeface="+mn-ea"/>
                <a:sym typeface="+mn-lt"/>
              </a:rPr>
              <a:t>的比例搅拌均匀 </a:t>
            </a:r>
            <a:r>
              <a:rPr lang="zh-CN" altLang="en-US" sz="2400" dirty="0" smtClean="0">
                <a:solidFill>
                  <a:schemeClr val="bg1"/>
                </a:solidFill>
                <a:cs typeface="+mn-ea"/>
                <a:sym typeface="+mn-lt"/>
              </a:rPr>
              <a:t>，用</a:t>
            </a:r>
            <a:r>
              <a:rPr lang="zh-CN" altLang="en-US" sz="2400" dirty="0">
                <a:solidFill>
                  <a:schemeClr val="bg1"/>
                </a:solidFill>
                <a:cs typeface="+mn-ea"/>
                <a:sym typeface="+mn-lt"/>
              </a:rPr>
              <a:t>喷涂机进行均匀</a:t>
            </a:r>
            <a:r>
              <a:rPr lang="zh-CN" altLang="en-US" sz="2400" dirty="0" smtClean="0">
                <a:solidFill>
                  <a:schemeClr val="bg1"/>
                </a:solidFill>
                <a:cs typeface="+mn-ea"/>
                <a:sym typeface="+mn-lt"/>
              </a:rPr>
              <a:t>喷涂。</a:t>
            </a:r>
            <a:endParaRPr lang="zh-CN" altLang="en-US" sz="2400" dirty="0">
              <a:solidFill>
                <a:schemeClr val="bg1"/>
              </a:solidFill>
              <a:cs typeface="+mn-ea"/>
              <a:sym typeface="+mn-lt"/>
            </a:endParaRPr>
          </a:p>
          <a:p>
            <a:pPr algn="l">
              <a:lnSpc>
                <a:spcPct val="120000"/>
              </a:lnSpc>
            </a:pPr>
            <a:r>
              <a:rPr lang="zh-CN" altLang="en-US" sz="2400" dirty="0">
                <a:solidFill>
                  <a:schemeClr val="bg1"/>
                </a:solidFill>
                <a:cs typeface="+mn-ea"/>
                <a:sym typeface="+mn-lt"/>
              </a:rPr>
              <a:t>　d.保养24 小时后可以对场地进行画线，对跑道保养一个星期即可使用，在通常的使用温度范围，面漆无须使用催化剂。</a:t>
            </a:r>
            <a:r>
              <a:rPr lang="zh-CN" altLang="en-US" sz="2400" b="1" dirty="0">
                <a:solidFill>
                  <a:schemeClr val="bg1"/>
                </a:solidFill>
                <a:cs typeface="+mn-ea"/>
                <a:sym typeface="+mn-lt"/>
              </a:rPr>
              <a:t> </a:t>
            </a:r>
            <a:endParaRPr lang="zh-CN" altLang="en-US" sz="2400" b="1" dirty="0">
              <a:solidFill>
                <a:schemeClr val="bg1"/>
              </a:solidFill>
              <a:cs typeface="+mn-ea"/>
              <a:sym typeface="+mn-lt"/>
            </a:endParaRPr>
          </a:p>
          <a:p>
            <a:pPr algn="ctr">
              <a:lnSpc>
                <a:spcPct val="120000"/>
              </a:lnSpc>
            </a:pPr>
            <a:endParaRPr lang="zh-CN" altLang="en-US" sz="2400" b="1"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757031" y="2035175"/>
            <a:ext cx="1808508" cy="3154710"/>
          </a:xfrm>
          <a:prstGeom prst="rect">
            <a:avLst/>
          </a:prstGeom>
          <a:noFill/>
          <a:ln>
            <a:noFill/>
          </a:ln>
        </p:spPr>
        <p:txBody>
          <a:bodyPr wrap="none" rtlCol="0" anchor="t">
            <a:spAutoFit/>
            <a:scene3d>
              <a:camera prst="orthographicFront"/>
              <a:lightRig rig="threePt" dir="t"/>
            </a:scene3d>
          </a:bodyPr>
          <a:lstStyle/>
          <a:p>
            <a:pPr algn="ctr"/>
            <a:r>
              <a:rPr lang="en-US" altLang="zh-CN" sz="19900"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latin typeface="条幅黑体" panose="02010601030101010101" charset="-122"/>
                <a:ea typeface="条幅黑体" panose="02010601030101010101" charset="-122"/>
              </a:rPr>
              <a:t>1</a:t>
            </a:r>
            <a:endParaRPr lang="en-US" altLang="zh-CN" sz="199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条幅黑体" panose="02010601030101010101" charset="-122"/>
              <a:ea typeface="条幅黑体" panose="02010601030101010101" charset="-122"/>
            </a:endParaRPr>
          </a:p>
        </p:txBody>
      </p:sp>
      <p:sp>
        <p:nvSpPr>
          <p:cNvPr id="3" name="矩形 2"/>
          <p:cNvSpPr/>
          <p:nvPr/>
        </p:nvSpPr>
        <p:spPr>
          <a:xfrm>
            <a:off x="5180330" y="734695"/>
            <a:ext cx="7016115" cy="1369060"/>
          </a:xfrm>
          <a:prstGeom prst="rect">
            <a:avLst/>
          </a:prstGeom>
          <a:solidFill>
            <a:srgbClr val="A6A6A6">
              <a:alpha val="49000"/>
            </a:srgbClr>
          </a:solidFill>
          <a:ln>
            <a:solidFill>
              <a:srgbClr val="5D9185"/>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sz="4000" dirty="0" smtClean="0"/>
              <a:t>合成材料面层运动场地发展史</a:t>
            </a:r>
            <a:endParaRPr lang="zh-CN" altLang="en-US" sz="4000" dirty="0"/>
          </a:p>
        </p:txBody>
      </p:sp>
      <p:sp>
        <p:nvSpPr>
          <p:cNvPr id="20" name="矩形 19"/>
          <p:cNvSpPr/>
          <p:nvPr/>
        </p:nvSpPr>
        <p:spPr>
          <a:xfrm>
            <a:off x="4874895" y="758190"/>
            <a:ext cx="306070" cy="1345565"/>
          </a:xfrm>
          <a:prstGeom prst="rect">
            <a:avLst/>
          </a:prstGeom>
          <a:solidFill>
            <a:schemeClr val="bg1">
              <a:lumMod val="65000"/>
              <a:alpha val="60000"/>
            </a:schemeClr>
          </a:solidFill>
          <a:ln>
            <a:noFill/>
          </a:ln>
          <a:effectLst>
            <a:outerShdw blurRad="50800" dist="38100" algn="l" rotWithShape="0">
              <a:prstClr val="black">
                <a:alpha val="40000"/>
              </a:prstClr>
            </a:outerShdw>
            <a:softEdge rad="635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30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400" fill="hold"/>
                                        <p:tgtEl>
                                          <p:spTgt spid="20"/>
                                        </p:tgtEl>
                                        <p:attrNameLst>
                                          <p:attrName>ppt_x</p:attrName>
                                        </p:attrNameLst>
                                      </p:cBhvr>
                                      <p:tavLst>
                                        <p:tav tm="0">
                                          <p:val>
                                            <p:strVal val="0-#ppt_w/2"/>
                                          </p:val>
                                        </p:tav>
                                        <p:tav tm="100000">
                                          <p:val>
                                            <p:strVal val="#ppt_x"/>
                                          </p:val>
                                        </p:tav>
                                      </p:tavLst>
                                    </p:anim>
                                    <p:anim calcmode="lin" valueType="num">
                                      <p:cBhvr additive="base">
                                        <p:cTn id="8" dur="4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lum bright="-30000"/>
            <a:extLst>
              <a:ext uri="{28A0092B-C50C-407E-A947-70E740481C1C}">
                <a14:useLocalDpi xmlns:a14="http://schemas.microsoft.com/office/drawing/2010/main" val="0"/>
              </a:ext>
            </a:extLst>
          </a:blip>
          <a:stretch>
            <a:fillRect/>
          </a:stretch>
        </p:blipFill>
        <p:spPr>
          <a:xfrm>
            <a:off x="2634992" y="472318"/>
            <a:ext cx="6524173" cy="6355291"/>
          </a:xfrm>
          <a:prstGeom prst="rect">
            <a:avLst/>
          </a:prstGeom>
        </p:spPr>
      </p:pic>
      <p:sp>
        <p:nvSpPr>
          <p:cNvPr id="12" name="文本框 11"/>
          <p:cNvSpPr txBox="1"/>
          <p:nvPr/>
        </p:nvSpPr>
        <p:spPr>
          <a:xfrm>
            <a:off x="586458" y="472383"/>
            <a:ext cx="9944668" cy="2122170"/>
          </a:xfrm>
          <a:prstGeom prst="rect">
            <a:avLst/>
          </a:prstGeom>
          <a:noFill/>
        </p:spPr>
        <p:txBody>
          <a:bodyPr wrap="square" rtlCol="0">
            <a:spAutoFit/>
          </a:bodyPr>
          <a:lstStyle/>
          <a:p>
            <a:pPr algn="l">
              <a:lnSpc>
                <a:spcPct val="120000"/>
              </a:lnSpc>
            </a:pPr>
            <a:r>
              <a:rPr lang="zh-CN" altLang="en-US" sz="2800" b="1" dirty="0">
                <a:solidFill>
                  <a:schemeClr val="bg1"/>
                </a:solidFill>
                <a:cs typeface="+mn-ea"/>
                <a:sym typeface="+mn-lt"/>
              </a:rPr>
              <a:t>（２）混合型跑道面层施工工艺及特点</a:t>
            </a:r>
            <a:endParaRPr lang="zh-CN" altLang="en-US" sz="5400" dirty="0">
              <a:solidFill>
                <a:schemeClr val="bg1"/>
              </a:solidFill>
              <a:cs typeface="+mn-ea"/>
              <a:sym typeface="+mn-lt"/>
            </a:endParaRPr>
          </a:p>
          <a:p>
            <a:pPr algn="l">
              <a:lnSpc>
                <a:spcPct val="120000"/>
              </a:lnSpc>
            </a:pPr>
            <a:r>
              <a:rPr lang="zh-CN" altLang="en-US" sz="2800" b="1" dirty="0">
                <a:solidFill>
                  <a:schemeClr val="bg1"/>
                </a:solidFill>
                <a:cs typeface="+mn-ea"/>
                <a:sym typeface="+mn-lt"/>
              </a:rPr>
              <a:t>（Ｂ）混合型跑道面层特点</a:t>
            </a:r>
            <a:endParaRPr lang="zh-CN" altLang="en-US" sz="2800" b="1" dirty="0">
              <a:solidFill>
                <a:schemeClr val="bg1"/>
              </a:solidFill>
              <a:cs typeface="+mn-ea"/>
              <a:sym typeface="+mn-lt"/>
            </a:endParaRPr>
          </a:p>
          <a:p>
            <a:pPr algn="ctr">
              <a:lnSpc>
                <a:spcPct val="120000"/>
              </a:lnSpc>
            </a:pPr>
            <a:endParaRPr lang="zh-CN" altLang="en-US" sz="5400" b="1" dirty="0">
              <a:solidFill>
                <a:schemeClr val="bg1"/>
              </a:solidFill>
              <a:cs typeface="+mn-ea"/>
              <a:sym typeface="+mn-lt"/>
            </a:endParaRPr>
          </a:p>
        </p:txBody>
      </p:sp>
      <p:sp>
        <p:nvSpPr>
          <p:cNvPr id="2" name="文本框 1"/>
          <p:cNvSpPr txBox="1"/>
          <p:nvPr/>
        </p:nvSpPr>
        <p:spPr>
          <a:xfrm>
            <a:off x="4716780" y="1934845"/>
            <a:ext cx="6394450" cy="3784600"/>
          </a:xfrm>
          <a:prstGeom prst="rect">
            <a:avLst/>
          </a:prstGeom>
          <a:noFill/>
        </p:spPr>
        <p:txBody>
          <a:bodyPr wrap="square" rtlCol="0" anchor="t">
            <a:spAutoFit/>
          </a:bodyPr>
          <a:lstStyle/>
          <a:p>
            <a:r>
              <a:rPr lang="zh-CN" altLang="en-US" sz="2400" dirty="0">
                <a:solidFill>
                  <a:schemeClr val="bg1"/>
                </a:solidFill>
                <a:cs typeface="+mn-ea"/>
                <a:sym typeface="+mn-ea"/>
              </a:rPr>
              <a:t>ａ</a:t>
            </a:r>
            <a:r>
              <a:rPr lang="en-US" altLang="zh-CN" sz="2400" dirty="0">
                <a:solidFill>
                  <a:schemeClr val="bg1"/>
                </a:solidFill>
                <a:cs typeface="+mn-ea"/>
                <a:sym typeface="+mn-ea"/>
              </a:rPr>
              <a:t>.</a:t>
            </a:r>
            <a:r>
              <a:rPr lang="zh-CN" altLang="en-US" sz="2400" dirty="0">
                <a:solidFill>
                  <a:schemeClr val="bg1"/>
                </a:solidFill>
                <a:cs typeface="+mn-ea"/>
                <a:sym typeface="+mn-ea"/>
              </a:rPr>
              <a:t>环保：无毒、无公害、符合环保要求；安全性：冲击力吸收：适度吸收脚部冲击力，减少运动伤害，长期练习及比赛均适宜。</a:t>
            </a:r>
            <a:endParaRPr lang="zh-CN" altLang="en-US" sz="2400" dirty="0">
              <a:solidFill>
                <a:schemeClr val="bg1"/>
              </a:solidFill>
              <a:cs typeface="+mn-ea"/>
              <a:sym typeface="+mn-ea"/>
            </a:endParaRPr>
          </a:p>
          <a:p>
            <a:r>
              <a:rPr lang="zh-CN" altLang="en-US" sz="2400" dirty="0">
                <a:solidFill>
                  <a:schemeClr val="bg1"/>
                </a:solidFill>
                <a:cs typeface="+mn-ea"/>
                <a:sym typeface="+mn-ea"/>
              </a:rPr>
              <a:t>ｂ</a:t>
            </a:r>
            <a:r>
              <a:rPr lang="en-US" altLang="zh-CN" sz="2400" dirty="0">
                <a:solidFill>
                  <a:schemeClr val="bg1"/>
                </a:solidFill>
                <a:cs typeface="+mn-ea"/>
                <a:sym typeface="+mn-ea"/>
              </a:rPr>
              <a:t>.</a:t>
            </a:r>
            <a:r>
              <a:rPr lang="zh-CN" altLang="en-US" sz="2400" dirty="0">
                <a:solidFill>
                  <a:schemeClr val="bg1"/>
                </a:solidFill>
                <a:cs typeface="+mn-ea"/>
                <a:sym typeface="+mn-ea"/>
              </a:rPr>
              <a:t>耐候性：不会因紫外线、臭氧、酸雨的污染而褪色、粉化或软化，并能长期保持其鲜艳的色彩。</a:t>
            </a:r>
            <a:endParaRPr lang="zh-CN" altLang="en-US" sz="2400" dirty="0">
              <a:solidFill>
                <a:schemeClr val="bg1"/>
              </a:solidFill>
              <a:cs typeface="+mn-ea"/>
              <a:sym typeface="+mn-ea"/>
            </a:endParaRPr>
          </a:p>
          <a:p>
            <a:r>
              <a:rPr lang="zh-CN" altLang="en-US" sz="2400" dirty="0">
                <a:solidFill>
                  <a:schemeClr val="bg1"/>
                </a:solidFill>
                <a:cs typeface="+mn-ea"/>
                <a:sym typeface="+mn-ea"/>
              </a:rPr>
              <a:t>ｃ</a:t>
            </a:r>
            <a:r>
              <a:rPr lang="en-US" altLang="zh-CN" sz="2400" dirty="0">
                <a:solidFill>
                  <a:schemeClr val="bg1"/>
                </a:solidFill>
                <a:cs typeface="+mn-ea"/>
                <a:sym typeface="+mn-ea"/>
              </a:rPr>
              <a:t>.</a:t>
            </a:r>
            <a:r>
              <a:rPr lang="zh-CN" altLang="en-US" sz="2400" dirty="0">
                <a:solidFill>
                  <a:schemeClr val="bg1"/>
                </a:solidFill>
                <a:cs typeface="+mn-ea"/>
                <a:sym typeface="+mn-ea"/>
              </a:rPr>
              <a:t>耐磨性：满足各级学校长时间，高使用频率的需要。</a:t>
            </a:r>
            <a:endParaRPr lang="zh-CN" altLang="en-US" sz="2400" dirty="0">
              <a:solidFill>
                <a:schemeClr val="bg1"/>
              </a:solidFill>
              <a:cs typeface="+mn-ea"/>
              <a:sym typeface="+mn-ea"/>
            </a:endParaRPr>
          </a:p>
          <a:p>
            <a:r>
              <a:rPr lang="zh-CN" altLang="en-US" sz="2400" dirty="0">
                <a:solidFill>
                  <a:schemeClr val="bg1"/>
                </a:solidFill>
                <a:cs typeface="+mn-ea"/>
                <a:sym typeface="+mn-ea"/>
              </a:rPr>
              <a:t>ｄ</a:t>
            </a:r>
            <a:r>
              <a:rPr lang="en-US" altLang="zh-CN" sz="2400" dirty="0">
                <a:solidFill>
                  <a:schemeClr val="bg1"/>
                </a:solidFill>
                <a:cs typeface="+mn-ea"/>
                <a:sym typeface="+mn-ea"/>
              </a:rPr>
              <a:t>.</a:t>
            </a:r>
            <a:r>
              <a:rPr lang="zh-CN" altLang="en-US" sz="2400" dirty="0">
                <a:solidFill>
                  <a:schemeClr val="bg1"/>
                </a:solidFill>
                <a:cs typeface="+mn-ea"/>
                <a:sym typeface="+mn-ea"/>
              </a:rPr>
              <a:t>抗钉力：在受力大、使用频繁的百米起跑点，也不会受到钉鞋损坏。</a:t>
            </a:r>
            <a:endParaRPr lang="zh-CN" altLang="en-US" sz="2400" dirty="0">
              <a:solidFill>
                <a:schemeClr val="bg1"/>
              </a:solidFill>
              <a:cs typeface="+mn-ea"/>
              <a:sym typeface="+mn-ea"/>
            </a:endParaRPr>
          </a:p>
        </p:txBody>
      </p:sp>
      <p:pic>
        <p:nvPicPr>
          <p:cNvPr id="3" name="图片 2" descr="wKhQslOIdNCEWXOiAAAAAH0sd38155"/>
          <p:cNvPicPr>
            <a:picLocks noChangeAspect="1"/>
          </p:cNvPicPr>
          <p:nvPr/>
        </p:nvPicPr>
        <p:blipFill>
          <a:blip r:embed="rId2"/>
          <a:stretch>
            <a:fillRect/>
          </a:stretch>
        </p:blipFill>
        <p:spPr>
          <a:xfrm>
            <a:off x="361950" y="2110740"/>
            <a:ext cx="4086860" cy="434721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lum bright="-30000"/>
            <a:extLst>
              <a:ext uri="{28A0092B-C50C-407E-A947-70E740481C1C}">
                <a14:useLocalDpi xmlns:a14="http://schemas.microsoft.com/office/drawing/2010/main" val="0"/>
              </a:ext>
            </a:extLst>
          </a:blip>
          <a:stretch>
            <a:fillRect/>
          </a:stretch>
        </p:blipFill>
        <p:spPr>
          <a:xfrm>
            <a:off x="2625467" y="819663"/>
            <a:ext cx="6524173" cy="6355291"/>
          </a:xfrm>
          <a:prstGeom prst="rect">
            <a:avLst/>
          </a:prstGeom>
        </p:spPr>
      </p:pic>
      <p:sp>
        <p:nvSpPr>
          <p:cNvPr id="12" name="文本框 11"/>
          <p:cNvSpPr txBox="1"/>
          <p:nvPr/>
        </p:nvSpPr>
        <p:spPr>
          <a:xfrm>
            <a:off x="580108" y="484448"/>
            <a:ext cx="9944668" cy="1124585"/>
          </a:xfrm>
          <a:prstGeom prst="rect">
            <a:avLst/>
          </a:prstGeom>
          <a:noFill/>
        </p:spPr>
        <p:txBody>
          <a:bodyPr wrap="square" rtlCol="0">
            <a:spAutoFit/>
          </a:bodyPr>
          <a:lstStyle/>
          <a:p>
            <a:pPr algn="l">
              <a:lnSpc>
                <a:spcPct val="120000"/>
              </a:lnSpc>
            </a:pPr>
            <a:r>
              <a:rPr lang="zh-CN" altLang="en-US" sz="2800" b="1" dirty="0">
                <a:solidFill>
                  <a:schemeClr val="bg1"/>
                </a:solidFill>
                <a:cs typeface="+mn-ea"/>
                <a:sym typeface="+mn-lt"/>
              </a:rPr>
              <a:t>（３）复合型跑道面层施工工艺及特点</a:t>
            </a:r>
            <a:endParaRPr lang="zh-CN" altLang="en-US" sz="2800" b="1" dirty="0">
              <a:solidFill>
                <a:schemeClr val="bg1"/>
              </a:solidFill>
              <a:cs typeface="+mn-ea"/>
              <a:sym typeface="+mn-lt"/>
            </a:endParaRPr>
          </a:p>
          <a:p>
            <a:pPr algn="l">
              <a:lnSpc>
                <a:spcPct val="120000"/>
              </a:lnSpc>
              <a:buNone/>
            </a:pPr>
            <a:r>
              <a:rPr lang="zh-CN" altLang="en-US" sz="2800" dirty="0" smtClean="0">
                <a:solidFill>
                  <a:schemeClr val="bg1"/>
                </a:solidFill>
                <a:cs typeface="+mn-ea"/>
                <a:sym typeface="+mn-lt"/>
              </a:rPr>
              <a:t>（</a:t>
            </a:r>
            <a:r>
              <a:rPr lang="en-US" altLang="zh-CN" sz="2800" dirty="0" smtClean="0">
                <a:solidFill>
                  <a:schemeClr val="bg1"/>
                </a:solidFill>
                <a:cs typeface="+mn-ea"/>
                <a:sym typeface="+mn-lt"/>
              </a:rPr>
              <a:t>A</a:t>
            </a:r>
            <a:r>
              <a:rPr lang="zh-CN" altLang="en-US" sz="2800" dirty="0" smtClean="0">
                <a:solidFill>
                  <a:schemeClr val="bg1"/>
                </a:solidFill>
                <a:cs typeface="+mn-ea"/>
                <a:sym typeface="+mn-lt"/>
              </a:rPr>
              <a:t>）</a:t>
            </a:r>
            <a:r>
              <a:rPr lang="zh-CN" altLang="en-US" sz="2800" dirty="0">
                <a:solidFill>
                  <a:schemeClr val="bg1"/>
                </a:solidFill>
                <a:cs typeface="+mn-ea"/>
                <a:sym typeface="+mn-lt"/>
              </a:rPr>
              <a:t>复合型跑道面层施工工艺</a:t>
            </a:r>
            <a:endParaRPr lang="zh-CN" altLang="en-US" sz="2800" dirty="0">
              <a:solidFill>
                <a:schemeClr val="bg1"/>
              </a:solidFill>
              <a:cs typeface="+mn-ea"/>
              <a:sym typeface="+mn-lt"/>
            </a:endParaRPr>
          </a:p>
        </p:txBody>
      </p:sp>
      <p:sp>
        <p:nvSpPr>
          <p:cNvPr id="3" name="文本框 2"/>
          <p:cNvSpPr txBox="1"/>
          <p:nvPr/>
        </p:nvSpPr>
        <p:spPr>
          <a:xfrm>
            <a:off x="821690" y="1769110"/>
            <a:ext cx="9969500" cy="3787960"/>
          </a:xfrm>
          <a:prstGeom prst="rect">
            <a:avLst/>
          </a:prstGeom>
          <a:noFill/>
        </p:spPr>
        <p:txBody>
          <a:bodyPr wrap="square" rtlCol="0" anchor="t">
            <a:spAutoFit/>
          </a:bodyPr>
          <a:lstStyle/>
          <a:p>
            <a:pPr algn="l">
              <a:lnSpc>
                <a:spcPct val="120000"/>
              </a:lnSpc>
            </a:pPr>
            <a:endParaRPr lang="zh-CN" dirty="0">
              <a:solidFill>
                <a:schemeClr val="bg1"/>
              </a:solidFill>
              <a:ea typeface="宋体" panose="02010600030101010101" pitchFamily="2" charset="-122"/>
              <a:sym typeface="+mn-ea"/>
            </a:endParaRPr>
          </a:p>
          <a:p>
            <a:pPr algn="l">
              <a:lnSpc>
                <a:spcPct val="120000"/>
              </a:lnSpc>
            </a:pPr>
            <a:r>
              <a:rPr lang="zh-CN" b="1" dirty="0">
                <a:solidFill>
                  <a:schemeClr val="bg1"/>
                </a:solidFill>
                <a:ea typeface="宋体" panose="02010600030101010101" pitchFamily="2" charset="-122"/>
                <a:sym typeface="+mn-ea"/>
              </a:rPr>
              <a:t>　</a:t>
            </a:r>
            <a:r>
              <a:rPr lang="en-US" altLang="zh-CN" b="1" dirty="0" smtClean="0">
                <a:solidFill>
                  <a:schemeClr val="bg1"/>
                </a:solidFill>
                <a:ea typeface="宋体" panose="02010600030101010101" pitchFamily="2" charset="-122"/>
                <a:sym typeface="+mn-ea"/>
              </a:rPr>
              <a:t> </a:t>
            </a:r>
            <a:r>
              <a:rPr lang="zh-CN" sz="2400" b="1" dirty="0" smtClean="0">
                <a:solidFill>
                  <a:schemeClr val="bg1"/>
                </a:solidFill>
                <a:ea typeface="宋体" panose="02010600030101010101" pitchFamily="2" charset="-122"/>
                <a:sym typeface="+mn-ea"/>
              </a:rPr>
              <a:t>ａ</a:t>
            </a:r>
            <a:r>
              <a:rPr lang="zh-CN" sz="2400" b="1" dirty="0">
                <a:solidFill>
                  <a:schemeClr val="bg1"/>
                </a:solidFill>
                <a:ea typeface="宋体" panose="02010600030101010101" pitchFamily="2" charset="-122"/>
                <a:sym typeface="+mn-ea"/>
              </a:rPr>
              <a:t>用滚刷将单组分胶水或底涂均匀的刷涂在水泥基础； </a:t>
            </a:r>
            <a:endParaRPr lang="zh-CN" sz="2400" b="1" dirty="0">
              <a:solidFill>
                <a:schemeClr val="bg1"/>
              </a:solidFill>
              <a:ea typeface="宋体" panose="02010600030101010101" pitchFamily="2" charset="-122"/>
              <a:sym typeface="+mn-ea"/>
            </a:endParaRPr>
          </a:p>
          <a:p>
            <a:pPr algn="l">
              <a:lnSpc>
                <a:spcPct val="120000"/>
              </a:lnSpc>
            </a:pPr>
            <a:r>
              <a:rPr lang="zh-CN" sz="2400" b="1" dirty="0">
                <a:solidFill>
                  <a:schemeClr val="bg1"/>
                </a:solidFill>
                <a:ea typeface="宋体" panose="02010600030101010101" pitchFamily="2" charset="-122"/>
                <a:sym typeface="+mn-ea"/>
              </a:rPr>
              <a:t>　ｂ将单组分胶水与橡胶颗粒按规定比例配比，用搅拌机充分搅拌后用摊铺机按规定厚度进行摊铺，制成弹性层。 </a:t>
            </a:r>
            <a:endParaRPr lang="zh-CN" sz="2400" b="1" dirty="0">
              <a:solidFill>
                <a:schemeClr val="bg1"/>
              </a:solidFill>
              <a:ea typeface="宋体" panose="02010600030101010101" pitchFamily="2" charset="-122"/>
              <a:sym typeface="+mn-ea"/>
            </a:endParaRPr>
          </a:p>
          <a:p>
            <a:pPr algn="l">
              <a:lnSpc>
                <a:spcPct val="120000"/>
              </a:lnSpc>
            </a:pPr>
            <a:r>
              <a:rPr lang="zh-CN" sz="2400" b="1" dirty="0">
                <a:solidFill>
                  <a:schemeClr val="bg1"/>
                </a:solidFill>
                <a:ea typeface="宋体" panose="02010600030101010101" pitchFamily="2" charset="-122"/>
                <a:sym typeface="+mn-ea"/>
              </a:rPr>
              <a:t>　ｃ用双组分的混合型跑道专用铺设材料的A、B组分材料按规定比例进行配比，搅拌均匀，并切记根据温度和湿度变化加入适量的催化剂，组成混合型跑道专用</a:t>
            </a:r>
            <a:r>
              <a:rPr lang="zh-CN" sz="2400" b="1" dirty="0" smtClean="0">
                <a:solidFill>
                  <a:schemeClr val="bg1"/>
                </a:solidFill>
                <a:ea typeface="宋体" panose="02010600030101010101" pitchFamily="2" charset="-122"/>
                <a:sym typeface="+mn-ea"/>
              </a:rPr>
              <a:t>铺设</a:t>
            </a:r>
            <a:r>
              <a:rPr lang="zh-CN" altLang="en-US" sz="2400" b="1" dirty="0" smtClean="0">
                <a:solidFill>
                  <a:schemeClr val="bg1"/>
                </a:solidFill>
                <a:ea typeface="宋体" panose="02010600030101010101" pitchFamily="2" charset="-122"/>
                <a:sym typeface="+mn-ea"/>
              </a:rPr>
              <a:t>组合</a:t>
            </a:r>
            <a:r>
              <a:rPr lang="zh-CN" sz="2400" b="1" dirty="0" smtClean="0">
                <a:solidFill>
                  <a:schemeClr val="bg1"/>
                </a:solidFill>
                <a:ea typeface="宋体" panose="02010600030101010101" pitchFamily="2" charset="-122"/>
                <a:sym typeface="+mn-ea"/>
              </a:rPr>
              <a:t>料，</a:t>
            </a:r>
            <a:r>
              <a:rPr lang="zh-CN" altLang="en-US" sz="2400" b="1" dirty="0" smtClean="0">
                <a:solidFill>
                  <a:schemeClr val="bg1"/>
                </a:solidFill>
                <a:ea typeface="宋体" panose="02010600030101010101" pitchFamily="2" charset="-122"/>
                <a:sym typeface="+mn-ea"/>
              </a:rPr>
              <a:t>摊铺在橡胶颗粒层上，形成封闭层。</a:t>
            </a:r>
            <a:r>
              <a:rPr lang="zh-CN" sz="2400" b="1" dirty="0" smtClean="0">
                <a:solidFill>
                  <a:schemeClr val="bg1"/>
                </a:solidFill>
                <a:ea typeface="宋体" panose="02010600030101010101" pitchFamily="2" charset="-122"/>
                <a:sym typeface="+mn-ea"/>
              </a:rPr>
              <a:t> </a:t>
            </a:r>
            <a:endParaRPr lang="zh-CN" sz="2400" b="1" dirty="0">
              <a:solidFill>
                <a:schemeClr val="bg1"/>
              </a:solidFill>
              <a:ea typeface="宋体" panose="02010600030101010101" pitchFamily="2" charset="-122"/>
              <a:sym typeface="+mn-ea"/>
            </a:endParaRPr>
          </a:p>
          <a:p>
            <a:pPr algn="l">
              <a:lnSpc>
                <a:spcPct val="120000"/>
              </a:lnSpc>
            </a:pPr>
            <a:r>
              <a:rPr lang="zh-CN" sz="2000" b="1" dirty="0">
                <a:solidFill>
                  <a:schemeClr val="bg1"/>
                </a:solidFill>
                <a:ea typeface="宋体" panose="02010600030101010101" pitchFamily="2" charset="-122"/>
                <a:sym typeface="+mn-ea"/>
              </a:rPr>
              <a:t>　</a:t>
            </a:r>
            <a:endParaRPr lang="zh-CN" sz="2000" dirty="0">
              <a:solidFill>
                <a:schemeClr val="bg1"/>
              </a:solidFill>
              <a:ea typeface="宋体" panose="02010600030101010101" pitchFamily="2" charset="-122"/>
              <a:sym typeface="+mn-ea"/>
            </a:endParaRPr>
          </a:p>
          <a:p>
            <a:pPr algn="l">
              <a:lnSpc>
                <a:spcPct val="120000"/>
              </a:lnSpc>
            </a:pPr>
            <a:r>
              <a:rPr lang="zh-CN" sz="2000" dirty="0">
                <a:solidFill>
                  <a:schemeClr val="bg1"/>
                </a:solidFill>
                <a:ea typeface="宋体" panose="02010600030101010101" pitchFamily="2" charset="-122"/>
                <a:sym typeface="+mn-ea"/>
              </a:rPr>
              <a:t>　　</a:t>
            </a:r>
            <a:endParaRPr lang="zh-CN" altLang="en-US" sz="2000" dirty="0"/>
          </a:p>
        </p:txBody>
      </p:sp>
      <p:pic>
        <p:nvPicPr>
          <p:cNvPr id="2" name="图片 1"/>
          <p:cNvPicPr>
            <a:picLocks noChangeAspect="1"/>
          </p:cNvPicPr>
          <p:nvPr/>
        </p:nvPicPr>
        <p:blipFill>
          <a:blip r:embed="rId2"/>
          <a:stretch>
            <a:fillRect/>
          </a:stretch>
        </p:blipFill>
        <p:spPr>
          <a:xfrm>
            <a:off x="8625016" y="654703"/>
            <a:ext cx="3150304" cy="164544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lum bright="-30000"/>
            <a:extLst>
              <a:ext uri="{28A0092B-C50C-407E-A947-70E740481C1C}">
                <a14:useLocalDpi xmlns:a14="http://schemas.microsoft.com/office/drawing/2010/main" val="0"/>
              </a:ext>
            </a:extLst>
          </a:blip>
          <a:stretch>
            <a:fillRect/>
          </a:stretch>
        </p:blipFill>
        <p:spPr>
          <a:xfrm>
            <a:off x="2625467" y="819663"/>
            <a:ext cx="6524173" cy="6355291"/>
          </a:xfrm>
          <a:prstGeom prst="rect">
            <a:avLst/>
          </a:prstGeom>
        </p:spPr>
      </p:pic>
      <p:sp>
        <p:nvSpPr>
          <p:cNvPr id="12" name="文本框 11"/>
          <p:cNvSpPr txBox="1"/>
          <p:nvPr/>
        </p:nvSpPr>
        <p:spPr>
          <a:xfrm>
            <a:off x="580108" y="484448"/>
            <a:ext cx="9944668" cy="1124585"/>
          </a:xfrm>
          <a:prstGeom prst="rect">
            <a:avLst/>
          </a:prstGeom>
          <a:noFill/>
        </p:spPr>
        <p:txBody>
          <a:bodyPr wrap="square" rtlCol="0">
            <a:spAutoFit/>
          </a:bodyPr>
          <a:lstStyle/>
          <a:p>
            <a:pPr algn="l">
              <a:lnSpc>
                <a:spcPct val="120000"/>
              </a:lnSpc>
            </a:pPr>
            <a:r>
              <a:rPr lang="zh-CN" altLang="en-US" sz="2800" b="1" dirty="0">
                <a:solidFill>
                  <a:schemeClr val="bg1"/>
                </a:solidFill>
                <a:cs typeface="+mn-ea"/>
                <a:sym typeface="+mn-lt"/>
              </a:rPr>
              <a:t>（３）复合型跑道面层施工工艺及特点</a:t>
            </a:r>
            <a:endParaRPr lang="zh-CN" altLang="en-US" sz="2800" b="1" dirty="0">
              <a:solidFill>
                <a:schemeClr val="bg1"/>
              </a:solidFill>
              <a:cs typeface="+mn-ea"/>
              <a:sym typeface="+mn-lt"/>
            </a:endParaRPr>
          </a:p>
          <a:p>
            <a:pPr algn="l">
              <a:lnSpc>
                <a:spcPct val="120000"/>
              </a:lnSpc>
              <a:buNone/>
            </a:pPr>
            <a:r>
              <a:rPr lang="zh-CN" altLang="en-US" sz="2800" dirty="0" smtClean="0">
                <a:solidFill>
                  <a:schemeClr val="bg1"/>
                </a:solidFill>
                <a:cs typeface="+mn-ea"/>
                <a:sym typeface="+mn-lt"/>
              </a:rPr>
              <a:t>（</a:t>
            </a:r>
            <a:r>
              <a:rPr lang="en-US" altLang="zh-CN" sz="2800" dirty="0" smtClean="0">
                <a:solidFill>
                  <a:schemeClr val="bg1"/>
                </a:solidFill>
                <a:cs typeface="+mn-ea"/>
                <a:sym typeface="+mn-lt"/>
              </a:rPr>
              <a:t>A</a:t>
            </a:r>
            <a:r>
              <a:rPr lang="zh-CN" altLang="en-US" sz="2800" dirty="0" smtClean="0">
                <a:solidFill>
                  <a:schemeClr val="bg1"/>
                </a:solidFill>
                <a:cs typeface="+mn-ea"/>
                <a:sym typeface="+mn-lt"/>
              </a:rPr>
              <a:t>）</a:t>
            </a:r>
            <a:r>
              <a:rPr lang="zh-CN" altLang="en-US" sz="2800" dirty="0">
                <a:solidFill>
                  <a:schemeClr val="bg1"/>
                </a:solidFill>
                <a:cs typeface="+mn-ea"/>
                <a:sym typeface="+mn-lt"/>
              </a:rPr>
              <a:t>复合型跑道面层施工工艺</a:t>
            </a:r>
            <a:endParaRPr lang="zh-CN" altLang="en-US" sz="2800" dirty="0">
              <a:solidFill>
                <a:schemeClr val="bg1"/>
              </a:solidFill>
              <a:cs typeface="+mn-ea"/>
              <a:sym typeface="+mn-lt"/>
            </a:endParaRPr>
          </a:p>
        </p:txBody>
      </p:sp>
      <p:sp>
        <p:nvSpPr>
          <p:cNvPr id="3" name="文本框 2"/>
          <p:cNvSpPr txBox="1"/>
          <p:nvPr/>
        </p:nvSpPr>
        <p:spPr>
          <a:xfrm>
            <a:off x="1096645" y="1943100"/>
            <a:ext cx="9695180" cy="3709670"/>
          </a:xfrm>
          <a:prstGeom prst="rect">
            <a:avLst/>
          </a:prstGeom>
          <a:noFill/>
        </p:spPr>
        <p:txBody>
          <a:bodyPr wrap="square" rtlCol="0" anchor="t">
            <a:spAutoFit/>
          </a:bodyPr>
          <a:lstStyle/>
          <a:p>
            <a:pPr algn="l">
              <a:lnSpc>
                <a:spcPct val="120000"/>
              </a:lnSpc>
            </a:pPr>
            <a:endParaRPr lang="zh-CN">
              <a:solidFill>
                <a:schemeClr val="bg1"/>
              </a:solidFill>
              <a:ea typeface="宋体" panose="02010600030101010101" pitchFamily="2" charset="-122"/>
              <a:sym typeface="+mn-ea"/>
            </a:endParaRPr>
          </a:p>
          <a:p>
            <a:pPr algn="l">
              <a:lnSpc>
                <a:spcPct val="120000"/>
              </a:lnSpc>
            </a:pPr>
            <a:r>
              <a:rPr lang="zh-CN" b="1">
                <a:solidFill>
                  <a:schemeClr val="bg1"/>
                </a:solidFill>
                <a:ea typeface="宋体" panose="02010600030101010101" pitchFamily="2" charset="-122"/>
                <a:sym typeface="+mn-ea"/>
              </a:rPr>
              <a:t>　</a:t>
            </a:r>
            <a:endParaRPr lang="zh-CN" sz="2000" b="1">
              <a:solidFill>
                <a:schemeClr val="bg1"/>
              </a:solidFill>
              <a:ea typeface="宋体" panose="02010600030101010101" pitchFamily="2" charset="-122"/>
              <a:sym typeface="+mn-ea"/>
            </a:endParaRPr>
          </a:p>
          <a:p>
            <a:pPr algn="l">
              <a:lnSpc>
                <a:spcPct val="120000"/>
              </a:lnSpc>
            </a:pPr>
            <a:r>
              <a:rPr lang="zh-CN" sz="2000" b="1">
                <a:solidFill>
                  <a:schemeClr val="bg1"/>
                </a:solidFill>
                <a:ea typeface="宋体" panose="02010600030101010101" pitchFamily="2" charset="-122"/>
                <a:sym typeface="+mn-ea"/>
              </a:rPr>
              <a:t>　ｄ</a:t>
            </a:r>
            <a:r>
              <a:rPr lang="zh-CN" sz="2400" b="1">
                <a:solidFill>
                  <a:schemeClr val="bg1"/>
                </a:solidFill>
                <a:ea typeface="宋体" panose="02010600030101010101" pitchFamily="2" charset="-122"/>
                <a:sym typeface="+mn-ea"/>
              </a:rPr>
              <a:t>防滑耐磨面层目前有撒颗粒和喷涂两种做法：撒胶粒工艺是在弹性层上面批刮厚度为2毫米的综合料，用人工均匀地撒上EPDM胶粒或PU胶粒，待固化后将未黏着在表面的多余EPDM胶粒扫掉，最后在上面喷一层加强胶；喷涂工艺是将喷面料加入适量的EPDM胶粒搅拌均匀，直接用专用喷涂设备喷涂在弹性层表面。</a:t>
            </a:r>
            <a:r>
              <a:rPr lang="zh-CN" sz="2000" b="1">
                <a:solidFill>
                  <a:schemeClr val="bg1"/>
                </a:solidFill>
                <a:ea typeface="宋体" panose="02010600030101010101" pitchFamily="2" charset="-122"/>
                <a:sym typeface="+mn-ea"/>
              </a:rPr>
              <a:t> </a:t>
            </a:r>
            <a:endParaRPr lang="zh-CN" sz="2000" b="1">
              <a:solidFill>
                <a:schemeClr val="bg1"/>
              </a:solidFill>
              <a:ea typeface="宋体" panose="02010600030101010101" pitchFamily="2" charset="-122"/>
              <a:sym typeface="+mn-ea"/>
            </a:endParaRPr>
          </a:p>
          <a:p>
            <a:pPr algn="l">
              <a:lnSpc>
                <a:spcPct val="120000"/>
              </a:lnSpc>
            </a:pPr>
            <a:endParaRPr lang="zh-CN" sz="2000">
              <a:solidFill>
                <a:schemeClr val="bg1"/>
              </a:solidFill>
              <a:ea typeface="宋体" panose="02010600030101010101" pitchFamily="2" charset="-122"/>
              <a:sym typeface="+mn-ea"/>
            </a:endParaRPr>
          </a:p>
          <a:p>
            <a:pPr algn="l">
              <a:lnSpc>
                <a:spcPct val="120000"/>
              </a:lnSpc>
            </a:pPr>
            <a:r>
              <a:rPr lang="zh-CN" sz="2000">
                <a:solidFill>
                  <a:schemeClr val="bg1"/>
                </a:solidFill>
                <a:ea typeface="宋体" panose="02010600030101010101" pitchFamily="2" charset="-122"/>
                <a:sym typeface="+mn-ea"/>
              </a:rPr>
              <a:t>　　</a:t>
            </a:r>
            <a:endParaRPr lang="zh-CN" altLang="en-US" sz="2000"/>
          </a:p>
        </p:txBody>
      </p:sp>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lum bright="-30000"/>
            <a:extLst>
              <a:ext uri="{28A0092B-C50C-407E-A947-70E740481C1C}">
                <a14:useLocalDpi xmlns:a14="http://schemas.microsoft.com/office/drawing/2010/main" val="0"/>
              </a:ext>
            </a:extLst>
          </a:blip>
          <a:stretch>
            <a:fillRect/>
          </a:stretch>
        </p:blipFill>
        <p:spPr>
          <a:xfrm>
            <a:off x="2634992" y="472318"/>
            <a:ext cx="6524173" cy="6355291"/>
          </a:xfrm>
          <a:prstGeom prst="rect">
            <a:avLst/>
          </a:prstGeom>
        </p:spPr>
      </p:pic>
      <p:sp>
        <p:nvSpPr>
          <p:cNvPr id="12" name="文本框 11"/>
          <p:cNvSpPr txBox="1"/>
          <p:nvPr/>
        </p:nvSpPr>
        <p:spPr>
          <a:xfrm>
            <a:off x="646783" y="819728"/>
            <a:ext cx="9944668" cy="1124585"/>
          </a:xfrm>
          <a:prstGeom prst="rect">
            <a:avLst/>
          </a:prstGeom>
          <a:noFill/>
        </p:spPr>
        <p:txBody>
          <a:bodyPr wrap="square" rtlCol="0">
            <a:spAutoFit/>
          </a:bodyPr>
          <a:lstStyle/>
          <a:p>
            <a:pPr algn="l">
              <a:lnSpc>
                <a:spcPct val="120000"/>
              </a:lnSpc>
            </a:pPr>
            <a:r>
              <a:rPr lang="zh-CN" altLang="en-US" sz="2800" b="1" dirty="0">
                <a:solidFill>
                  <a:schemeClr val="bg1"/>
                </a:solidFill>
                <a:cs typeface="+mn-ea"/>
                <a:sym typeface="+mn-lt"/>
              </a:rPr>
              <a:t>（３）复合型跑道面层施工工艺及特点</a:t>
            </a:r>
            <a:endParaRPr lang="zh-CN" altLang="en-US" sz="2800" b="1" dirty="0">
              <a:solidFill>
                <a:schemeClr val="bg1"/>
              </a:solidFill>
              <a:cs typeface="+mn-ea"/>
              <a:sym typeface="+mn-lt"/>
            </a:endParaRPr>
          </a:p>
          <a:p>
            <a:pPr algn="l">
              <a:lnSpc>
                <a:spcPct val="120000"/>
              </a:lnSpc>
            </a:pPr>
            <a:r>
              <a:rPr lang="zh-CN" altLang="en-US" sz="2800" b="1" dirty="0">
                <a:solidFill>
                  <a:schemeClr val="bg1"/>
                </a:solidFill>
                <a:cs typeface="+mn-ea"/>
                <a:sym typeface="+mn-lt"/>
              </a:rPr>
              <a:t>（Ｂ）复合型跑道面层特点</a:t>
            </a:r>
            <a:endParaRPr lang="zh-CN" altLang="en-US" sz="2800" b="1" dirty="0">
              <a:solidFill>
                <a:schemeClr val="bg1"/>
              </a:solidFill>
              <a:cs typeface="+mn-ea"/>
              <a:sym typeface="+mn-lt"/>
            </a:endParaRPr>
          </a:p>
        </p:txBody>
      </p:sp>
      <p:sp>
        <p:nvSpPr>
          <p:cNvPr id="2" name="文本框 1"/>
          <p:cNvSpPr txBox="1"/>
          <p:nvPr/>
        </p:nvSpPr>
        <p:spPr>
          <a:xfrm>
            <a:off x="739775" y="2102485"/>
            <a:ext cx="10302240" cy="3415030"/>
          </a:xfrm>
          <a:prstGeom prst="rect">
            <a:avLst/>
          </a:prstGeom>
          <a:noFill/>
        </p:spPr>
        <p:txBody>
          <a:bodyPr wrap="square" rtlCol="0" anchor="t">
            <a:spAutoFit/>
          </a:bodyPr>
          <a:lstStyle/>
          <a:p>
            <a:pPr algn="l"/>
            <a:r>
              <a:rPr lang="zh-CN" altLang="en-US">
                <a:solidFill>
                  <a:schemeClr val="bg1"/>
                </a:solidFill>
              </a:rPr>
              <a:t>　　ａ</a:t>
            </a:r>
            <a:r>
              <a:rPr lang="zh-CN" altLang="en-US" sz="2400">
                <a:solidFill>
                  <a:schemeClr val="bg1"/>
                </a:solidFill>
              </a:rPr>
              <a:t>与透气型塑胶跑道、混合型塑胶跑道和预制型橡胶跑道等运动场地相比，复合型喷颗粒塑胶跑道运动场地，其外观与混合型塑胶跑道一致，除拉伸强度外其它数据与混合型塑胶跑道基本一致。是我国高寒地区经济又尚欠发达的地区体育场地建造的首选产品。复合型喷颗粒塑胶跑道造价要比混合型塑胶跑道的价格一般要低于15%左右，并具有弹性好、色泽鲜艳、强度高、弹性好、耐磨、防滑、耐低温、防震隔音经久耐用等特点。   </a:t>
            </a:r>
            <a:endParaRPr lang="zh-CN" altLang="en-US" sz="2400">
              <a:solidFill>
                <a:schemeClr val="bg1"/>
              </a:solidFill>
            </a:endParaRPr>
          </a:p>
          <a:p>
            <a:pPr algn="l"/>
            <a:r>
              <a:rPr lang="zh-CN" altLang="en-US" sz="2400">
                <a:solidFill>
                  <a:schemeClr val="bg1"/>
                </a:solidFill>
              </a:rPr>
              <a:t>　 ｂ复合型喷颗粒塑胶跑道对基础要求：一般采用改性沥青作为混凝土，复合型喷颗粒塑胶跑道的基础面层，也可采用C25水泥混凝土建造基础，水泥混凝土要求密实，其表面无浮砂及脱层现象。</a:t>
            </a:r>
            <a:endParaRPr lang="zh-CN" altLang="en-US" sz="2400">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lum bright="-30000"/>
            <a:extLst>
              <a:ext uri="{28A0092B-C50C-407E-A947-70E740481C1C}">
                <a14:useLocalDpi xmlns:a14="http://schemas.microsoft.com/office/drawing/2010/main" val="0"/>
              </a:ext>
            </a:extLst>
          </a:blip>
          <a:stretch>
            <a:fillRect/>
          </a:stretch>
        </p:blipFill>
        <p:spPr>
          <a:xfrm>
            <a:off x="2634992" y="472318"/>
            <a:ext cx="6524173" cy="6355291"/>
          </a:xfrm>
          <a:prstGeom prst="rect">
            <a:avLst/>
          </a:prstGeom>
        </p:spPr>
      </p:pic>
      <p:sp>
        <p:nvSpPr>
          <p:cNvPr id="12" name="文本框 11"/>
          <p:cNvSpPr txBox="1"/>
          <p:nvPr/>
        </p:nvSpPr>
        <p:spPr>
          <a:xfrm>
            <a:off x="646783" y="819728"/>
            <a:ext cx="9944668" cy="1050925"/>
          </a:xfrm>
          <a:prstGeom prst="rect">
            <a:avLst/>
          </a:prstGeom>
          <a:noFill/>
        </p:spPr>
        <p:txBody>
          <a:bodyPr wrap="square" rtlCol="0">
            <a:spAutoFit/>
          </a:bodyPr>
          <a:lstStyle/>
          <a:p>
            <a:pPr algn="l">
              <a:lnSpc>
                <a:spcPct val="120000"/>
              </a:lnSpc>
            </a:pPr>
            <a:r>
              <a:rPr lang="zh-CN" altLang="en-US" sz="2800" b="1" dirty="0">
                <a:solidFill>
                  <a:schemeClr val="bg1"/>
                </a:solidFill>
                <a:cs typeface="+mn-ea"/>
                <a:sym typeface="+mn-lt"/>
              </a:rPr>
              <a:t>（４）</a:t>
            </a:r>
            <a:r>
              <a:rPr lang="zh-CN" altLang="en-US" sz="2800" b="1" dirty="0">
                <a:solidFill>
                  <a:schemeClr val="bg1"/>
                </a:solidFill>
                <a:cs typeface="+mn-ea"/>
                <a:sym typeface="+mn-ea"/>
              </a:rPr>
              <a:t>全塑型</a:t>
            </a:r>
            <a:r>
              <a:rPr lang="zh-CN" altLang="en-US" sz="2800" b="1" dirty="0">
                <a:solidFill>
                  <a:schemeClr val="bg1"/>
                </a:solidFill>
                <a:cs typeface="+mn-ea"/>
                <a:sym typeface="+mn-lt"/>
              </a:rPr>
              <a:t>跑道面层施工工艺及特点</a:t>
            </a:r>
            <a:endParaRPr lang="zh-CN" altLang="en-US" sz="2800" b="1" dirty="0">
              <a:solidFill>
                <a:schemeClr val="bg1"/>
              </a:solidFill>
              <a:cs typeface="+mn-ea"/>
              <a:sym typeface="+mn-lt"/>
            </a:endParaRPr>
          </a:p>
          <a:p>
            <a:pPr algn="l">
              <a:lnSpc>
                <a:spcPct val="120000"/>
              </a:lnSpc>
            </a:pPr>
            <a:r>
              <a:rPr lang="zh-CN" altLang="en-US" sz="2400" b="1" dirty="0">
                <a:solidFill>
                  <a:schemeClr val="bg1"/>
                </a:solidFill>
                <a:cs typeface="+mn-ea"/>
                <a:sym typeface="+mn-lt"/>
              </a:rPr>
              <a:t>（Ａ）</a:t>
            </a:r>
            <a:r>
              <a:rPr lang="zh-CN" altLang="en-US" sz="2400" b="1" dirty="0">
                <a:solidFill>
                  <a:schemeClr val="bg1"/>
                </a:solidFill>
                <a:cs typeface="+mn-ea"/>
                <a:sym typeface="+mn-ea"/>
              </a:rPr>
              <a:t>全塑型</a:t>
            </a:r>
            <a:r>
              <a:rPr lang="zh-CN" altLang="en-US" sz="2400" b="1" dirty="0">
                <a:solidFill>
                  <a:schemeClr val="bg1"/>
                </a:solidFill>
                <a:cs typeface="+mn-ea"/>
                <a:sym typeface="+mn-lt"/>
              </a:rPr>
              <a:t>跑道面层施工工艺</a:t>
            </a:r>
            <a:endParaRPr lang="zh-CN" altLang="en-US" sz="2400" b="1" dirty="0">
              <a:solidFill>
                <a:schemeClr val="bg1"/>
              </a:solidFill>
              <a:cs typeface="+mn-ea"/>
              <a:sym typeface="+mn-lt"/>
            </a:endParaRPr>
          </a:p>
        </p:txBody>
      </p:sp>
      <p:sp>
        <p:nvSpPr>
          <p:cNvPr id="2" name="文本框 1"/>
          <p:cNvSpPr txBox="1"/>
          <p:nvPr/>
        </p:nvSpPr>
        <p:spPr>
          <a:xfrm>
            <a:off x="4897120" y="2001520"/>
            <a:ext cx="6205855" cy="4411345"/>
          </a:xfrm>
          <a:prstGeom prst="rect">
            <a:avLst/>
          </a:prstGeom>
          <a:noFill/>
        </p:spPr>
        <p:txBody>
          <a:bodyPr wrap="square" rtlCol="0" anchor="t">
            <a:spAutoFit/>
          </a:bodyPr>
          <a:lstStyle/>
          <a:p>
            <a:pPr algn="l">
              <a:lnSpc>
                <a:spcPct val="120000"/>
              </a:lnSpc>
            </a:pPr>
            <a:endParaRPr lang="zh-CN" dirty="0">
              <a:solidFill>
                <a:schemeClr val="bg1"/>
              </a:solidFill>
              <a:ea typeface="宋体" panose="02010600030101010101" pitchFamily="2" charset="-122"/>
              <a:sym typeface="+mn-ea"/>
            </a:endParaRPr>
          </a:p>
          <a:p>
            <a:pPr algn="l">
              <a:lnSpc>
                <a:spcPct val="120000"/>
              </a:lnSpc>
            </a:pPr>
            <a:r>
              <a:rPr lang="zh-CN" altLang="en-US" sz="2400" dirty="0">
                <a:solidFill>
                  <a:schemeClr val="bg1"/>
                </a:solidFill>
              </a:rPr>
              <a:t>(ａ)地面处理：对场地地面进行处理，对于个别裂缝或凹陷严重的区域使用底胶先行修补找平至固化。</a:t>
            </a:r>
            <a:endParaRPr lang="zh-CN" altLang="en-US" sz="2400" dirty="0">
              <a:solidFill>
                <a:schemeClr val="bg1"/>
              </a:solidFill>
            </a:endParaRPr>
          </a:p>
          <a:p>
            <a:pPr algn="l">
              <a:lnSpc>
                <a:spcPct val="120000"/>
              </a:lnSpc>
            </a:pPr>
            <a:r>
              <a:rPr lang="zh-CN" altLang="en-US" sz="2400" dirty="0">
                <a:solidFill>
                  <a:schemeClr val="bg1"/>
                </a:solidFill>
              </a:rPr>
              <a:t>(ｂ)铺装底胶层：使用甲(A)、乙(B)两组分底胶原料按</a:t>
            </a:r>
            <a:r>
              <a:rPr lang="zh-CN" altLang="en-US" sz="2400" dirty="0" smtClean="0">
                <a:solidFill>
                  <a:schemeClr val="bg1"/>
                </a:solidFill>
              </a:rPr>
              <a:t>1</a:t>
            </a:r>
            <a:r>
              <a:rPr lang="en-US" altLang="zh-CN" sz="2400" dirty="0" smtClean="0">
                <a:solidFill>
                  <a:schemeClr val="bg1"/>
                </a:solidFill>
              </a:rPr>
              <a:t>:</a:t>
            </a:r>
            <a:r>
              <a:rPr lang="zh-CN" altLang="en-US" sz="2400" dirty="0" smtClean="0">
                <a:solidFill>
                  <a:schemeClr val="bg1"/>
                </a:solidFill>
              </a:rPr>
              <a:t>4</a:t>
            </a:r>
            <a:r>
              <a:rPr lang="zh-CN" altLang="en-US" sz="2400" dirty="0">
                <a:solidFill>
                  <a:schemeClr val="bg1"/>
                </a:solidFill>
              </a:rPr>
              <a:t>组合根据现场小样试验加入适量的催化剂、固化剂进行场地整场底胶铺装。</a:t>
            </a:r>
            <a:endParaRPr lang="zh-CN" altLang="en-US" sz="2400" dirty="0">
              <a:solidFill>
                <a:schemeClr val="bg1"/>
              </a:solidFill>
            </a:endParaRPr>
          </a:p>
          <a:p>
            <a:pPr algn="l">
              <a:lnSpc>
                <a:spcPct val="120000"/>
              </a:lnSpc>
            </a:pPr>
            <a:r>
              <a:rPr lang="zh-CN" altLang="en-US" sz="2400" dirty="0">
                <a:solidFill>
                  <a:schemeClr val="bg1"/>
                </a:solidFill>
              </a:rPr>
              <a:t>(ｃ)铺装面胶层：在底胶层完全固化后使用甲(A)、乙(B)二组面胶原料按</a:t>
            </a:r>
            <a:r>
              <a:rPr lang="zh-CN" altLang="en-US" sz="2400" dirty="0" smtClean="0">
                <a:solidFill>
                  <a:schemeClr val="bg1"/>
                </a:solidFill>
              </a:rPr>
              <a:t>1</a:t>
            </a:r>
            <a:r>
              <a:rPr lang="en-US" altLang="zh-CN" sz="2400" dirty="0" smtClean="0">
                <a:solidFill>
                  <a:schemeClr val="bg1"/>
                </a:solidFill>
              </a:rPr>
              <a:t>:</a:t>
            </a:r>
            <a:r>
              <a:rPr lang="zh-CN" altLang="en-US" sz="2400" dirty="0" smtClean="0">
                <a:solidFill>
                  <a:schemeClr val="bg1"/>
                </a:solidFill>
              </a:rPr>
              <a:t>3</a:t>
            </a:r>
            <a:r>
              <a:rPr lang="zh-CN" altLang="en-US" sz="2400" dirty="0">
                <a:solidFill>
                  <a:schemeClr val="bg1"/>
                </a:solidFill>
              </a:rPr>
              <a:t>组合加入适当催化剂、固化剂进行铺装后作防滑处理。</a:t>
            </a:r>
            <a:endParaRPr lang="en-US" altLang="zh-CN" sz="2400" dirty="0">
              <a:solidFill>
                <a:schemeClr val="bg1"/>
              </a:solidFill>
            </a:endParaRPr>
          </a:p>
        </p:txBody>
      </p:sp>
      <p:pic>
        <p:nvPicPr>
          <p:cNvPr id="5" name="图片 4" descr="468950065903472927"/>
          <p:cNvPicPr>
            <a:picLocks noChangeAspect="1"/>
          </p:cNvPicPr>
          <p:nvPr/>
        </p:nvPicPr>
        <p:blipFill>
          <a:blip r:embed="rId2"/>
          <a:stretch>
            <a:fillRect/>
          </a:stretch>
        </p:blipFill>
        <p:spPr>
          <a:xfrm>
            <a:off x="895350" y="2481580"/>
            <a:ext cx="3791585" cy="393128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lum bright="-30000"/>
            <a:extLst>
              <a:ext uri="{28A0092B-C50C-407E-A947-70E740481C1C}">
                <a14:useLocalDpi xmlns:a14="http://schemas.microsoft.com/office/drawing/2010/main" val="0"/>
              </a:ext>
            </a:extLst>
          </a:blip>
          <a:stretch>
            <a:fillRect/>
          </a:stretch>
        </p:blipFill>
        <p:spPr>
          <a:xfrm>
            <a:off x="2634992" y="472318"/>
            <a:ext cx="6524173" cy="6355291"/>
          </a:xfrm>
          <a:prstGeom prst="rect">
            <a:avLst/>
          </a:prstGeom>
        </p:spPr>
      </p:pic>
      <p:sp>
        <p:nvSpPr>
          <p:cNvPr id="12" name="文本框 11"/>
          <p:cNvSpPr txBox="1"/>
          <p:nvPr/>
        </p:nvSpPr>
        <p:spPr>
          <a:xfrm>
            <a:off x="646783" y="819728"/>
            <a:ext cx="9944668" cy="1124585"/>
          </a:xfrm>
          <a:prstGeom prst="rect">
            <a:avLst/>
          </a:prstGeom>
          <a:noFill/>
        </p:spPr>
        <p:txBody>
          <a:bodyPr wrap="square" rtlCol="0">
            <a:spAutoFit/>
          </a:bodyPr>
          <a:lstStyle/>
          <a:p>
            <a:pPr algn="l">
              <a:lnSpc>
                <a:spcPct val="120000"/>
              </a:lnSpc>
            </a:pPr>
            <a:r>
              <a:rPr lang="zh-CN" altLang="en-US" sz="2800" b="1" dirty="0">
                <a:solidFill>
                  <a:schemeClr val="bg1"/>
                </a:solidFill>
                <a:cs typeface="+mn-ea"/>
                <a:sym typeface="+mn-lt"/>
              </a:rPr>
              <a:t>（４）</a:t>
            </a:r>
            <a:r>
              <a:rPr lang="zh-CN" altLang="en-US" sz="2800" b="1" dirty="0">
                <a:solidFill>
                  <a:schemeClr val="bg1"/>
                </a:solidFill>
                <a:cs typeface="+mn-ea"/>
                <a:sym typeface="+mn-ea"/>
              </a:rPr>
              <a:t>全塑</a:t>
            </a:r>
            <a:r>
              <a:rPr lang="zh-CN" altLang="en-US" sz="2800" b="1" dirty="0">
                <a:solidFill>
                  <a:schemeClr val="bg1"/>
                </a:solidFill>
                <a:cs typeface="+mn-ea"/>
                <a:sym typeface="+mn-lt"/>
              </a:rPr>
              <a:t>型跑道面层施工工艺及特点</a:t>
            </a:r>
            <a:endParaRPr lang="zh-CN" altLang="en-US" sz="2800" b="1" dirty="0">
              <a:solidFill>
                <a:schemeClr val="bg1"/>
              </a:solidFill>
              <a:cs typeface="+mn-ea"/>
              <a:sym typeface="+mn-lt"/>
            </a:endParaRPr>
          </a:p>
          <a:p>
            <a:pPr algn="l">
              <a:lnSpc>
                <a:spcPct val="120000"/>
              </a:lnSpc>
            </a:pPr>
            <a:r>
              <a:rPr lang="zh-CN" altLang="en-US" sz="2800" b="1" dirty="0">
                <a:solidFill>
                  <a:schemeClr val="bg1"/>
                </a:solidFill>
                <a:cs typeface="+mn-ea"/>
                <a:sym typeface="+mn-lt"/>
              </a:rPr>
              <a:t>（Ｂ）</a:t>
            </a:r>
            <a:r>
              <a:rPr lang="zh-CN" altLang="en-US" sz="2800" b="1" dirty="0">
                <a:solidFill>
                  <a:schemeClr val="bg1"/>
                </a:solidFill>
                <a:cs typeface="+mn-ea"/>
                <a:sym typeface="+mn-ea"/>
              </a:rPr>
              <a:t>全塑</a:t>
            </a:r>
            <a:r>
              <a:rPr lang="zh-CN" altLang="en-US" sz="2800" b="1" dirty="0">
                <a:solidFill>
                  <a:schemeClr val="bg1"/>
                </a:solidFill>
                <a:cs typeface="+mn-ea"/>
                <a:sym typeface="+mn-lt"/>
              </a:rPr>
              <a:t>型跑道面层特点</a:t>
            </a:r>
            <a:endParaRPr lang="zh-CN" altLang="en-US" sz="2800" b="1" dirty="0">
              <a:solidFill>
                <a:schemeClr val="bg1"/>
              </a:solidFill>
              <a:cs typeface="+mn-ea"/>
              <a:sym typeface="+mn-lt"/>
            </a:endParaRPr>
          </a:p>
        </p:txBody>
      </p:sp>
      <p:sp>
        <p:nvSpPr>
          <p:cNvPr id="2" name="文本框 1"/>
          <p:cNvSpPr txBox="1"/>
          <p:nvPr/>
        </p:nvSpPr>
        <p:spPr>
          <a:xfrm>
            <a:off x="1074420" y="2219325"/>
            <a:ext cx="9650095" cy="3416320"/>
          </a:xfrm>
          <a:prstGeom prst="rect">
            <a:avLst/>
          </a:prstGeom>
          <a:noFill/>
        </p:spPr>
        <p:txBody>
          <a:bodyPr wrap="square" rtlCol="0" anchor="t">
            <a:spAutoFit/>
          </a:bodyPr>
          <a:lstStyle/>
          <a:p>
            <a:r>
              <a:rPr lang="zh-CN" altLang="en-US" sz="2400" dirty="0">
                <a:solidFill>
                  <a:schemeClr val="bg1"/>
                </a:solidFill>
              </a:rPr>
              <a:t>全塑型跑道是全部由聚氨酯胶体主料做成不透气的底胶层，由聚氨酯胶体主料与防滑颗粒做成面胶层，整体形成的非透气型合成材料面层。</a:t>
            </a:r>
            <a:endParaRPr lang="zh-CN" altLang="en-US" sz="2400" dirty="0">
              <a:solidFill>
                <a:schemeClr val="bg1"/>
              </a:solidFill>
            </a:endParaRPr>
          </a:p>
          <a:p>
            <a:r>
              <a:rPr lang="zh-CN" altLang="en-US" sz="2400" dirty="0">
                <a:solidFill>
                  <a:schemeClr val="bg1"/>
                </a:solidFill>
              </a:rPr>
              <a:t>　　其突出特点：</a:t>
            </a:r>
            <a:endParaRPr lang="zh-CN" altLang="en-US" sz="2400" dirty="0">
              <a:solidFill>
                <a:schemeClr val="bg1"/>
              </a:solidFill>
            </a:endParaRPr>
          </a:p>
          <a:p>
            <a:r>
              <a:rPr lang="zh-CN" altLang="en-US" sz="2400" dirty="0">
                <a:solidFill>
                  <a:schemeClr val="bg1"/>
                </a:solidFill>
              </a:rPr>
              <a:t>  （ａ）它</a:t>
            </a:r>
            <a:r>
              <a:rPr lang="zh-CN" altLang="en-US" sz="2400" dirty="0" smtClean="0">
                <a:solidFill>
                  <a:schemeClr val="bg1"/>
                </a:solidFill>
              </a:rPr>
              <a:t>是环保型</a:t>
            </a:r>
            <a:r>
              <a:rPr lang="zh-CN" altLang="en-US" sz="2400" dirty="0">
                <a:solidFill>
                  <a:schemeClr val="bg1"/>
                </a:solidFill>
              </a:rPr>
              <a:t>运动铺装材料，安全、可再生、对人体危害较小。</a:t>
            </a:r>
            <a:r>
              <a:rPr lang="zh-CN" altLang="en-US" sz="2400" dirty="0" smtClean="0">
                <a:solidFill>
                  <a:schemeClr val="bg1"/>
                </a:solidFill>
              </a:rPr>
              <a:t>不含不含</a:t>
            </a:r>
            <a:r>
              <a:rPr lang="zh-CN" altLang="en-US" sz="2400" dirty="0">
                <a:solidFill>
                  <a:schemeClr val="bg1"/>
                </a:solidFill>
              </a:rPr>
              <a:t>苯、甲苯、二甲苯等有毒挥发性溶剂，不含增塑剂，无重金属等有害添加物，无任何挥发性气味，对人体和环境友好;</a:t>
            </a:r>
            <a:endParaRPr lang="zh-CN" altLang="en-US" sz="2400" dirty="0">
              <a:solidFill>
                <a:schemeClr val="bg1"/>
              </a:solidFill>
            </a:endParaRPr>
          </a:p>
          <a:p>
            <a:r>
              <a:rPr lang="zh-CN" altLang="en-US" sz="2400" dirty="0">
                <a:solidFill>
                  <a:schemeClr val="bg1"/>
                </a:solidFill>
              </a:rPr>
              <a:t>  （ｂ）施工便捷、粘接力强、铺设效率高、固化速度快、适应喷涂或机械摊铺等不同的施工要求，铺设过程无异味;</a:t>
            </a:r>
            <a:endParaRPr lang="zh-CN" altLang="en-US" sz="2400" dirty="0">
              <a:solidFill>
                <a:schemeClr val="bg1"/>
              </a:solidFill>
            </a:endParaRPr>
          </a:p>
          <a:p>
            <a:r>
              <a:rPr lang="zh-CN" altLang="en-US" sz="2400" dirty="0">
                <a:solidFill>
                  <a:schemeClr val="bg1"/>
                </a:solidFill>
              </a:rPr>
              <a:t>  （ｃ）投入使用后无异味、无任何有害物质排放，减少对环境的污染。</a:t>
            </a:r>
            <a:endParaRPr lang="zh-CN" altLang="en-US" sz="2400" dirty="0">
              <a:solidFill>
                <a:schemeClr val="bg1"/>
              </a:solidFill>
            </a:endParaRPr>
          </a:p>
        </p:txBody>
      </p:sp>
      <p:pic>
        <p:nvPicPr>
          <p:cNvPr id="3" name="图片 2"/>
          <p:cNvPicPr>
            <a:picLocks noChangeAspect="1"/>
          </p:cNvPicPr>
          <p:nvPr/>
        </p:nvPicPr>
        <p:blipFill>
          <a:blip r:embed="rId2"/>
          <a:stretch>
            <a:fillRect/>
          </a:stretch>
        </p:blipFill>
        <p:spPr>
          <a:xfrm>
            <a:off x="8022145" y="558143"/>
            <a:ext cx="3351981" cy="1489769"/>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2"/>
          <p:cNvSpPr txBox="1"/>
          <p:nvPr/>
        </p:nvSpPr>
        <p:spPr>
          <a:xfrm>
            <a:off x="822960" y="365125"/>
            <a:ext cx="10515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z="4000" b="1" dirty="0" smtClean="0">
                <a:solidFill>
                  <a:schemeClr val="bg1"/>
                </a:solidFill>
                <a:cs typeface="+mn-ea"/>
                <a:sym typeface="+mn-ea"/>
              </a:rPr>
              <a:t>5</a:t>
            </a:r>
            <a:r>
              <a:rPr lang="zh-CN" altLang="en-US" sz="4000" b="1" dirty="0" smtClean="0">
                <a:solidFill>
                  <a:schemeClr val="bg1"/>
                </a:solidFill>
                <a:cs typeface="+mn-ea"/>
                <a:sym typeface="+mn-ea"/>
              </a:rPr>
              <a:t>、</a:t>
            </a:r>
            <a:r>
              <a:rPr lang="en-US" altLang="zh-CN" sz="4000" dirty="0" smtClean="0">
                <a:solidFill>
                  <a:schemeClr val="bg1"/>
                </a:solidFill>
                <a:latin typeface="微软雅黑" panose="020B0503020204020204" charset="-122"/>
                <a:ea typeface="微软雅黑" panose="020B0503020204020204" charset="-122"/>
              </a:rPr>
              <a:t>E</a:t>
            </a:r>
            <a:r>
              <a:rPr lang="zh-CN" altLang="en-US" sz="4000" b="1" dirty="0" smtClean="0">
                <a:solidFill>
                  <a:schemeClr val="bg1"/>
                </a:solidFill>
                <a:cs typeface="+mn-ea"/>
                <a:sym typeface="+mn-ea"/>
              </a:rPr>
              <a:t>T</a:t>
            </a:r>
            <a:r>
              <a:rPr lang="zh-CN" altLang="en-US" sz="4000" b="1" dirty="0" smtClean="0">
                <a:solidFill>
                  <a:schemeClr val="bg1"/>
                </a:solidFill>
                <a:cs typeface="+mn-ea"/>
              </a:rPr>
              <a:t>PU跑道</a:t>
            </a:r>
            <a:r>
              <a:rPr lang="zh-CN" altLang="en-US" sz="4000" b="1" dirty="0" smtClean="0">
                <a:solidFill>
                  <a:schemeClr val="bg1"/>
                </a:solidFill>
                <a:cs typeface="+mn-ea"/>
                <a:sym typeface="+mn-lt"/>
              </a:rPr>
              <a:t>施工工艺及特点</a:t>
            </a:r>
            <a:br>
              <a:rPr lang="zh-CN" altLang="en-US" sz="4000" b="1" dirty="0" smtClean="0">
                <a:solidFill>
                  <a:schemeClr val="bg1"/>
                </a:solidFill>
                <a:cs typeface="+mn-ea"/>
                <a:sym typeface="+mn-lt"/>
              </a:rPr>
            </a:br>
            <a:br>
              <a:rPr lang="zh-CN" altLang="en-US" sz="4000" b="1" dirty="0" smtClean="0">
                <a:solidFill>
                  <a:schemeClr val="bg1"/>
                </a:solidFill>
                <a:cs typeface="+mn-ea"/>
                <a:sym typeface="+mn-lt"/>
              </a:rPr>
            </a:br>
            <a:r>
              <a:rPr lang="zh-CN" altLang="en-US" sz="2800" b="1" dirty="0" smtClean="0">
                <a:solidFill>
                  <a:schemeClr val="bg1"/>
                </a:solidFill>
                <a:cs typeface="+mn-ea"/>
                <a:sym typeface="+mn-lt"/>
              </a:rPr>
              <a:t>（１）</a:t>
            </a:r>
            <a:r>
              <a:rPr lang="en-US" altLang="zh-CN" sz="2800" dirty="0" smtClean="0">
                <a:solidFill>
                  <a:schemeClr val="bg1"/>
                </a:solidFill>
                <a:latin typeface="微软雅黑" panose="020B0503020204020204" charset="-122"/>
                <a:ea typeface="微软雅黑" panose="020B0503020204020204" charset="-122"/>
                <a:sym typeface="+mn-ea"/>
              </a:rPr>
              <a:t>E</a:t>
            </a:r>
            <a:r>
              <a:rPr lang="zh-CN" altLang="en-US" sz="2800" b="1" dirty="0" smtClean="0">
                <a:solidFill>
                  <a:schemeClr val="bg1"/>
                </a:solidFill>
                <a:cs typeface="+mn-ea"/>
                <a:sym typeface="+mn-ea"/>
              </a:rPr>
              <a:t>TPU跑道类型</a:t>
            </a:r>
            <a:endParaRPr lang="zh-CN" altLang="en-US" sz="2800" dirty="0">
              <a:solidFill>
                <a:schemeClr val="bg1"/>
              </a:solidFill>
              <a:latin typeface="微软雅黑" panose="020B0503020204020204" charset="-122"/>
              <a:ea typeface="微软雅黑" panose="020B0503020204020204" charset="-122"/>
            </a:endParaRPr>
          </a:p>
        </p:txBody>
      </p:sp>
      <p:grpSp>
        <p:nvGrpSpPr>
          <p:cNvPr id="3" name="组合 4"/>
          <p:cNvGrpSpPr/>
          <p:nvPr/>
        </p:nvGrpSpPr>
        <p:grpSpPr>
          <a:xfrm>
            <a:off x="1243748" y="2235211"/>
            <a:ext cx="4634519" cy="1106263"/>
            <a:chOff x="709623" y="2265625"/>
            <a:chExt cx="4634519" cy="1106263"/>
          </a:xfrm>
        </p:grpSpPr>
        <p:sp>
          <p:nvSpPr>
            <p:cNvPr id="4" name="文本框 3"/>
            <p:cNvSpPr txBox="1"/>
            <p:nvPr/>
          </p:nvSpPr>
          <p:spPr>
            <a:xfrm>
              <a:off x="4518275" y="2941001"/>
              <a:ext cx="748923" cy="43088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050" b="1" i="0" u="none" strike="noStrike" kern="0" cap="none" spc="0" normalizeH="0" baseline="0" noProof="0" dirty="0" smtClean="0">
                  <a:ln>
                    <a:noFill/>
                  </a:ln>
                  <a:solidFill>
                    <a:prstClr val="black"/>
                  </a:solidFill>
                  <a:effectLst/>
                  <a:uLnTx/>
                  <a:uFillTx/>
                </a:rPr>
                <a:t>混凝土或</a:t>
              </a:r>
              <a:endParaRPr kumimoji="0" lang="en-US" altLang="zh-CN" sz="1050" b="1" i="0" u="none" strike="noStrike" kern="0" cap="none" spc="0" normalizeH="0" baseline="0" noProof="0" dirty="0" smtClean="0">
                <a:ln>
                  <a:noFill/>
                </a:ln>
                <a:solidFill>
                  <a:prstClr val="black"/>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50" b="1" i="0" u="none" strike="noStrike" kern="0" cap="none" spc="0" normalizeH="0" baseline="0" noProof="0" dirty="0" smtClean="0">
                  <a:ln>
                    <a:noFill/>
                  </a:ln>
                  <a:solidFill>
                    <a:prstClr val="black"/>
                  </a:solidFill>
                  <a:effectLst/>
                  <a:uLnTx/>
                  <a:uFillTx/>
                </a:rPr>
                <a:t>沥青基础</a:t>
              </a:r>
              <a:endParaRPr kumimoji="0" lang="zh-CN" altLang="en-US" sz="1050" b="1" i="0" u="none" strike="noStrike" kern="0" cap="none" spc="0" normalizeH="0" baseline="0" noProof="0" dirty="0" smtClean="0">
                <a:ln>
                  <a:noFill/>
                </a:ln>
                <a:solidFill>
                  <a:prstClr val="black"/>
                </a:solidFill>
                <a:effectLst/>
                <a:uLnTx/>
                <a:uFillTx/>
              </a:endParaRPr>
            </a:p>
          </p:txBody>
        </p:sp>
        <p:sp>
          <p:nvSpPr>
            <p:cNvPr id="5" name="文本框 4"/>
            <p:cNvSpPr txBox="1"/>
            <p:nvPr/>
          </p:nvSpPr>
          <p:spPr>
            <a:xfrm>
              <a:off x="4522845" y="2347368"/>
              <a:ext cx="453970" cy="25391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050" b="1" i="0" u="none" strike="noStrike" kern="0" cap="none" spc="0" normalizeH="0" baseline="0" noProof="0" dirty="0" smtClean="0">
                  <a:ln>
                    <a:noFill/>
                  </a:ln>
                  <a:solidFill>
                    <a:prstClr val="black"/>
                  </a:solidFill>
                  <a:effectLst/>
                  <a:uLnTx/>
                  <a:uFillTx/>
                </a:rPr>
                <a:t>面层</a:t>
              </a:r>
              <a:endParaRPr kumimoji="0" lang="zh-CN" altLang="en-US" sz="1050" b="1" i="0" u="none" strike="noStrike" kern="0" cap="none" spc="0" normalizeH="0" baseline="0" noProof="0" dirty="0" smtClean="0">
                <a:ln>
                  <a:noFill/>
                </a:ln>
                <a:solidFill>
                  <a:prstClr val="black"/>
                </a:solidFill>
                <a:effectLst/>
                <a:uLnTx/>
                <a:uFillTx/>
              </a:endParaRPr>
            </a:p>
          </p:txBody>
        </p:sp>
        <p:sp>
          <p:nvSpPr>
            <p:cNvPr id="6" name="文本框 5"/>
            <p:cNvSpPr txBox="1"/>
            <p:nvPr/>
          </p:nvSpPr>
          <p:spPr>
            <a:xfrm>
              <a:off x="4394474" y="2269991"/>
              <a:ext cx="256802"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smtClean="0">
                  <a:ln>
                    <a:noFill/>
                  </a:ln>
                  <a:solidFill>
                    <a:prstClr val="black"/>
                  </a:solidFill>
                  <a:effectLst/>
                  <a:uLnTx/>
                  <a:uFillTx/>
                  <a:latin typeface="Arial" panose="020B0604020202020204"/>
                </a:rPr>
                <a:t>}</a:t>
              </a:r>
              <a:endParaRPr kumimoji="0" lang="zh-CN" altLang="en-US" sz="1800" b="0" i="0" u="none" strike="noStrike" kern="0" cap="none" spc="0" normalizeH="0" baseline="0" noProof="0" dirty="0" smtClean="0">
                <a:ln>
                  <a:noFill/>
                </a:ln>
                <a:solidFill>
                  <a:prstClr val="black"/>
                </a:solidFill>
                <a:effectLst/>
                <a:uLnTx/>
                <a:uFillTx/>
                <a:latin typeface="Arial" panose="020B0604020202020204"/>
              </a:endParaRPr>
            </a:p>
          </p:txBody>
        </p:sp>
        <p:sp>
          <p:nvSpPr>
            <p:cNvPr id="7" name="文本框 6"/>
            <p:cNvSpPr txBox="1"/>
            <p:nvPr/>
          </p:nvSpPr>
          <p:spPr>
            <a:xfrm>
              <a:off x="4385628" y="2483880"/>
              <a:ext cx="364202" cy="52322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800" b="0" i="0" u="none" strike="noStrike" kern="0" cap="none" spc="0" normalizeH="0" baseline="0" noProof="0" dirty="0" smtClean="0">
                  <a:ln>
                    <a:noFill/>
                  </a:ln>
                  <a:solidFill>
                    <a:prstClr val="black"/>
                  </a:solidFill>
                  <a:effectLst/>
                  <a:uLnTx/>
                  <a:uFillTx/>
                </a:rPr>
                <a:t>}</a:t>
              </a:r>
              <a:endParaRPr kumimoji="0" lang="zh-CN" altLang="en-US" sz="2800" b="0" i="0" u="none" strike="noStrike" kern="0" cap="none" spc="0" normalizeH="0" baseline="0" noProof="0" dirty="0" smtClean="0">
                <a:ln>
                  <a:noFill/>
                </a:ln>
                <a:solidFill>
                  <a:prstClr val="black"/>
                </a:solidFill>
                <a:effectLst/>
                <a:uLnTx/>
                <a:uFillTx/>
              </a:endParaRPr>
            </a:p>
          </p:txBody>
        </p:sp>
        <p:sp>
          <p:nvSpPr>
            <p:cNvPr id="8" name="文本框 7"/>
            <p:cNvSpPr txBox="1"/>
            <p:nvPr/>
          </p:nvSpPr>
          <p:spPr>
            <a:xfrm>
              <a:off x="4518275" y="2624856"/>
              <a:ext cx="825867" cy="25391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050" b="1" i="0" u="none" strike="noStrike" kern="0" cap="none" spc="0" normalizeH="0" baseline="0" noProof="0" dirty="0" smtClean="0">
                  <a:ln>
                    <a:noFill/>
                  </a:ln>
                  <a:solidFill>
                    <a:prstClr val="black"/>
                  </a:solidFill>
                  <a:effectLst/>
                  <a:uLnTx/>
                  <a:uFillTx/>
                </a:rPr>
                <a:t>颗粒</a:t>
              </a:r>
              <a:r>
                <a:rPr kumimoji="0" lang="en-US" altLang="zh-CN" sz="1050" b="1" i="0" u="none" strike="noStrike" kern="0" cap="none" spc="0" normalizeH="0" baseline="0" noProof="0" dirty="0" smtClean="0">
                  <a:ln>
                    <a:noFill/>
                  </a:ln>
                  <a:solidFill>
                    <a:prstClr val="black"/>
                  </a:solidFill>
                  <a:effectLst/>
                  <a:uLnTx/>
                  <a:uFillTx/>
                </a:rPr>
                <a:t>+</a:t>
              </a:r>
              <a:r>
                <a:rPr kumimoji="0" lang="zh-CN" altLang="en-US" sz="1050" b="1" i="0" u="none" strike="noStrike" kern="0" cap="none" spc="0" normalizeH="0" baseline="0" noProof="0" dirty="0" smtClean="0">
                  <a:ln>
                    <a:noFill/>
                  </a:ln>
                  <a:solidFill>
                    <a:prstClr val="black"/>
                  </a:solidFill>
                  <a:effectLst/>
                  <a:uLnTx/>
                  <a:uFillTx/>
                </a:rPr>
                <a:t>胶水</a:t>
              </a:r>
              <a:endParaRPr kumimoji="0" lang="zh-CN" altLang="en-US" sz="1050" b="1" i="0" u="none" strike="noStrike" kern="0" cap="none" spc="0" normalizeH="0" baseline="0" noProof="0" dirty="0" smtClean="0">
                <a:ln>
                  <a:noFill/>
                </a:ln>
                <a:solidFill>
                  <a:prstClr val="black"/>
                </a:solidFill>
                <a:effectLst/>
                <a:uLnTx/>
                <a:uFillTx/>
              </a:endParaRPr>
            </a:p>
          </p:txBody>
        </p:sp>
        <p:cxnSp>
          <p:nvCxnSpPr>
            <p:cNvPr id="9" name="直接箭头连接符 35"/>
            <p:cNvCxnSpPr/>
            <p:nvPr/>
          </p:nvCxnSpPr>
          <p:spPr>
            <a:xfrm flipV="1">
              <a:off x="4464904" y="3036432"/>
              <a:ext cx="102825" cy="1"/>
            </a:xfrm>
            <a:prstGeom prst="straightConnector1">
              <a:avLst/>
            </a:prstGeom>
            <a:noFill/>
            <a:ln w="12700" cap="flat" cmpd="sng" algn="ctr">
              <a:solidFill>
                <a:sysClr val="windowText" lastClr="000000"/>
              </a:solidFill>
              <a:prstDash val="solid"/>
              <a:miter lim="800000"/>
              <a:tailEnd type="triangle"/>
            </a:ln>
            <a:effectLst/>
          </p:spPr>
        </p:cxnSp>
        <p:pic>
          <p:nvPicPr>
            <p:cNvPr id="10" name="图片 9"/>
            <p:cNvPicPr>
              <a:picLocks noChangeAspect="1"/>
            </p:cNvPicPr>
            <p:nvPr/>
          </p:nvPicPr>
          <p:blipFill>
            <a:blip r:embed="rId1" cstate="hqprint">
              <a:extLst>
                <a:ext uri="{28A0092B-C50C-407E-A947-70E740481C1C}">
                  <a14:useLocalDpi xmlns:a14="http://schemas.microsoft.com/office/drawing/2010/main" val="0"/>
                </a:ext>
              </a:extLst>
            </a:blip>
            <a:stretch>
              <a:fillRect/>
            </a:stretch>
          </p:blipFill>
          <p:spPr>
            <a:xfrm>
              <a:off x="714472" y="2265625"/>
              <a:ext cx="3735055" cy="810900"/>
            </a:xfrm>
            <a:prstGeom prst="rect">
              <a:avLst/>
            </a:prstGeom>
          </p:spPr>
        </p:pic>
        <p:sp>
          <p:nvSpPr>
            <p:cNvPr id="11" name="矩形 10"/>
            <p:cNvSpPr/>
            <p:nvPr/>
          </p:nvSpPr>
          <p:spPr>
            <a:xfrm>
              <a:off x="709623" y="3028345"/>
              <a:ext cx="3739904" cy="62229"/>
            </a:xfrm>
            <a:prstGeom prst="rect">
              <a:avLst/>
            </a:prstGeom>
            <a:solidFill>
              <a:srgbClr val="AB6F2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a:ea typeface="微软雅黑" panose="020B0503020204020204" charset="-122"/>
                <a:cs typeface="+mn-cs"/>
              </a:endParaRPr>
            </a:p>
          </p:txBody>
        </p:sp>
      </p:grpSp>
      <p:grpSp>
        <p:nvGrpSpPr>
          <p:cNvPr id="12" name="组 24"/>
          <p:cNvGrpSpPr/>
          <p:nvPr/>
        </p:nvGrpSpPr>
        <p:grpSpPr>
          <a:xfrm>
            <a:off x="1243748" y="3431045"/>
            <a:ext cx="4538145" cy="1037639"/>
            <a:chOff x="7208000" y="1339090"/>
            <a:chExt cx="5095408" cy="1058721"/>
          </a:xfrm>
        </p:grpSpPr>
        <p:pic>
          <p:nvPicPr>
            <p:cNvPr id="13" name="图片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08000" y="1339090"/>
              <a:ext cx="4184859" cy="867853"/>
            </a:xfrm>
            <a:prstGeom prst="rect">
              <a:avLst/>
            </a:prstGeom>
          </p:spPr>
        </p:pic>
        <p:sp>
          <p:nvSpPr>
            <p:cNvPr id="14" name="单圆角矩形 13"/>
            <p:cNvSpPr/>
            <p:nvPr/>
          </p:nvSpPr>
          <p:spPr>
            <a:xfrm>
              <a:off x="7208002" y="2180239"/>
              <a:ext cx="4184857" cy="165051"/>
            </a:xfrm>
            <a:prstGeom prst="round1Rect">
              <a:avLst/>
            </a:prstGeom>
            <a:solidFill>
              <a:srgbClr val="B6834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a:ea typeface="微软雅黑" panose="020B0503020204020204" charset="-122"/>
                <a:cs typeface="+mn-ea"/>
                <a:sym typeface="+mn-lt"/>
              </a:endParaRPr>
            </a:p>
          </p:txBody>
        </p:sp>
        <p:sp>
          <p:nvSpPr>
            <p:cNvPr id="15" name="文本框 14"/>
            <p:cNvSpPr txBox="1"/>
            <p:nvPr/>
          </p:nvSpPr>
          <p:spPr>
            <a:xfrm>
              <a:off x="11501585" y="1795955"/>
              <a:ext cx="801823" cy="25391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050" b="1" i="0" u="none" strike="noStrike" kern="0" cap="none" spc="0" normalizeH="0" baseline="0" noProof="0" dirty="0" smtClean="0">
                  <a:ln>
                    <a:noFill/>
                  </a:ln>
                  <a:solidFill>
                    <a:prstClr val="black"/>
                  </a:solidFill>
                  <a:effectLst/>
                  <a:uLnTx/>
                  <a:uFillTx/>
                  <a:latin typeface="Arial" panose="020B0604020202020204"/>
                  <a:cs typeface="+mn-ea"/>
                  <a:sym typeface="+mn-lt"/>
                </a:rPr>
                <a:t>颗粒</a:t>
              </a:r>
              <a:r>
                <a:rPr kumimoji="0" lang="en-US" altLang="zh-CN" sz="1050" b="1" i="0" u="none" strike="noStrike" kern="0" cap="none" spc="0" normalizeH="0" baseline="0" noProof="0" dirty="0" smtClean="0">
                  <a:ln>
                    <a:noFill/>
                  </a:ln>
                  <a:solidFill>
                    <a:prstClr val="black"/>
                  </a:solidFill>
                  <a:effectLst/>
                  <a:uLnTx/>
                  <a:uFillTx/>
                  <a:latin typeface="Arial" panose="020B0604020202020204"/>
                  <a:cs typeface="+mn-ea"/>
                  <a:sym typeface="+mn-lt"/>
                </a:rPr>
                <a:t>+</a:t>
              </a:r>
              <a:r>
                <a:rPr kumimoji="0" lang="zh-CN" altLang="en-US" sz="1050" b="1" i="0" u="none" strike="noStrike" kern="0" cap="none" spc="0" normalizeH="0" baseline="0" noProof="0" dirty="0" smtClean="0">
                  <a:ln>
                    <a:noFill/>
                  </a:ln>
                  <a:solidFill>
                    <a:prstClr val="black"/>
                  </a:solidFill>
                  <a:effectLst/>
                  <a:uLnTx/>
                  <a:uFillTx/>
                  <a:latin typeface="Arial" panose="020B0604020202020204"/>
                  <a:cs typeface="+mn-ea"/>
                  <a:sym typeface="+mn-lt"/>
                </a:rPr>
                <a:t>胶水</a:t>
              </a:r>
              <a:endParaRPr kumimoji="0" lang="zh-CN" altLang="en-US" sz="1050" b="1" i="0" u="none" strike="noStrike" kern="0" cap="none" spc="0" normalizeH="0" baseline="0" noProof="0" dirty="0" smtClean="0">
                <a:ln>
                  <a:noFill/>
                </a:ln>
                <a:solidFill>
                  <a:prstClr val="black"/>
                </a:solidFill>
                <a:effectLst/>
                <a:uLnTx/>
                <a:uFillTx/>
                <a:latin typeface="Arial" panose="020B0604020202020204"/>
                <a:cs typeface="+mn-ea"/>
                <a:sym typeface="+mn-lt"/>
              </a:endParaRPr>
            </a:p>
          </p:txBody>
        </p:sp>
        <p:sp>
          <p:nvSpPr>
            <p:cNvPr id="16" name="文本框 15"/>
            <p:cNvSpPr txBox="1"/>
            <p:nvPr/>
          </p:nvSpPr>
          <p:spPr>
            <a:xfrm>
              <a:off x="11501585" y="1486779"/>
              <a:ext cx="466794" cy="26161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050" b="1" i="0" u="none" strike="noStrike" kern="0" cap="none" spc="0" normalizeH="0" baseline="0" noProof="0" dirty="0" smtClean="0">
                  <a:ln>
                    <a:noFill/>
                  </a:ln>
                  <a:solidFill>
                    <a:prstClr val="black"/>
                  </a:solidFill>
                  <a:effectLst/>
                  <a:uLnTx/>
                  <a:uFillTx/>
                  <a:latin typeface="Arial" panose="020B0604020202020204"/>
                  <a:cs typeface="+mn-ea"/>
                  <a:sym typeface="+mn-lt"/>
                </a:rPr>
                <a:t>面层</a:t>
              </a:r>
              <a:endParaRPr kumimoji="0" lang="zh-CN" altLang="en-US" sz="1050" b="1" i="0" u="none" strike="noStrike" kern="0" cap="none" spc="0" normalizeH="0" baseline="0" noProof="0" dirty="0" smtClean="0">
                <a:ln>
                  <a:noFill/>
                </a:ln>
                <a:solidFill>
                  <a:prstClr val="black"/>
                </a:solidFill>
                <a:effectLst/>
                <a:uLnTx/>
                <a:uFillTx/>
                <a:latin typeface="Arial" panose="020B0604020202020204"/>
                <a:cs typeface="+mn-ea"/>
                <a:sym typeface="+mn-lt"/>
              </a:endParaRPr>
            </a:p>
          </p:txBody>
        </p:sp>
        <p:cxnSp>
          <p:nvCxnSpPr>
            <p:cNvPr id="17" name="直接箭头连接符 28"/>
            <p:cNvCxnSpPr/>
            <p:nvPr/>
          </p:nvCxnSpPr>
          <p:spPr>
            <a:xfrm>
              <a:off x="10492537" y="2248831"/>
              <a:ext cx="1009048" cy="13933"/>
            </a:xfrm>
            <a:prstGeom prst="straightConnector1">
              <a:avLst/>
            </a:prstGeom>
            <a:noFill/>
            <a:ln w="6350" cap="flat" cmpd="sng" algn="ctr">
              <a:solidFill>
                <a:sysClr val="windowText" lastClr="000000"/>
              </a:solidFill>
              <a:prstDash val="solid"/>
              <a:miter lim="800000"/>
              <a:tailEnd type="triangle"/>
            </a:ln>
            <a:effectLst/>
          </p:spPr>
        </p:cxnSp>
        <p:sp>
          <p:nvSpPr>
            <p:cNvPr id="18" name="文本框 17"/>
            <p:cNvSpPr txBox="1"/>
            <p:nvPr/>
          </p:nvSpPr>
          <p:spPr>
            <a:xfrm>
              <a:off x="11464721" y="2143895"/>
              <a:ext cx="723275" cy="25391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050" b="1" i="0" u="none" strike="noStrike" kern="0" cap="none" spc="0" normalizeH="0" baseline="0" noProof="0" dirty="0" smtClean="0">
                  <a:ln>
                    <a:noFill/>
                  </a:ln>
                  <a:solidFill>
                    <a:prstClr val="black"/>
                  </a:solidFill>
                  <a:effectLst/>
                  <a:uLnTx/>
                  <a:uFillTx/>
                  <a:latin typeface="Arial" panose="020B0604020202020204"/>
                  <a:cs typeface="+mn-ea"/>
                  <a:sym typeface="+mn-lt"/>
                </a:rPr>
                <a:t>沥青基础</a:t>
              </a:r>
              <a:endParaRPr kumimoji="0" lang="zh-CN" altLang="en-US" sz="1050" b="1" i="0" u="none" strike="noStrike" kern="0" cap="none" spc="0" normalizeH="0" baseline="0" noProof="0" dirty="0" smtClean="0">
                <a:ln>
                  <a:noFill/>
                </a:ln>
                <a:solidFill>
                  <a:prstClr val="black"/>
                </a:solidFill>
                <a:effectLst/>
                <a:uLnTx/>
                <a:uFillTx/>
                <a:latin typeface="Arial" panose="020B0604020202020204"/>
                <a:cs typeface="+mn-ea"/>
                <a:sym typeface="+mn-lt"/>
              </a:endParaRPr>
            </a:p>
          </p:txBody>
        </p:sp>
        <p:cxnSp>
          <p:nvCxnSpPr>
            <p:cNvPr id="19" name="连接符: 肘形 24"/>
            <p:cNvCxnSpPr/>
            <p:nvPr/>
          </p:nvCxnSpPr>
          <p:spPr>
            <a:xfrm>
              <a:off x="11169073" y="1597814"/>
              <a:ext cx="332512" cy="19771"/>
            </a:xfrm>
            <a:prstGeom prst="bentConnector3">
              <a:avLst>
                <a:gd name="adj1" fmla="val 50000"/>
              </a:avLst>
            </a:prstGeom>
            <a:noFill/>
            <a:ln w="6350" cap="flat" cmpd="sng" algn="ctr">
              <a:solidFill>
                <a:sysClr val="windowText" lastClr="000000"/>
              </a:solidFill>
              <a:prstDash val="solid"/>
              <a:miter lim="800000"/>
              <a:tailEnd type="triangle"/>
            </a:ln>
            <a:effectLst/>
          </p:spPr>
        </p:cxnSp>
        <p:cxnSp>
          <p:nvCxnSpPr>
            <p:cNvPr id="20" name="直接箭头连接符 8"/>
            <p:cNvCxnSpPr/>
            <p:nvPr/>
          </p:nvCxnSpPr>
          <p:spPr>
            <a:xfrm>
              <a:off x="10716491" y="1928304"/>
              <a:ext cx="785094" cy="0"/>
            </a:xfrm>
            <a:prstGeom prst="straightConnector1">
              <a:avLst/>
            </a:prstGeom>
            <a:noFill/>
            <a:ln w="12700" cap="flat" cmpd="sng" algn="ctr">
              <a:solidFill>
                <a:sysClr val="windowText" lastClr="000000"/>
              </a:solidFill>
              <a:prstDash val="solid"/>
              <a:miter lim="800000"/>
              <a:tailEnd type="triangle"/>
            </a:ln>
            <a:effectLst/>
          </p:spPr>
        </p:cxnSp>
      </p:grpSp>
      <p:sp>
        <p:nvSpPr>
          <p:cNvPr id="21" name="文本框 20"/>
          <p:cNvSpPr txBox="1"/>
          <p:nvPr/>
        </p:nvSpPr>
        <p:spPr>
          <a:xfrm>
            <a:off x="6882714" y="2479026"/>
            <a:ext cx="3274540" cy="369332"/>
          </a:xfrm>
          <a:prstGeom prst="rect">
            <a:avLst/>
          </a:prstGeom>
          <a:noFill/>
        </p:spPr>
        <p:txBody>
          <a:bodyPr wrap="square" rtlCol="0">
            <a:spAutoFit/>
          </a:bodyPr>
          <a:lstStyle/>
          <a:p>
            <a:r>
              <a:rPr lang="zh-CN" altLang="en-US" dirty="0" smtClean="0"/>
              <a:t>透水型</a:t>
            </a:r>
            <a:endParaRPr lang="zh-CN" altLang="en-US" dirty="0"/>
          </a:p>
        </p:txBody>
      </p:sp>
      <p:sp>
        <p:nvSpPr>
          <p:cNvPr id="22" name="文本框 21"/>
          <p:cNvSpPr txBox="1"/>
          <p:nvPr/>
        </p:nvSpPr>
        <p:spPr>
          <a:xfrm>
            <a:off x="6882714" y="3754656"/>
            <a:ext cx="3274540" cy="369332"/>
          </a:xfrm>
          <a:prstGeom prst="rect">
            <a:avLst/>
          </a:prstGeom>
          <a:noFill/>
        </p:spPr>
        <p:txBody>
          <a:bodyPr wrap="square" rtlCol="0">
            <a:spAutoFit/>
          </a:bodyPr>
          <a:lstStyle/>
          <a:p>
            <a:r>
              <a:rPr lang="zh-CN" altLang="en-US" dirty="0" smtClean="0"/>
              <a:t>体育场馆专用型</a:t>
            </a:r>
            <a:endParaRPr lang="zh-CN" altLang="en-US" dirty="0"/>
          </a:p>
        </p:txBody>
      </p:sp>
      <p:grpSp>
        <p:nvGrpSpPr>
          <p:cNvPr id="25" name="组合 24"/>
          <p:cNvGrpSpPr/>
          <p:nvPr/>
        </p:nvGrpSpPr>
        <p:grpSpPr>
          <a:xfrm>
            <a:off x="1243748" y="5106015"/>
            <a:ext cx="5638966" cy="911725"/>
            <a:chOff x="6502013" y="1368458"/>
            <a:chExt cx="7059974" cy="1065366"/>
          </a:xfrm>
        </p:grpSpPr>
        <p:sp>
          <p:nvSpPr>
            <p:cNvPr id="26" name="矩形 25"/>
            <p:cNvSpPr/>
            <p:nvPr/>
          </p:nvSpPr>
          <p:spPr>
            <a:xfrm>
              <a:off x="6502013" y="2243772"/>
              <a:ext cx="4697095" cy="121285"/>
            </a:xfrm>
            <a:prstGeom prst="rect">
              <a:avLst/>
            </a:prstGeom>
            <a:solidFill>
              <a:srgbClr val="B68340"/>
            </a:solidFill>
            <a:ln w="12700" cap="flat" cmpd="sng" algn="ctr">
              <a:noFill/>
              <a:prstDash val="solid"/>
              <a:miter lim="800000"/>
            </a:ln>
            <a:effectLst>
              <a:outerShdw blurRad="50800" dist="50800" dir="5400000" algn="ctr" rotWithShape="0">
                <a:srgbClr val="000000">
                  <a:alpha val="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a:ea typeface="微软雅黑" panose="020B0503020204020204" charset="-122"/>
                <a:cs typeface="+mn-ea"/>
                <a:sym typeface="+mn-lt"/>
              </a:endParaRPr>
            </a:p>
          </p:txBody>
        </p:sp>
        <p:sp>
          <p:nvSpPr>
            <p:cNvPr id="27" name="文本框 26"/>
            <p:cNvSpPr txBox="1"/>
            <p:nvPr/>
          </p:nvSpPr>
          <p:spPr>
            <a:xfrm>
              <a:off x="11211938" y="2172214"/>
              <a:ext cx="2350049" cy="2616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100" b="1" i="0" u="none" strike="noStrike" kern="0" cap="none" spc="0" normalizeH="0" baseline="0" noProof="0" dirty="0" smtClean="0">
                  <a:ln>
                    <a:noFill/>
                  </a:ln>
                  <a:solidFill>
                    <a:prstClr val="black"/>
                  </a:solidFill>
                  <a:effectLst/>
                  <a:uLnTx/>
                  <a:uFillTx/>
                  <a:latin typeface="Arial" panose="020B0604020202020204"/>
                  <a:cs typeface="+mn-ea"/>
                  <a:sym typeface="+mn-lt"/>
                </a:rPr>
                <a:t>—</a:t>
              </a:r>
              <a:r>
                <a:rPr kumimoji="0" lang="zh-CN" altLang="en-US" sz="1100" b="1" i="0" u="none" strike="noStrike" kern="0" cap="none" spc="0" normalizeH="0" baseline="0" noProof="0" dirty="0" smtClean="0">
                  <a:ln>
                    <a:noFill/>
                  </a:ln>
                  <a:solidFill>
                    <a:prstClr val="black"/>
                  </a:solidFill>
                  <a:effectLst/>
                  <a:uLnTx/>
                  <a:uFillTx/>
                  <a:latin typeface="Arial" panose="020B0604020202020204"/>
                  <a:cs typeface="+mn-ea"/>
                  <a:sym typeface="+mn-lt"/>
                </a:rPr>
                <a:t>沥青基础</a:t>
              </a:r>
              <a:endParaRPr kumimoji="0" lang="zh-CN" altLang="en-US" sz="1100" b="1" i="0" u="none" strike="noStrike" kern="0" cap="none" spc="0" normalizeH="0" baseline="0" noProof="0" dirty="0" smtClean="0">
                <a:ln>
                  <a:noFill/>
                </a:ln>
                <a:solidFill>
                  <a:prstClr val="black"/>
                </a:solidFill>
                <a:effectLst/>
                <a:uLnTx/>
                <a:uFillTx/>
                <a:latin typeface="Arial" panose="020B0604020202020204"/>
                <a:cs typeface="+mn-ea"/>
                <a:sym typeface="+mn-lt"/>
              </a:endParaRPr>
            </a:p>
          </p:txBody>
        </p:sp>
        <p:pic>
          <p:nvPicPr>
            <p:cNvPr id="28" name="图片 27"/>
            <p:cNvPicPr>
              <a:picLocks noChangeAspect="1"/>
            </p:cNvPicPr>
            <p:nvPr/>
          </p:nvPicPr>
          <p:blipFill rotWithShape="1">
            <a:blip r:embed="rId3" cstate="print">
              <a:extLst>
                <a:ext uri="{28A0092B-C50C-407E-A947-70E740481C1C}">
                  <a14:useLocalDpi xmlns:a14="http://schemas.microsoft.com/office/drawing/2010/main" val="0"/>
                </a:ext>
              </a:extLst>
            </a:blip>
            <a:srcRect r="11237"/>
            <a:stretch>
              <a:fillRect/>
            </a:stretch>
          </p:blipFill>
          <p:spPr>
            <a:xfrm>
              <a:off x="6502013" y="1386348"/>
              <a:ext cx="4709925" cy="872172"/>
            </a:xfrm>
            <a:prstGeom prst="rect">
              <a:avLst/>
            </a:prstGeom>
          </p:spPr>
        </p:pic>
        <p:pic>
          <p:nvPicPr>
            <p:cNvPr id="29" name="图片 28"/>
            <p:cNvPicPr>
              <a:picLocks noChangeAspect="1"/>
            </p:cNvPicPr>
            <p:nvPr/>
          </p:nvPicPr>
          <p:blipFill rotWithShape="1">
            <a:blip r:embed="rId4"/>
            <a:srcRect l="83236"/>
            <a:stretch>
              <a:fillRect/>
            </a:stretch>
          </p:blipFill>
          <p:spPr>
            <a:xfrm>
              <a:off x="11112261" y="1368458"/>
              <a:ext cx="1274701" cy="878457"/>
            </a:xfrm>
            <a:prstGeom prst="rect">
              <a:avLst/>
            </a:prstGeom>
          </p:spPr>
        </p:pic>
      </p:grpSp>
      <p:sp>
        <p:nvSpPr>
          <p:cNvPr id="30" name="文本框 29"/>
          <p:cNvSpPr txBox="1"/>
          <p:nvPr/>
        </p:nvSpPr>
        <p:spPr>
          <a:xfrm>
            <a:off x="6894366" y="5440858"/>
            <a:ext cx="3274540" cy="369332"/>
          </a:xfrm>
          <a:prstGeom prst="rect">
            <a:avLst/>
          </a:prstGeom>
          <a:noFill/>
        </p:spPr>
        <p:txBody>
          <a:bodyPr wrap="square" rtlCol="0">
            <a:spAutoFit/>
          </a:bodyPr>
          <a:lstStyle/>
          <a:p>
            <a:r>
              <a:rPr lang="zh-CN" altLang="en-US" dirty="0" smtClean="0"/>
              <a:t>高端型</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822960" y="365125"/>
            <a:ext cx="10515600" cy="1325563"/>
          </a:xfrm>
        </p:spPr>
        <p:txBody>
          <a:bodyPr/>
          <a:lstStyle/>
          <a:p>
            <a:r>
              <a:rPr lang="en-US" altLang="zh-CN" sz="4000" b="1" dirty="0">
                <a:solidFill>
                  <a:schemeClr val="bg1"/>
                </a:solidFill>
                <a:cs typeface="+mn-ea"/>
                <a:sym typeface="+mn-ea"/>
              </a:rPr>
              <a:t>5</a:t>
            </a:r>
            <a:r>
              <a:rPr lang="zh-CN" altLang="en-US" sz="4000" b="1" dirty="0" smtClean="0">
                <a:solidFill>
                  <a:schemeClr val="bg1"/>
                </a:solidFill>
                <a:cs typeface="+mn-ea"/>
                <a:sym typeface="+mn-ea"/>
              </a:rPr>
              <a:t>、</a:t>
            </a:r>
            <a:r>
              <a:rPr lang="en-US" altLang="zh-CN" sz="4000" dirty="0">
                <a:solidFill>
                  <a:schemeClr val="bg1"/>
                </a:solidFill>
                <a:latin typeface="微软雅黑" panose="020B0503020204020204" charset="-122"/>
                <a:ea typeface="微软雅黑" panose="020B0503020204020204" charset="-122"/>
              </a:rPr>
              <a:t>E</a:t>
            </a:r>
            <a:r>
              <a:rPr lang="zh-CN" altLang="en-US" sz="4000" b="1" dirty="0" smtClean="0">
                <a:solidFill>
                  <a:schemeClr val="bg1"/>
                </a:solidFill>
                <a:cs typeface="+mn-ea"/>
                <a:sym typeface="+mn-ea"/>
              </a:rPr>
              <a:t>T</a:t>
            </a:r>
            <a:r>
              <a:rPr lang="zh-CN" altLang="en-US" sz="4000" b="1" dirty="0" smtClean="0">
                <a:solidFill>
                  <a:schemeClr val="bg1"/>
                </a:solidFill>
                <a:cs typeface="+mn-ea"/>
              </a:rPr>
              <a:t>PU型</a:t>
            </a:r>
            <a:r>
              <a:rPr lang="zh-CN" altLang="en-US" sz="4000" b="1" dirty="0">
                <a:solidFill>
                  <a:schemeClr val="bg1"/>
                </a:solidFill>
                <a:cs typeface="+mn-ea"/>
              </a:rPr>
              <a:t>跑道</a:t>
            </a:r>
            <a:r>
              <a:rPr lang="zh-CN" altLang="en-US" sz="4000" b="1" dirty="0">
                <a:solidFill>
                  <a:schemeClr val="bg1"/>
                </a:solidFill>
                <a:cs typeface="+mn-ea"/>
                <a:sym typeface="+mn-lt"/>
              </a:rPr>
              <a:t>施工工艺及特点</a:t>
            </a:r>
            <a:br>
              <a:rPr lang="zh-CN" altLang="en-US" sz="4000" b="1" dirty="0">
                <a:solidFill>
                  <a:schemeClr val="bg1"/>
                </a:solidFill>
                <a:cs typeface="+mn-ea"/>
                <a:sym typeface="+mn-lt"/>
              </a:rPr>
            </a:br>
            <a:br>
              <a:rPr lang="zh-CN" altLang="en-US" sz="4000" b="1" dirty="0">
                <a:solidFill>
                  <a:schemeClr val="bg1"/>
                </a:solidFill>
                <a:cs typeface="+mn-ea"/>
                <a:sym typeface="+mn-lt"/>
              </a:rPr>
            </a:br>
            <a:r>
              <a:rPr lang="zh-CN" altLang="en-US" sz="2800" b="1" dirty="0">
                <a:solidFill>
                  <a:schemeClr val="bg1"/>
                </a:solidFill>
                <a:cs typeface="+mn-ea"/>
                <a:sym typeface="+mn-lt"/>
              </a:rPr>
              <a:t>（１</a:t>
            </a:r>
            <a:r>
              <a:rPr lang="zh-CN" altLang="en-US" sz="2800" b="1" dirty="0" smtClean="0">
                <a:solidFill>
                  <a:schemeClr val="bg1"/>
                </a:solidFill>
                <a:cs typeface="+mn-ea"/>
                <a:sym typeface="+mn-lt"/>
              </a:rPr>
              <a:t>）以</a:t>
            </a:r>
            <a:r>
              <a:rPr lang="en-US" altLang="zh-CN" sz="2800" dirty="0" smtClean="0">
                <a:solidFill>
                  <a:schemeClr val="bg1"/>
                </a:solidFill>
                <a:latin typeface="微软雅黑" panose="020B0503020204020204" charset="-122"/>
                <a:ea typeface="微软雅黑" panose="020B0503020204020204" charset="-122"/>
                <a:sym typeface="+mn-ea"/>
              </a:rPr>
              <a:t>E</a:t>
            </a:r>
            <a:r>
              <a:rPr lang="zh-CN" altLang="en-US" sz="2800" b="1" dirty="0" smtClean="0">
                <a:solidFill>
                  <a:schemeClr val="bg1"/>
                </a:solidFill>
                <a:cs typeface="+mn-ea"/>
                <a:sym typeface="+mn-ea"/>
              </a:rPr>
              <a:t>TPU</a:t>
            </a:r>
            <a:r>
              <a:rPr lang="zh-CN" altLang="en-US" sz="2800" b="1" dirty="0">
                <a:solidFill>
                  <a:schemeClr val="bg1"/>
                </a:solidFill>
                <a:cs typeface="+mn-ea"/>
                <a:sym typeface="+mn-ea"/>
              </a:rPr>
              <a:t>透水型跑道施工</a:t>
            </a:r>
            <a:r>
              <a:rPr lang="zh-CN" altLang="en-US" sz="2800" b="1" dirty="0" smtClean="0">
                <a:solidFill>
                  <a:schemeClr val="bg1"/>
                </a:solidFill>
                <a:cs typeface="+mn-ea"/>
                <a:sym typeface="+mn-ea"/>
              </a:rPr>
              <a:t>工艺为例</a:t>
            </a:r>
            <a:endParaRPr lang="zh-CN" altLang="en-US" sz="2800" dirty="0">
              <a:solidFill>
                <a:schemeClr val="bg1"/>
              </a:solidFill>
              <a:latin typeface="微软雅黑" panose="020B0503020204020204" charset="-122"/>
              <a:ea typeface="微软雅黑" panose="020B0503020204020204" charset="-122"/>
            </a:endParaRPr>
          </a:p>
        </p:txBody>
      </p:sp>
      <p:cxnSp>
        <p:nvCxnSpPr>
          <p:cNvPr id="23" name="直接连接符 22"/>
          <p:cNvCxnSpPr/>
          <p:nvPr/>
        </p:nvCxnSpPr>
        <p:spPr>
          <a:xfrm>
            <a:off x="1484347" y="2738748"/>
            <a:ext cx="6851031" cy="0"/>
          </a:xfrm>
          <a:prstGeom prst="line">
            <a:avLst/>
          </a:prstGeom>
          <a:ln w="9525" cap="flat" cmpd="sng" algn="ctr">
            <a:solidFill>
              <a:srgbClr val="007F4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4" name="直接连接符 23"/>
          <p:cNvCxnSpPr/>
          <p:nvPr/>
        </p:nvCxnSpPr>
        <p:spPr>
          <a:xfrm>
            <a:off x="1365908" y="5562663"/>
            <a:ext cx="6851031" cy="0"/>
          </a:xfrm>
          <a:prstGeom prst="line">
            <a:avLst/>
          </a:prstGeom>
          <a:ln w="9525" cap="flat" cmpd="sng" algn="ctr">
            <a:solidFill>
              <a:srgbClr val="007F4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5" name="直接连接符 24"/>
          <p:cNvCxnSpPr/>
          <p:nvPr/>
        </p:nvCxnSpPr>
        <p:spPr>
          <a:xfrm>
            <a:off x="1484347" y="4150194"/>
            <a:ext cx="6851031" cy="0"/>
          </a:xfrm>
          <a:prstGeom prst="line">
            <a:avLst/>
          </a:prstGeom>
          <a:ln w="9525" cap="flat" cmpd="sng" algn="ctr">
            <a:solidFill>
              <a:srgbClr val="007F4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pic>
        <p:nvPicPr>
          <p:cNvPr id="5" name="图片 4"/>
          <p:cNvPicPr>
            <a:picLocks noChangeAspect="1"/>
          </p:cNvPicPr>
          <p:nvPr/>
        </p:nvPicPr>
        <p:blipFill>
          <a:blip r:embed="rId1"/>
          <a:stretch>
            <a:fillRect/>
          </a:stretch>
        </p:blipFill>
        <p:spPr>
          <a:xfrm>
            <a:off x="471733" y="2402261"/>
            <a:ext cx="4115391" cy="2852656"/>
          </a:xfrm>
          <a:prstGeom prst="rect">
            <a:avLst/>
          </a:prstGeom>
        </p:spPr>
      </p:pic>
      <p:pic>
        <p:nvPicPr>
          <p:cNvPr id="2" name="图片 1"/>
          <p:cNvPicPr>
            <a:picLocks noChangeAspect="1"/>
          </p:cNvPicPr>
          <p:nvPr/>
        </p:nvPicPr>
        <p:blipFill rotWithShape="1">
          <a:blip r:embed="rId2"/>
          <a:srcRect l="7811" r="8838"/>
          <a:stretch>
            <a:fillRect/>
          </a:stretch>
        </p:blipFill>
        <p:spPr>
          <a:xfrm>
            <a:off x="3902710" y="3151505"/>
            <a:ext cx="4796155" cy="3500120"/>
          </a:xfrm>
          <a:prstGeom prst="rect">
            <a:avLst/>
          </a:prstGeom>
        </p:spPr>
      </p:pic>
      <p:pic>
        <p:nvPicPr>
          <p:cNvPr id="19" name="图片 18"/>
          <p:cNvPicPr>
            <a:picLocks noChangeAspect="1"/>
          </p:cNvPicPr>
          <p:nvPr/>
        </p:nvPicPr>
        <p:blipFill rotWithShape="1">
          <a:blip r:embed="rId3" cstate="print">
            <a:extLst>
              <a:ext uri="{28A0092B-C50C-407E-A947-70E740481C1C}">
                <a14:useLocalDpi xmlns:a14="http://schemas.microsoft.com/office/drawing/2010/main" val="0"/>
              </a:ext>
            </a:extLst>
          </a:blip>
          <a:srcRect b="8641"/>
          <a:stretch>
            <a:fillRect/>
          </a:stretch>
        </p:blipFill>
        <p:spPr>
          <a:xfrm>
            <a:off x="7390707" y="1564480"/>
            <a:ext cx="3855027" cy="2347943"/>
          </a:xfrm>
          <a:prstGeom prst="rect">
            <a:avLst/>
          </a:prstGeom>
          <a:ln w="3175" cap="sq" cmpd="thickThin">
            <a:solidFill>
              <a:schemeClr val="accent2"/>
            </a:solidFill>
            <a:prstDash val="solid"/>
            <a:miter lim="800000"/>
            <a:headEnd/>
            <a:tailEnd/>
          </a:ln>
          <a:effectLst/>
        </p:spPr>
      </p:pic>
      <p:sp>
        <p:nvSpPr>
          <p:cNvPr id="15" name="矩形 14"/>
          <p:cNvSpPr/>
          <p:nvPr/>
        </p:nvSpPr>
        <p:spPr>
          <a:xfrm>
            <a:off x="985242" y="4482766"/>
            <a:ext cx="1372492" cy="584775"/>
          </a:xfrm>
          <a:prstGeom prst="rect">
            <a:avLst/>
          </a:prstGeom>
          <a:noFill/>
        </p:spPr>
        <p:txBody>
          <a:bodyPr wrap="none" lIns="91440" tIns="45720" rIns="91440" bIns="45720">
            <a:spAutoFit/>
          </a:bodyPr>
          <a:lstStyle/>
          <a:p>
            <a:pPr algn="ctr"/>
            <a:r>
              <a:rPr lang="en-US" altLang="zh-CN" sz="3200" b="1" cap="none" spc="50" dirty="0" smtClean="0">
                <a:ln w="9525" cmpd="sng">
                  <a:solidFill>
                    <a:schemeClr val="accent1"/>
                  </a:solidFill>
                  <a:prstDash val="solid"/>
                </a:ln>
                <a:solidFill>
                  <a:srgbClr val="70AD47">
                    <a:tint val="1000"/>
                  </a:srgbClr>
                </a:solidFill>
                <a:effectLst>
                  <a:glow rad="38100">
                    <a:schemeClr val="accent1">
                      <a:alpha val="40000"/>
                    </a:schemeClr>
                  </a:glow>
                </a:effectLst>
              </a:rPr>
              <a:t>1.</a:t>
            </a:r>
            <a:r>
              <a:rPr lang="zh-CN" altLang="en-US" sz="3200" b="1" cap="none" spc="50" dirty="0" smtClean="0">
                <a:ln w="9525" cmpd="sng">
                  <a:solidFill>
                    <a:schemeClr val="accent1"/>
                  </a:solidFill>
                  <a:prstDash val="solid"/>
                </a:ln>
                <a:solidFill>
                  <a:srgbClr val="70AD47">
                    <a:tint val="1000"/>
                  </a:srgbClr>
                </a:solidFill>
                <a:effectLst>
                  <a:glow rad="38100">
                    <a:schemeClr val="accent1">
                      <a:alpha val="40000"/>
                    </a:schemeClr>
                  </a:glow>
                </a:effectLst>
              </a:rPr>
              <a:t>底涂</a:t>
            </a:r>
            <a:endParaRPr lang="zh-CN" altLang="en-US" sz="3200" b="1" cap="none"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sp>
        <p:nvSpPr>
          <p:cNvPr id="16" name="矩形 15"/>
          <p:cNvSpPr/>
          <p:nvPr/>
        </p:nvSpPr>
        <p:spPr>
          <a:xfrm>
            <a:off x="3896418" y="5254456"/>
            <a:ext cx="1789271" cy="584775"/>
          </a:xfrm>
          <a:prstGeom prst="rect">
            <a:avLst/>
          </a:prstGeom>
          <a:noFill/>
        </p:spPr>
        <p:txBody>
          <a:bodyPr wrap="none" lIns="91440" tIns="45720" rIns="91440" bIns="45720">
            <a:spAutoFit/>
          </a:bodyPr>
          <a:lstStyle/>
          <a:p>
            <a:pPr algn="ctr"/>
            <a:r>
              <a:rPr lang="en-US" altLang="zh-CN" sz="3200" b="1" cap="none" spc="50" dirty="0" smtClean="0">
                <a:ln w="9525" cmpd="sng">
                  <a:solidFill>
                    <a:schemeClr val="accent1"/>
                  </a:solidFill>
                  <a:prstDash val="solid"/>
                </a:ln>
                <a:solidFill>
                  <a:srgbClr val="70AD47">
                    <a:tint val="1000"/>
                  </a:srgbClr>
                </a:solidFill>
                <a:effectLst>
                  <a:glow rad="38100">
                    <a:schemeClr val="accent1">
                      <a:alpha val="40000"/>
                    </a:schemeClr>
                  </a:glow>
                </a:effectLst>
              </a:rPr>
              <a:t>2.</a:t>
            </a:r>
            <a:r>
              <a:rPr lang="zh-CN" altLang="en-US" sz="3200" b="1" cap="none" spc="50" dirty="0" smtClean="0">
                <a:ln w="9525" cmpd="sng">
                  <a:solidFill>
                    <a:schemeClr val="accent1"/>
                  </a:solidFill>
                  <a:prstDash val="solid"/>
                </a:ln>
                <a:solidFill>
                  <a:srgbClr val="70AD47">
                    <a:tint val="1000"/>
                  </a:srgbClr>
                </a:solidFill>
                <a:effectLst>
                  <a:glow rad="38100">
                    <a:schemeClr val="accent1">
                      <a:alpha val="40000"/>
                    </a:schemeClr>
                  </a:glow>
                </a:effectLst>
              </a:rPr>
              <a:t>缓冲层</a:t>
            </a:r>
            <a:endParaRPr lang="zh-CN" altLang="en-US" b="1" cap="none"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sp>
        <p:nvSpPr>
          <p:cNvPr id="4" name="矩形 3"/>
          <p:cNvSpPr/>
          <p:nvPr/>
        </p:nvSpPr>
        <p:spPr>
          <a:xfrm>
            <a:off x="9184005" y="3151505"/>
            <a:ext cx="2154555" cy="583565"/>
          </a:xfrm>
          <a:prstGeom prst="rect">
            <a:avLst/>
          </a:prstGeom>
          <a:noFill/>
        </p:spPr>
        <p:txBody>
          <a:bodyPr wrap="square" lIns="91440" tIns="45720" rIns="91440" bIns="45720">
            <a:spAutoFit/>
          </a:bodyPr>
          <a:lstStyle/>
          <a:p>
            <a:pPr algn="ctr"/>
            <a:r>
              <a:rPr lang="en-US" altLang="zh-CN" sz="3200" b="1" cap="none" spc="50" dirty="0" smtClean="0">
                <a:ln w="9525" cmpd="sng">
                  <a:solidFill>
                    <a:schemeClr val="accent1"/>
                  </a:solidFill>
                  <a:prstDash val="solid"/>
                </a:ln>
                <a:solidFill>
                  <a:srgbClr val="70AD47">
                    <a:tint val="1000"/>
                  </a:srgbClr>
                </a:solidFill>
                <a:effectLst>
                  <a:glow rad="38100">
                    <a:schemeClr val="accent1">
                      <a:alpha val="40000"/>
                    </a:schemeClr>
                  </a:glow>
                </a:effectLst>
              </a:rPr>
              <a:t>3.</a:t>
            </a:r>
            <a:r>
              <a:rPr lang="zh-CN" altLang="en-US" sz="3200" b="1" cap="none" spc="50" dirty="0" smtClean="0">
                <a:ln w="9525" cmpd="sng">
                  <a:solidFill>
                    <a:schemeClr val="accent1"/>
                  </a:solidFill>
                  <a:prstDash val="solid"/>
                </a:ln>
                <a:solidFill>
                  <a:srgbClr val="70AD47">
                    <a:tint val="1000"/>
                  </a:srgbClr>
                </a:solidFill>
                <a:effectLst>
                  <a:glow rad="38100">
                    <a:schemeClr val="accent1">
                      <a:alpha val="40000"/>
                    </a:schemeClr>
                  </a:glow>
                </a:effectLst>
              </a:rPr>
              <a:t>面层</a:t>
            </a:r>
            <a:r>
              <a:rPr lang="zh-CN" altLang="en-US" b="1" cap="none" spc="50" dirty="0" smtClean="0">
                <a:ln w="9525" cmpd="sng">
                  <a:solidFill>
                    <a:schemeClr val="accent1"/>
                  </a:solidFill>
                  <a:prstDash val="solid"/>
                </a:ln>
                <a:solidFill>
                  <a:srgbClr val="70AD47">
                    <a:tint val="1000"/>
                  </a:srgbClr>
                </a:solidFill>
                <a:effectLst>
                  <a:glow rad="38100">
                    <a:schemeClr val="accent1">
                      <a:alpha val="40000"/>
                    </a:schemeClr>
                  </a:glow>
                </a:effectLst>
              </a:rPr>
              <a:t>（喷面）</a:t>
            </a:r>
            <a:endParaRPr lang="zh-CN" altLang="en-US" b="1" cap="none"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spTree>
  </p:cSld>
  <p:clrMapOvr>
    <a:masterClrMapping/>
  </p:clrMapOvr>
  <mc:AlternateContent xmlns:mc="http://schemas.openxmlformats.org/markup-compatibility/2006">
    <mc:Choice xmlns:p14="http://schemas.microsoft.com/office/powerpoint/2010/main" Requires="p14">
      <p:transition p14:dur="0" advClick="0" advTm="0"/>
    </mc:Choice>
    <mc:Fallback>
      <p:transition advClick="0" advTm="0"/>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822960" y="365125"/>
            <a:ext cx="10515600" cy="1325563"/>
          </a:xfrm>
        </p:spPr>
        <p:txBody>
          <a:bodyPr/>
          <a:lstStyle/>
          <a:p>
            <a:r>
              <a:rPr lang="en-US" altLang="zh-CN" sz="4000" b="1" dirty="0">
                <a:solidFill>
                  <a:schemeClr val="bg1"/>
                </a:solidFill>
                <a:cs typeface="+mn-ea"/>
                <a:sym typeface="+mn-ea"/>
              </a:rPr>
              <a:t>5</a:t>
            </a:r>
            <a:r>
              <a:rPr lang="zh-CN" altLang="en-US" sz="4000" b="1" dirty="0" smtClean="0">
                <a:solidFill>
                  <a:schemeClr val="bg1"/>
                </a:solidFill>
                <a:cs typeface="+mn-ea"/>
                <a:sym typeface="+mn-ea"/>
              </a:rPr>
              <a:t>、</a:t>
            </a:r>
            <a:r>
              <a:rPr lang="en-US" altLang="zh-CN" sz="4000" b="1" dirty="0" smtClean="0">
                <a:solidFill>
                  <a:schemeClr val="bg1"/>
                </a:solidFill>
                <a:cs typeface="+mn-ea"/>
                <a:sym typeface="+mn-ea"/>
              </a:rPr>
              <a:t>E</a:t>
            </a:r>
            <a:r>
              <a:rPr lang="zh-CN" altLang="en-US" sz="4000" b="1" dirty="0" smtClean="0">
                <a:solidFill>
                  <a:schemeClr val="bg1"/>
                </a:solidFill>
                <a:cs typeface="+mn-ea"/>
                <a:sym typeface="+mn-ea"/>
              </a:rPr>
              <a:t>T</a:t>
            </a:r>
            <a:r>
              <a:rPr lang="zh-CN" altLang="en-US" sz="4000" b="1" dirty="0" smtClean="0">
                <a:solidFill>
                  <a:schemeClr val="bg1"/>
                </a:solidFill>
                <a:cs typeface="+mn-ea"/>
              </a:rPr>
              <a:t>PU型</a:t>
            </a:r>
            <a:r>
              <a:rPr lang="zh-CN" altLang="en-US" sz="4000" b="1" dirty="0">
                <a:solidFill>
                  <a:schemeClr val="bg1"/>
                </a:solidFill>
                <a:cs typeface="+mn-ea"/>
              </a:rPr>
              <a:t>跑道</a:t>
            </a:r>
            <a:r>
              <a:rPr lang="zh-CN" altLang="en-US" sz="4000" b="1" dirty="0">
                <a:solidFill>
                  <a:schemeClr val="bg1"/>
                </a:solidFill>
                <a:cs typeface="+mn-ea"/>
                <a:sym typeface="+mn-lt"/>
              </a:rPr>
              <a:t>施工工艺及特点</a:t>
            </a:r>
            <a:br>
              <a:rPr lang="zh-CN" altLang="en-US" sz="4000" b="1" dirty="0">
                <a:solidFill>
                  <a:schemeClr val="bg1"/>
                </a:solidFill>
                <a:cs typeface="+mn-ea"/>
                <a:sym typeface="+mn-lt"/>
              </a:rPr>
            </a:br>
            <a:br>
              <a:rPr lang="zh-CN" altLang="en-US" sz="4000" b="1" dirty="0">
                <a:solidFill>
                  <a:schemeClr val="bg1"/>
                </a:solidFill>
                <a:cs typeface="+mn-ea"/>
                <a:sym typeface="+mn-lt"/>
              </a:rPr>
            </a:br>
            <a:r>
              <a:rPr lang="zh-CN" altLang="en-US" sz="2800" b="1" dirty="0" smtClean="0">
                <a:solidFill>
                  <a:schemeClr val="bg1"/>
                </a:solidFill>
                <a:cs typeface="+mn-ea"/>
                <a:sym typeface="+mn-lt"/>
              </a:rPr>
              <a:t>（</a:t>
            </a:r>
            <a:r>
              <a:rPr lang="en-US" altLang="zh-CN" sz="2800" b="1" dirty="0" smtClean="0">
                <a:solidFill>
                  <a:schemeClr val="bg1"/>
                </a:solidFill>
                <a:cs typeface="+mn-ea"/>
                <a:sym typeface="+mn-lt"/>
              </a:rPr>
              <a:t>3</a:t>
            </a:r>
            <a:r>
              <a:rPr lang="zh-CN" altLang="en-US" sz="2800" b="1" dirty="0" smtClean="0">
                <a:solidFill>
                  <a:schemeClr val="bg1"/>
                </a:solidFill>
                <a:cs typeface="+mn-ea"/>
                <a:sym typeface="+mn-lt"/>
              </a:rPr>
              <a:t>）以</a:t>
            </a:r>
            <a:r>
              <a:rPr lang="en-US" altLang="zh-CN" sz="2800" b="1" dirty="0" smtClean="0">
                <a:solidFill>
                  <a:schemeClr val="bg1"/>
                </a:solidFill>
                <a:cs typeface="+mn-ea"/>
                <a:sym typeface="+mn-lt"/>
              </a:rPr>
              <a:t>E</a:t>
            </a:r>
            <a:r>
              <a:rPr lang="zh-CN" altLang="en-US" sz="2800" b="1" dirty="0" smtClean="0">
                <a:solidFill>
                  <a:schemeClr val="bg1"/>
                </a:solidFill>
                <a:cs typeface="+mn-ea"/>
                <a:sym typeface="+mn-ea"/>
              </a:rPr>
              <a:t>TPU</a:t>
            </a:r>
            <a:r>
              <a:rPr lang="zh-CN" altLang="en-US" sz="2800" b="1" dirty="0">
                <a:solidFill>
                  <a:schemeClr val="bg1"/>
                </a:solidFill>
                <a:cs typeface="+mn-ea"/>
                <a:sym typeface="+mn-ea"/>
              </a:rPr>
              <a:t>透水型</a:t>
            </a:r>
            <a:r>
              <a:rPr lang="zh-CN" altLang="en-US" sz="2800" b="1" dirty="0" smtClean="0">
                <a:solidFill>
                  <a:schemeClr val="bg1"/>
                </a:solidFill>
                <a:cs typeface="+mn-ea"/>
                <a:sym typeface="+mn-ea"/>
              </a:rPr>
              <a:t>跑道为例，说明</a:t>
            </a:r>
            <a:r>
              <a:rPr lang="zh-CN" altLang="en-US" sz="2800" b="1" dirty="0" smtClean="0">
                <a:solidFill>
                  <a:schemeClr val="bg1"/>
                </a:solidFill>
                <a:cs typeface="+mn-ea"/>
                <a:sym typeface="+mn-lt"/>
              </a:rPr>
              <a:t>特点</a:t>
            </a:r>
            <a:endParaRPr lang="zh-CN" altLang="en-US" sz="2800" dirty="0">
              <a:solidFill>
                <a:schemeClr val="bg1"/>
              </a:solidFill>
              <a:latin typeface="微软雅黑" panose="020B0503020204020204" charset="-122"/>
              <a:ea typeface="微软雅黑" panose="020B0503020204020204" charset="-122"/>
            </a:endParaRPr>
          </a:p>
        </p:txBody>
      </p:sp>
      <p:sp>
        <p:nvSpPr>
          <p:cNvPr id="17" name="文本框 16"/>
          <p:cNvSpPr txBox="1"/>
          <p:nvPr/>
        </p:nvSpPr>
        <p:spPr>
          <a:xfrm>
            <a:off x="974090" y="2112645"/>
            <a:ext cx="9715500" cy="1198880"/>
          </a:xfrm>
          <a:prstGeom prst="rect">
            <a:avLst/>
          </a:prstGeom>
          <a:noFill/>
        </p:spPr>
        <p:txBody>
          <a:bodyPr wrap="square" rtlCol="0">
            <a:spAutoFit/>
          </a:bodyPr>
          <a:lstStyle/>
          <a:p>
            <a:pPr>
              <a:lnSpc>
                <a:spcPct val="150000"/>
              </a:lnSpc>
            </a:pPr>
            <a:r>
              <a:rPr lang="en-US" altLang="zh-CN" sz="2400" dirty="0">
                <a:solidFill>
                  <a:schemeClr val="bg1"/>
                </a:solidFill>
                <a:latin typeface="微软雅黑" panose="020B0503020204020204" charset="-122"/>
                <a:ea typeface="微软雅黑" panose="020B0503020204020204" charset="-122"/>
              </a:rPr>
              <a:t>a</a:t>
            </a:r>
            <a:r>
              <a:rPr lang="zh-CN" altLang="en-US" sz="2400" dirty="0">
                <a:solidFill>
                  <a:schemeClr val="bg1"/>
                </a:solidFill>
                <a:latin typeface="微软雅黑" panose="020B0503020204020204" charset="-122"/>
                <a:ea typeface="微软雅黑" panose="020B0503020204020204" charset="-122"/>
              </a:rPr>
              <a:t>零</a:t>
            </a:r>
            <a:r>
              <a:rPr lang="en-US" altLang="zh-CN" sz="2400" dirty="0">
                <a:solidFill>
                  <a:schemeClr val="bg1"/>
                </a:solidFill>
                <a:latin typeface="微软雅黑" panose="020B0503020204020204" charset="-122"/>
                <a:ea typeface="微软雅黑" panose="020B0503020204020204" charset="-122"/>
              </a:rPr>
              <a:t>VOC</a:t>
            </a:r>
            <a:r>
              <a:rPr lang="zh-CN" altLang="en-US" sz="2400" dirty="0">
                <a:solidFill>
                  <a:schemeClr val="bg1"/>
                </a:solidFill>
                <a:latin typeface="微软雅黑" panose="020B0503020204020204" charset="-122"/>
                <a:ea typeface="微软雅黑" panose="020B0503020204020204" charset="-122"/>
              </a:rPr>
              <a:t>，零甲醛，不含二硫化碳、可溶性铅、</a:t>
            </a:r>
            <a:r>
              <a:rPr lang="en-US" altLang="zh-CN" sz="2400" dirty="0">
                <a:solidFill>
                  <a:schemeClr val="bg1"/>
                </a:solidFill>
                <a:latin typeface="微软雅黑" panose="020B0503020204020204" charset="-122"/>
                <a:ea typeface="微软雅黑" panose="020B0503020204020204" charset="-122"/>
              </a:rPr>
              <a:t>18</a:t>
            </a:r>
            <a:r>
              <a:rPr lang="zh-CN" altLang="en-US" sz="2400" dirty="0">
                <a:solidFill>
                  <a:schemeClr val="bg1"/>
                </a:solidFill>
                <a:latin typeface="微软雅黑" panose="020B0503020204020204" charset="-122"/>
                <a:ea typeface="微软雅黑" panose="020B0503020204020204" charset="-122"/>
              </a:rPr>
              <a:t>种多环芳烃，</a:t>
            </a:r>
            <a:r>
              <a:rPr lang="en-US" altLang="zh-CN" sz="2400" dirty="0">
                <a:solidFill>
                  <a:schemeClr val="bg1"/>
                </a:solidFill>
                <a:latin typeface="微软雅黑" panose="020B0503020204020204" charset="-122"/>
                <a:ea typeface="微软雅黑" panose="020B0503020204020204" charset="-122"/>
              </a:rPr>
              <a:t>100%</a:t>
            </a:r>
            <a:r>
              <a:rPr lang="zh-CN" altLang="en-US" sz="2400" dirty="0">
                <a:solidFill>
                  <a:schemeClr val="bg1"/>
                </a:solidFill>
                <a:latin typeface="微软雅黑" panose="020B0503020204020204" charset="-122"/>
                <a:ea typeface="微软雅黑" panose="020B0503020204020204" charset="-122"/>
              </a:rPr>
              <a:t>固含量。不含任何苯类、甲醛等挥发性有害物质，达到真正的无味无害。</a:t>
            </a:r>
            <a:endParaRPr lang="zh-CN" altLang="en-US" sz="2400" dirty="0">
              <a:solidFill>
                <a:schemeClr val="bg1"/>
              </a:solidFill>
              <a:latin typeface="微软雅黑" panose="020B0503020204020204" charset="-122"/>
              <a:ea typeface="微软雅黑" panose="020B0503020204020204" charset="-122"/>
            </a:endParaRPr>
          </a:p>
        </p:txBody>
      </p:sp>
      <p:sp>
        <p:nvSpPr>
          <p:cNvPr id="18" name="文本框 17"/>
          <p:cNvSpPr txBox="1"/>
          <p:nvPr/>
        </p:nvSpPr>
        <p:spPr>
          <a:xfrm>
            <a:off x="973455" y="3550920"/>
            <a:ext cx="9714865" cy="1198880"/>
          </a:xfrm>
          <a:prstGeom prst="rect">
            <a:avLst/>
          </a:prstGeom>
          <a:noFill/>
        </p:spPr>
        <p:txBody>
          <a:bodyPr wrap="square" rtlCol="0">
            <a:spAutoFit/>
          </a:bodyPr>
          <a:lstStyle>
            <a:defPPr>
              <a:defRPr lang="zh-CN"/>
            </a:defPPr>
            <a:lvl1pPr>
              <a:lnSpc>
                <a:spcPct val="150000"/>
              </a:lnSpc>
              <a:defRPr sz="1200">
                <a:latin typeface="微软雅黑" panose="020B0503020204020204" charset="-122"/>
                <a:ea typeface="微软雅黑" panose="020B0503020204020204" charset="-122"/>
              </a:defRPr>
            </a:lvl1pPr>
          </a:lstStyle>
          <a:p>
            <a:r>
              <a:rPr lang="zh-CN" altLang="en-US" sz="2400" dirty="0">
                <a:solidFill>
                  <a:schemeClr val="bg1"/>
                </a:solidFill>
              </a:rPr>
              <a:t>ｂ独特的高分子蜂窝结构提供强大的缓震和回弹力，使跑道常年保持优异的弹性。，减轻运动中对膝关节和脚踝的损伤。</a:t>
            </a:r>
            <a:endParaRPr lang="zh-CN" altLang="en-US" sz="2400" dirty="0">
              <a:solidFill>
                <a:schemeClr val="bg1"/>
              </a:solidFill>
            </a:endParaRPr>
          </a:p>
        </p:txBody>
      </p:sp>
      <p:sp>
        <p:nvSpPr>
          <p:cNvPr id="22" name="文本框 21"/>
          <p:cNvSpPr txBox="1"/>
          <p:nvPr/>
        </p:nvSpPr>
        <p:spPr>
          <a:xfrm>
            <a:off x="974090" y="4865370"/>
            <a:ext cx="9867265" cy="1753235"/>
          </a:xfrm>
          <a:prstGeom prst="rect">
            <a:avLst/>
          </a:prstGeom>
          <a:noFill/>
        </p:spPr>
        <p:txBody>
          <a:bodyPr wrap="square" rtlCol="0">
            <a:spAutoFit/>
          </a:bodyPr>
          <a:lstStyle>
            <a:defPPr>
              <a:defRPr lang="zh-CN"/>
            </a:defPPr>
            <a:lvl1pPr>
              <a:lnSpc>
                <a:spcPct val="150000"/>
              </a:lnSpc>
              <a:defRPr sz="1200">
                <a:latin typeface="微软雅黑" panose="020B0503020204020204" charset="-122"/>
                <a:ea typeface="微软雅黑" panose="020B0503020204020204" charset="-122"/>
              </a:defRPr>
            </a:lvl1pPr>
          </a:lstStyle>
          <a:p>
            <a:r>
              <a:rPr lang="zh-CN" altLang="en-US" sz="2400" dirty="0">
                <a:solidFill>
                  <a:schemeClr val="bg1"/>
                </a:solidFill>
              </a:rPr>
              <a:t>ｃ跑道具有优异的耐老化及抗冻融性能，不黄变，不硬化，弹性不流失，65度到零下20度依然保持极佳的物理性能，适合穿钉鞋频繁进行专业竞技赛事，超长的使用寿命，环保可回收再利用。</a:t>
            </a:r>
            <a:endParaRPr lang="zh-CN" altLang="en-US" sz="2400" dirty="0">
              <a:solidFill>
                <a:schemeClr val="bg1"/>
              </a:solidFill>
            </a:endParaRPr>
          </a:p>
        </p:txBody>
      </p:sp>
      <p:cxnSp>
        <p:nvCxnSpPr>
          <p:cNvPr id="23" name="直接连接符 22"/>
          <p:cNvCxnSpPr/>
          <p:nvPr/>
        </p:nvCxnSpPr>
        <p:spPr>
          <a:xfrm>
            <a:off x="1484347" y="2738748"/>
            <a:ext cx="6851031" cy="0"/>
          </a:xfrm>
          <a:prstGeom prst="line">
            <a:avLst/>
          </a:prstGeom>
          <a:ln w="9525" cap="flat" cmpd="sng" algn="ctr">
            <a:solidFill>
              <a:srgbClr val="007F4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4" name="直接连接符 23"/>
          <p:cNvCxnSpPr/>
          <p:nvPr/>
        </p:nvCxnSpPr>
        <p:spPr>
          <a:xfrm>
            <a:off x="1365908" y="5562663"/>
            <a:ext cx="6851031" cy="0"/>
          </a:xfrm>
          <a:prstGeom prst="line">
            <a:avLst/>
          </a:prstGeom>
          <a:ln w="9525" cap="flat" cmpd="sng" algn="ctr">
            <a:solidFill>
              <a:srgbClr val="007F4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5" name="直接连接符 24"/>
          <p:cNvCxnSpPr/>
          <p:nvPr/>
        </p:nvCxnSpPr>
        <p:spPr>
          <a:xfrm>
            <a:off x="1484347" y="4150194"/>
            <a:ext cx="6851031" cy="0"/>
          </a:xfrm>
          <a:prstGeom prst="line">
            <a:avLst/>
          </a:prstGeom>
          <a:ln w="9525" cap="flat" cmpd="sng" algn="ctr">
            <a:solidFill>
              <a:srgbClr val="007F4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p14:dur="0" advClick="0" advTm="0"/>
    </mc:Choice>
    <mc:Fallback>
      <p:transition advClick="0" advTm="0"/>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lum bright="-30000"/>
            <a:extLst>
              <a:ext uri="{28A0092B-C50C-407E-A947-70E740481C1C}">
                <a14:useLocalDpi xmlns:a14="http://schemas.microsoft.com/office/drawing/2010/main" val="0"/>
              </a:ext>
            </a:extLst>
          </a:blip>
          <a:stretch>
            <a:fillRect/>
          </a:stretch>
        </p:blipFill>
        <p:spPr>
          <a:xfrm>
            <a:off x="2634992" y="472318"/>
            <a:ext cx="6524173" cy="6355291"/>
          </a:xfrm>
          <a:prstGeom prst="rect">
            <a:avLst/>
          </a:prstGeom>
        </p:spPr>
      </p:pic>
      <p:sp>
        <p:nvSpPr>
          <p:cNvPr id="12" name="文本框 11"/>
          <p:cNvSpPr txBox="1"/>
          <p:nvPr/>
        </p:nvSpPr>
        <p:spPr>
          <a:xfrm>
            <a:off x="396593" y="-485197"/>
            <a:ext cx="9944668" cy="7033260"/>
          </a:xfrm>
          <a:prstGeom prst="rect">
            <a:avLst/>
          </a:prstGeom>
          <a:noFill/>
        </p:spPr>
        <p:txBody>
          <a:bodyPr wrap="square" rtlCol="0">
            <a:spAutoFit/>
          </a:bodyPr>
          <a:lstStyle/>
          <a:p>
            <a:pPr algn="l">
              <a:lnSpc>
                <a:spcPct val="120000"/>
              </a:lnSpc>
            </a:pPr>
            <a:endParaRPr lang="zh-CN" altLang="en-US" sz="2800" dirty="0">
              <a:solidFill>
                <a:schemeClr val="bg1"/>
              </a:solidFill>
              <a:cs typeface="+mn-ea"/>
              <a:sym typeface="+mn-lt"/>
            </a:endParaRPr>
          </a:p>
          <a:p>
            <a:pPr algn="l">
              <a:lnSpc>
                <a:spcPct val="120000"/>
              </a:lnSpc>
            </a:pPr>
            <a:endParaRPr lang="zh-CN" altLang="en-US" sz="2800" b="1" dirty="0">
              <a:solidFill>
                <a:schemeClr val="bg1"/>
              </a:solidFill>
              <a:cs typeface="+mn-ea"/>
              <a:sym typeface="+mn-lt"/>
            </a:endParaRPr>
          </a:p>
          <a:p>
            <a:pPr algn="l">
              <a:lnSpc>
                <a:spcPct val="120000"/>
              </a:lnSpc>
            </a:pPr>
            <a:r>
              <a:rPr lang="zh-CN" altLang="en-US" sz="4000" b="1" dirty="0">
                <a:solidFill>
                  <a:schemeClr val="bg1"/>
                </a:solidFill>
                <a:cs typeface="+mn-ea"/>
                <a:sym typeface="+mn-lt"/>
              </a:rPr>
              <a:t>２、预制型跑道面层</a:t>
            </a:r>
            <a:endParaRPr lang="zh-CN" altLang="en-US" sz="4000" b="1" dirty="0">
              <a:solidFill>
                <a:schemeClr val="bg1"/>
              </a:solidFill>
              <a:cs typeface="+mn-ea"/>
              <a:sym typeface="+mn-lt"/>
            </a:endParaRPr>
          </a:p>
          <a:p>
            <a:pPr algn="l">
              <a:lnSpc>
                <a:spcPct val="120000"/>
              </a:lnSpc>
            </a:pPr>
            <a:r>
              <a:rPr lang="zh-CN" altLang="en-US" sz="4000" b="1" dirty="0">
                <a:solidFill>
                  <a:schemeClr val="bg1"/>
                </a:solidFill>
                <a:cs typeface="+mn-ea"/>
                <a:sym typeface="+mn-lt"/>
              </a:rPr>
              <a:t>　　施工工艺及特点</a:t>
            </a:r>
            <a:endParaRPr lang="zh-CN" altLang="en-US" sz="4000" b="1" dirty="0">
              <a:solidFill>
                <a:schemeClr val="bg1"/>
              </a:solidFill>
              <a:cs typeface="+mn-ea"/>
              <a:sym typeface="+mn-lt"/>
            </a:endParaRPr>
          </a:p>
          <a:p>
            <a:pPr algn="l">
              <a:lnSpc>
                <a:spcPct val="120000"/>
              </a:lnSpc>
            </a:pPr>
            <a:endParaRPr lang="zh-CN" altLang="en-US" sz="2400" b="1" dirty="0">
              <a:solidFill>
                <a:schemeClr val="bg1"/>
              </a:solidFill>
              <a:cs typeface="+mn-ea"/>
              <a:sym typeface="+mn-lt"/>
            </a:endParaRPr>
          </a:p>
          <a:p>
            <a:pPr algn="l">
              <a:lnSpc>
                <a:spcPct val="120000"/>
              </a:lnSpc>
            </a:pPr>
            <a:r>
              <a:rPr lang="zh-CN" altLang="en-US" sz="2400" b="1" dirty="0">
                <a:solidFill>
                  <a:schemeClr val="bg1"/>
                </a:solidFill>
                <a:cs typeface="+mn-ea"/>
                <a:sym typeface="+mn-lt"/>
              </a:rPr>
              <a:t>（１）预制型跑道面层施工工艺</a:t>
            </a:r>
            <a:endParaRPr lang="zh-CN" altLang="en-US" sz="2400" b="1" dirty="0">
              <a:solidFill>
                <a:schemeClr val="bg1"/>
              </a:solidFill>
              <a:cs typeface="+mn-ea"/>
              <a:sym typeface="+mn-lt"/>
            </a:endParaRPr>
          </a:p>
          <a:p>
            <a:pPr algn="l">
              <a:lnSpc>
                <a:spcPct val="120000"/>
              </a:lnSpc>
            </a:pPr>
            <a:r>
              <a:rPr lang="zh-CN" altLang="en-US" sz="2400" b="1" dirty="0">
                <a:solidFill>
                  <a:schemeClr val="bg1"/>
                </a:solidFill>
                <a:cs typeface="+mn-ea"/>
                <a:sym typeface="+mn-lt"/>
              </a:rPr>
              <a:t>ａ必须对基础面进行认真验收，坡度、平整度、面</a:t>
            </a:r>
            <a:endParaRPr lang="zh-CN" altLang="en-US" sz="2400" b="1" dirty="0">
              <a:solidFill>
                <a:schemeClr val="bg1"/>
              </a:solidFill>
              <a:cs typeface="+mn-ea"/>
              <a:sym typeface="+mn-lt"/>
            </a:endParaRPr>
          </a:p>
          <a:p>
            <a:pPr algn="l">
              <a:lnSpc>
                <a:spcPct val="120000"/>
              </a:lnSpc>
            </a:pPr>
            <a:r>
              <a:rPr lang="zh-CN" altLang="en-US" sz="2400" b="1" dirty="0">
                <a:solidFill>
                  <a:schemeClr val="bg1"/>
                </a:solidFill>
                <a:cs typeface="+mn-ea"/>
                <a:sym typeface="+mn-lt"/>
              </a:rPr>
              <a:t>层表面密实度、收边收口等都要按标准验收合格。</a:t>
            </a:r>
            <a:endParaRPr lang="zh-CN" altLang="en-US" sz="2400" b="1" dirty="0">
              <a:solidFill>
                <a:schemeClr val="bg1"/>
              </a:solidFill>
              <a:cs typeface="+mn-ea"/>
              <a:sym typeface="+mn-lt"/>
            </a:endParaRPr>
          </a:p>
          <a:p>
            <a:pPr algn="l">
              <a:lnSpc>
                <a:spcPct val="120000"/>
              </a:lnSpc>
            </a:pPr>
            <a:r>
              <a:rPr lang="zh-CN" altLang="en-US" sz="2400" b="1" dirty="0">
                <a:solidFill>
                  <a:schemeClr val="bg1"/>
                </a:solidFill>
                <a:cs typeface="+mn-ea"/>
                <a:sym typeface="+mn-lt"/>
              </a:rPr>
              <a:t> ｂ针对卷材材质特点，对于基础层进行科学处理。</a:t>
            </a:r>
            <a:endParaRPr lang="zh-CN" altLang="en-US" sz="2400" b="1" dirty="0">
              <a:solidFill>
                <a:schemeClr val="bg1"/>
              </a:solidFill>
              <a:cs typeface="+mn-ea"/>
              <a:sym typeface="+mn-lt"/>
            </a:endParaRPr>
          </a:p>
          <a:p>
            <a:pPr algn="l">
              <a:lnSpc>
                <a:spcPct val="120000"/>
              </a:lnSpc>
            </a:pPr>
            <a:r>
              <a:rPr lang="zh-CN" altLang="en-US" sz="2400" b="1" dirty="0" smtClean="0">
                <a:solidFill>
                  <a:schemeClr val="bg1"/>
                </a:solidFill>
                <a:cs typeface="+mn-ea"/>
                <a:sym typeface="+mn-lt"/>
              </a:rPr>
              <a:t>如是</a:t>
            </a:r>
            <a:r>
              <a:rPr lang="en-US" altLang="zh-CN" sz="2400" b="1" dirty="0" smtClean="0">
                <a:solidFill>
                  <a:schemeClr val="bg1"/>
                </a:solidFill>
                <a:cs typeface="+mn-ea"/>
                <a:sym typeface="+mn-lt"/>
              </a:rPr>
              <a:t>EPDM</a:t>
            </a:r>
            <a:r>
              <a:rPr lang="zh-CN" altLang="en-US" sz="2400" b="1" dirty="0" smtClean="0">
                <a:solidFill>
                  <a:schemeClr val="bg1"/>
                </a:solidFill>
                <a:cs typeface="+mn-ea"/>
                <a:sym typeface="+mn-lt"/>
              </a:rPr>
              <a:t>橡胶</a:t>
            </a:r>
            <a:r>
              <a:rPr lang="zh-CN" altLang="en-US" sz="2400" b="1" dirty="0">
                <a:solidFill>
                  <a:schemeClr val="bg1"/>
                </a:solidFill>
                <a:cs typeface="+mn-ea"/>
                <a:sym typeface="+mn-lt"/>
              </a:rPr>
              <a:t>卷材，则最好选择改性沥青作基</a:t>
            </a:r>
            <a:endParaRPr lang="zh-CN" altLang="en-US" sz="2400" b="1" dirty="0">
              <a:solidFill>
                <a:schemeClr val="bg1"/>
              </a:solidFill>
              <a:cs typeface="+mn-ea"/>
              <a:sym typeface="+mn-lt"/>
            </a:endParaRPr>
          </a:p>
          <a:p>
            <a:pPr algn="l">
              <a:lnSpc>
                <a:spcPct val="120000"/>
              </a:lnSpc>
            </a:pPr>
            <a:r>
              <a:rPr lang="zh-CN" altLang="en-US" sz="2400" b="1" dirty="0">
                <a:solidFill>
                  <a:schemeClr val="bg1"/>
                </a:solidFill>
                <a:cs typeface="+mn-ea"/>
                <a:sym typeface="+mn-lt"/>
              </a:rPr>
              <a:t>础面层。如是水泥砼，则应进行封底处理。</a:t>
            </a:r>
            <a:endParaRPr lang="zh-CN" altLang="en-US" sz="2400" b="1" dirty="0">
              <a:solidFill>
                <a:schemeClr val="bg1"/>
              </a:solidFill>
              <a:cs typeface="+mn-ea"/>
              <a:sym typeface="+mn-lt"/>
            </a:endParaRPr>
          </a:p>
          <a:p>
            <a:pPr algn="l">
              <a:lnSpc>
                <a:spcPct val="120000"/>
              </a:lnSpc>
            </a:pPr>
            <a:r>
              <a:rPr lang="zh-CN" altLang="en-US" sz="2400" b="1" dirty="0">
                <a:solidFill>
                  <a:schemeClr val="bg1"/>
                </a:solidFill>
                <a:cs typeface="+mn-ea"/>
                <a:sym typeface="+mn-lt"/>
              </a:rPr>
              <a:t> ｃ铺装顺序：先直后弯、由远到近、从里到外，</a:t>
            </a:r>
            <a:endParaRPr lang="zh-CN" altLang="en-US" sz="2400" b="1" dirty="0">
              <a:solidFill>
                <a:schemeClr val="bg1"/>
              </a:solidFill>
              <a:cs typeface="+mn-ea"/>
              <a:sym typeface="+mn-lt"/>
            </a:endParaRPr>
          </a:p>
          <a:p>
            <a:pPr algn="l">
              <a:lnSpc>
                <a:spcPct val="120000"/>
              </a:lnSpc>
            </a:pPr>
            <a:r>
              <a:rPr lang="zh-CN" altLang="en-US" sz="2400" b="1" dirty="0">
                <a:solidFill>
                  <a:schemeClr val="bg1"/>
                </a:solidFill>
                <a:cs typeface="+mn-ea"/>
                <a:sym typeface="+mn-lt"/>
              </a:rPr>
              <a:t>收口位置即退场位置</a:t>
            </a:r>
            <a:r>
              <a:rPr lang="en-US" altLang="zh-CN" sz="2400" b="1" dirty="0">
                <a:solidFill>
                  <a:schemeClr val="bg1"/>
                </a:solidFill>
                <a:cs typeface="+mn-ea"/>
                <a:sym typeface="+mn-lt"/>
              </a:rPr>
              <a:t>.</a:t>
            </a:r>
            <a:endParaRPr lang="zh-CN" altLang="en-US" sz="2400" b="1" dirty="0">
              <a:solidFill>
                <a:schemeClr val="bg1"/>
              </a:solidFill>
              <a:cs typeface="+mn-ea"/>
              <a:sym typeface="+mn-lt"/>
            </a:endParaRPr>
          </a:p>
          <a:p>
            <a:pPr algn="ctr">
              <a:lnSpc>
                <a:spcPct val="120000"/>
              </a:lnSpc>
            </a:pPr>
            <a:endParaRPr lang="zh-CN" altLang="en-US" sz="2400" b="1" dirty="0">
              <a:solidFill>
                <a:schemeClr val="bg1"/>
              </a:solidFill>
              <a:cs typeface="+mn-ea"/>
              <a:sym typeface="+mn-lt"/>
            </a:endParaRPr>
          </a:p>
        </p:txBody>
      </p:sp>
      <p:pic>
        <p:nvPicPr>
          <p:cNvPr id="2" name="图片 1" descr="876261426396315002"/>
          <p:cNvPicPr>
            <a:picLocks noChangeAspect="1"/>
          </p:cNvPicPr>
          <p:nvPr/>
        </p:nvPicPr>
        <p:blipFill>
          <a:blip r:embed="rId2"/>
          <a:stretch>
            <a:fillRect/>
          </a:stretch>
        </p:blipFill>
        <p:spPr>
          <a:xfrm>
            <a:off x="7352030" y="719455"/>
            <a:ext cx="4107815" cy="5492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470791" y="729733"/>
            <a:ext cx="11037200" cy="5411260"/>
            <a:chOff x="470791" y="729733"/>
            <a:chExt cx="11037200" cy="5411260"/>
          </a:xfrm>
        </p:grpSpPr>
        <p:sp>
          <p:nvSpPr>
            <p:cNvPr id="29" name="任意多边形 28"/>
            <p:cNvSpPr/>
            <p:nvPr/>
          </p:nvSpPr>
          <p:spPr>
            <a:xfrm>
              <a:off x="8999596" y="1829501"/>
              <a:ext cx="2373683" cy="4311491"/>
            </a:xfrm>
            <a:custGeom>
              <a:avLst/>
              <a:gdLst>
                <a:gd name="connsiteX0" fmla="*/ 137413 w 824459"/>
                <a:gd name="connsiteY0" fmla="*/ 0 h 2798591"/>
                <a:gd name="connsiteX1" fmla="*/ 687046 w 824459"/>
                <a:gd name="connsiteY1" fmla="*/ 0 h 2798591"/>
                <a:gd name="connsiteX2" fmla="*/ 824459 w 824459"/>
                <a:gd name="connsiteY2" fmla="*/ 137413 h 2798591"/>
                <a:gd name="connsiteX3" fmla="*/ 824459 w 824459"/>
                <a:gd name="connsiteY3" fmla="*/ 2771692 h 2798591"/>
                <a:gd name="connsiteX4" fmla="*/ 819028 w 824459"/>
                <a:gd name="connsiteY4" fmla="*/ 2798591 h 2798591"/>
                <a:gd name="connsiteX5" fmla="*/ 5431 w 824459"/>
                <a:gd name="connsiteY5" fmla="*/ 2798591 h 2798591"/>
                <a:gd name="connsiteX6" fmla="*/ 0 w 824459"/>
                <a:gd name="connsiteY6" fmla="*/ 2771692 h 2798591"/>
                <a:gd name="connsiteX7" fmla="*/ 0 w 824459"/>
                <a:gd name="connsiteY7" fmla="*/ 137413 h 2798591"/>
                <a:gd name="connsiteX8" fmla="*/ 137413 w 824459"/>
                <a:gd name="connsiteY8" fmla="*/ 0 h 2798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24459" h="2798591">
                  <a:moveTo>
                    <a:pt x="137413" y="0"/>
                  </a:moveTo>
                  <a:lnTo>
                    <a:pt x="687046" y="0"/>
                  </a:lnTo>
                  <a:cubicBezTo>
                    <a:pt x="762937" y="0"/>
                    <a:pt x="824459" y="61522"/>
                    <a:pt x="824459" y="137413"/>
                  </a:cubicBezTo>
                  <a:lnTo>
                    <a:pt x="824459" y="2771692"/>
                  </a:lnTo>
                  <a:lnTo>
                    <a:pt x="819028" y="2798591"/>
                  </a:lnTo>
                  <a:lnTo>
                    <a:pt x="5431" y="2798591"/>
                  </a:lnTo>
                  <a:lnTo>
                    <a:pt x="0" y="2771692"/>
                  </a:lnTo>
                  <a:lnTo>
                    <a:pt x="0" y="137413"/>
                  </a:lnTo>
                  <a:cubicBezTo>
                    <a:pt x="0" y="61522"/>
                    <a:pt x="61522" y="0"/>
                    <a:pt x="137413"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rgbClr val="FFFFFF"/>
                </a:solidFill>
                <a:cs typeface="+mn-ea"/>
                <a:sym typeface="+mn-lt"/>
              </a:endParaRPr>
            </a:p>
          </p:txBody>
        </p:sp>
        <p:sp>
          <p:nvSpPr>
            <p:cNvPr id="38" name="任意多边形 37"/>
            <p:cNvSpPr/>
            <p:nvPr/>
          </p:nvSpPr>
          <p:spPr>
            <a:xfrm>
              <a:off x="470791" y="4124433"/>
              <a:ext cx="2373680" cy="2016560"/>
            </a:xfrm>
            <a:custGeom>
              <a:avLst/>
              <a:gdLst>
                <a:gd name="connsiteX0" fmla="*/ 67457 w 824459"/>
                <a:gd name="connsiteY0" fmla="*/ 0 h 294221"/>
                <a:gd name="connsiteX1" fmla="*/ 757002 w 824459"/>
                <a:gd name="connsiteY1" fmla="*/ 0 h 294221"/>
                <a:gd name="connsiteX2" fmla="*/ 824459 w 824459"/>
                <a:gd name="connsiteY2" fmla="*/ 67457 h 294221"/>
                <a:gd name="connsiteX3" fmla="*/ 824459 w 824459"/>
                <a:gd name="connsiteY3" fmla="*/ 294221 h 294221"/>
                <a:gd name="connsiteX4" fmla="*/ 0 w 824459"/>
                <a:gd name="connsiteY4" fmla="*/ 294221 h 294221"/>
                <a:gd name="connsiteX5" fmla="*/ 0 w 824459"/>
                <a:gd name="connsiteY5" fmla="*/ 67457 h 294221"/>
                <a:gd name="connsiteX6" fmla="*/ 67457 w 824459"/>
                <a:gd name="connsiteY6" fmla="*/ 0 h 294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4459" h="294221">
                  <a:moveTo>
                    <a:pt x="67457" y="0"/>
                  </a:moveTo>
                  <a:lnTo>
                    <a:pt x="757002" y="0"/>
                  </a:lnTo>
                  <a:cubicBezTo>
                    <a:pt x="794257" y="0"/>
                    <a:pt x="824459" y="30202"/>
                    <a:pt x="824459" y="67457"/>
                  </a:cubicBezTo>
                  <a:lnTo>
                    <a:pt x="824459" y="294221"/>
                  </a:lnTo>
                  <a:lnTo>
                    <a:pt x="0" y="294221"/>
                  </a:lnTo>
                  <a:lnTo>
                    <a:pt x="0" y="67457"/>
                  </a:lnTo>
                  <a:cubicBezTo>
                    <a:pt x="0" y="30202"/>
                    <a:pt x="30202" y="0"/>
                    <a:pt x="6745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rgbClr val="FFFFFF"/>
                </a:solidFill>
                <a:cs typeface="+mn-ea"/>
                <a:sym typeface="+mn-lt"/>
              </a:endParaRPr>
            </a:p>
          </p:txBody>
        </p:sp>
        <p:sp>
          <p:nvSpPr>
            <p:cNvPr id="47" name="任意多边形 46"/>
            <p:cNvSpPr/>
            <p:nvPr/>
          </p:nvSpPr>
          <p:spPr>
            <a:xfrm>
              <a:off x="3215276" y="3701628"/>
              <a:ext cx="2378255" cy="2439364"/>
            </a:xfrm>
            <a:custGeom>
              <a:avLst/>
              <a:gdLst>
                <a:gd name="connsiteX0" fmla="*/ 137413 w 824459"/>
                <a:gd name="connsiteY0" fmla="*/ 0 h 1103690"/>
                <a:gd name="connsiteX1" fmla="*/ 687046 w 824459"/>
                <a:gd name="connsiteY1" fmla="*/ 0 h 1103690"/>
                <a:gd name="connsiteX2" fmla="*/ 824459 w 824459"/>
                <a:gd name="connsiteY2" fmla="*/ 137413 h 1103690"/>
                <a:gd name="connsiteX3" fmla="*/ 824459 w 824459"/>
                <a:gd name="connsiteY3" fmla="*/ 1076791 h 1103690"/>
                <a:gd name="connsiteX4" fmla="*/ 819028 w 824459"/>
                <a:gd name="connsiteY4" fmla="*/ 1103690 h 1103690"/>
                <a:gd name="connsiteX5" fmla="*/ 5431 w 824459"/>
                <a:gd name="connsiteY5" fmla="*/ 1103690 h 1103690"/>
                <a:gd name="connsiteX6" fmla="*/ 0 w 824459"/>
                <a:gd name="connsiteY6" fmla="*/ 1076791 h 1103690"/>
                <a:gd name="connsiteX7" fmla="*/ 0 w 824459"/>
                <a:gd name="connsiteY7" fmla="*/ 137413 h 1103690"/>
                <a:gd name="connsiteX8" fmla="*/ 137413 w 824459"/>
                <a:gd name="connsiteY8" fmla="*/ 0 h 1103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24459" h="1103690">
                  <a:moveTo>
                    <a:pt x="137413" y="0"/>
                  </a:moveTo>
                  <a:lnTo>
                    <a:pt x="687046" y="0"/>
                  </a:lnTo>
                  <a:cubicBezTo>
                    <a:pt x="762937" y="0"/>
                    <a:pt x="824459" y="61522"/>
                    <a:pt x="824459" y="137413"/>
                  </a:cubicBezTo>
                  <a:lnTo>
                    <a:pt x="824459" y="1076791"/>
                  </a:lnTo>
                  <a:lnTo>
                    <a:pt x="819028" y="1103690"/>
                  </a:lnTo>
                  <a:lnTo>
                    <a:pt x="5431" y="1103690"/>
                  </a:lnTo>
                  <a:lnTo>
                    <a:pt x="0" y="1076791"/>
                  </a:lnTo>
                  <a:lnTo>
                    <a:pt x="0" y="137413"/>
                  </a:lnTo>
                  <a:cubicBezTo>
                    <a:pt x="0" y="61522"/>
                    <a:pt x="61522" y="0"/>
                    <a:pt x="13741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rgbClr val="FFFFFF"/>
                </a:solidFill>
                <a:cs typeface="+mn-ea"/>
                <a:sym typeface="+mn-lt"/>
              </a:endParaRPr>
            </a:p>
          </p:txBody>
        </p:sp>
        <p:sp>
          <p:nvSpPr>
            <p:cNvPr id="80" name="任意多边形 79"/>
            <p:cNvSpPr/>
            <p:nvPr/>
          </p:nvSpPr>
          <p:spPr>
            <a:xfrm>
              <a:off x="6245691" y="2718217"/>
              <a:ext cx="2378255" cy="3422775"/>
            </a:xfrm>
            <a:custGeom>
              <a:avLst/>
              <a:gdLst>
                <a:gd name="connsiteX0" fmla="*/ 137413 w 824459"/>
                <a:gd name="connsiteY0" fmla="*/ 0 h 1838208"/>
                <a:gd name="connsiteX1" fmla="*/ 687046 w 824459"/>
                <a:gd name="connsiteY1" fmla="*/ 0 h 1838208"/>
                <a:gd name="connsiteX2" fmla="*/ 824459 w 824459"/>
                <a:gd name="connsiteY2" fmla="*/ 137413 h 1838208"/>
                <a:gd name="connsiteX3" fmla="*/ 824459 w 824459"/>
                <a:gd name="connsiteY3" fmla="*/ 1811309 h 1838208"/>
                <a:gd name="connsiteX4" fmla="*/ 819028 w 824459"/>
                <a:gd name="connsiteY4" fmla="*/ 1838208 h 1838208"/>
                <a:gd name="connsiteX5" fmla="*/ 5431 w 824459"/>
                <a:gd name="connsiteY5" fmla="*/ 1838208 h 1838208"/>
                <a:gd name="connsiteX6" fmla="*/ 0 w 824459"/>
                <a:gd name="connsiteY6" fmla="*/ 1811309 h 1838208"/>
                <a:gd name="connsiteX7" fmla="*/ 0 w 824459"/>
                <a:gd name="connsiteY7" fmla="*/ 137413 h 1838208"/>
                <a:gd name="connsiteX8" fmla="*/ 137413 w 824459"/>
                <a:gd name="connsiteY8" fmla="*/ 0 h 1838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24459" h="1838208">
                  <a:moveTo>
                    <a:pt x="137413" y="0"/>
                  </a:moveTo>
                  <a:lnTo>
                    <a:pt x="687046" y="0"/>
                  </a:lnTo>
                  <a:cubicBezTo>
                    <a:pt x="762937" y="0"/>
                    <a:pt x="824459" y="61522"/>
                    <a:pt x="824459" y="137413"/>
                  </a:cubicBezTo>
                  <a:lnTo>
                    <a:pt x="824459" y="1811309"/>
                  </a:lnTo>
                  <a:lnTo>
                    <a:pt x="819028" y="1838208"/>
                  </a:lnTo>
                  <a:lnTo>
                    <a:pt x="5431" y="1838208"/>
                  </a:lnTo>
                  <a:lnTo>
                    <a:pt x="0" y="1811309"/>
                  </a:lnTo>
                  <a:lnTo>
                    <a:pt x="0" y="137413"/>
                  </a:lnTo>
                  <a:cubicBezTo>
                    <a:pt x="0" y="61522"/>
                    <a:pt x="61522" y="0"/>
                    <a:pt x="13741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rgbClr val="FFFFFF"/>
                </a:solidFill>
                <a:cs typeface="+mn-ea"/>
                <a:sym typeface="+mn-lt"/>
              </a:endParaRPr>
            </a:p>
          </p:txBody>
        </p:sp>
        <p:sp>
          <p:nvSpPr>
            <p:cNvPr id="10" name="Rectangle 6"/>
            <p:cNvSpPr>
              <a:spLocks noChangeArrowheads="1"/>
            </p:cNvSpPr>
            <p:nvPr/>
          </p:nvSpPr>
          <p:spPr bwMode="auto">
            <a:xfrm>
              <a:off x="752496" y="4235315"/>
              <a:ext cx="1911412" cy="492443"/>
            </a:xfrm>
            <a:prstGeom prst="rect">
              <a:avLst/>
            </a:prstGeom>
            <a:noFill/>
            <a:ln w="9525">
              <a:noFill/>
              <a:miter lim="800000"/>
            </a:ln>
            <a:effectLst/>
          </p:spPr>
          <p:txBody>
            <a:bodyPr lIns="3887" tIns="0" rIns="3887" bIns="0">
              <a:spAutoFit/>
            </a:bodyPr>
            <a:lstStyle/>
            <a:p>
              <a:pPr marL="147320" lvl="1" indent="-146050" defTabSz="913765">
                <a:buSzPct val="120000"/>
                <a:buFontTx/>
                <a:buChar char="•"/>
              </a:pPr>
              <a:r>
                <a:rPr lang="en-US" altLang="zh-CN" sz="1600" dirty="0">
                  <a:cs typeface="+mn-ea"/>
                  <a:sym typeface="+mn-lt"/>
                </a:rPr>
                <a:t>1896</a:t>
              </a:r>
              <a:r>
                <a:rPr lang="zh-CN" altLang="en-US" sz="1600" dirty="0">
                  <a:cs typeface="+mn-ea"/>
                  <a:sym typeface="+mn-lt"/>
                </a:rPr>
                <a:t>年 雅典奥运会</a:t>
              </a:r>
              <a:endParaRPr lang="en-US" altLang="zh-CN" sz="1600" dirty="0">
                <a:cs typeface="+mn-ea"/>
                <a:sym typeface="+mn-lt"/>
              </a:endParaRPr>
            </a:p>
            <a:p>
              <a:pPr marL="147320" lvl="1" indent="-146050" defTabSz="913765">
                <a:buSzPct val="120000"/>
                <a:buFontTx/>
                <a:buChar char="•"/>
              </a:pPr>
              <a:r>
                <a:rPr lang="en-US" altLang="ko-KR" sz="1600" dirty="0">
                  <a:cs typeface="+mn-ea"/>
                  <a:sym typeface="+mn-lt"/>
                </a:rPr>
                <a:t>1900</a:t>
              </a:r>
              <a:r>
                <a:rPr lang="zh-CN" altLang="en-US" sz="1600" dirty="0">
                  <a:cs typeface="+mn-ea"/>
                  <a:sym typeface="+mn-lt"/>
                </a:rPr>
                <a:t>年巴黎奥运会</a:t>
              </a:r>
              <a:endParaRPr lang="en-US" altLang="ko-KR" sz="1600" dirty="0">
                <a:cs typeface="+mn-ea"/>
                <a:sym typeface="+mn-lt"/>
              </a:endParaRPr>
            </a:p>
          </p:txBody>
        </p:sp>
        <p:sp>
          <p:nvSpPr>
            <p:cNvPr id="11" name="Rectangle 7"/>
            <p:cNvSpPr>
              <a:spLocks noChangeArrowheads="1"/>
            </p:cNvSpPr>
            <p:nvPr/>
          </p:nvSpPr>
          <p:spPr bwMode="auto">
            <a:xfrm>
              <a:off x="3247770" y="4100538"/>
              <a:ext cx="2315417" cy="492443"/>
            </a:xfrm>
            <a:prstGeom prst="rect">
              <a:avLst/>
            </a:prstGeom>
            <a:noFill/>
            <a:ln w="9525">
              <a:noFill/>
              <a:miter lim="800000"/>
            </a:ln>
            <a:effectLst/>
          </p:spPr>
          <p:txBody>
            <a:bodyPr wrap="square" lIns="3887" tIns="0" rIns="3887" bIns="0">
              <a:spAutoFit/>
            </a:bodyPr>
            <a:lstStyle/>
            <a:p>
              <a:pPr marL="147320" lvl="1" indent="-146050" defTabSz="913765">
                <a:buSzPct val="120000"/>
                <a:buFontTx/>
                <a:buChar char="•"/>
              </a:pPr>
              <a:r>
                <a:rPr lang="en-US" altLang="ko-KR" sz="1600" dirty="0">
                  <a:solidFill>
                    <a:schemeClr val="bg1"/>
                  </a:solidFill>
                  <a:cs typeface="+mn-ea"/>
                  <a:sym typeface="+mn-lt"/>
                </a:rPr>
                <a:t>1904</a:t>
              </a:r>
              <a:r>
                <a:rPr lang="zh-CN" altLang="en-US" sz="1600" dirty="0">
                  <a:solidFill>
                    <a:schemeClr val="bg1"/>
                  </a:solidFill>
                  <a:cs typeface="+mn-ea"/>
                  <a:sym typeface="+mn-lt"/>
                </a:rPr>
                <a:t>年圣路易斯奥运会</a:t>
              </a:r>
              <a:endParaRPr lang="en-US" altLang="zh-CN" sz="1600" dirty="0">
                <a:solidFill>
                  <a:schemeClr val="bg1"/>
                </a:solidFill>
                <a:cs typeface="+mn-ea"/>
                <a:sym typeface="+mn-lt"/>
              </a:endParaRPr>
            </a:p>
            <a:p>
              <a:pPr marL="147320" lvl="1" indent="-146050" defTabSz="913765">
                <a:buSzPct val="120000"/>
                <a:buFontTx/>
                <a:buChar char="•"/>
              </a:pPr>
              <a:r>
                <a:rPr lang="en-US" altLang="ko-KR" sz="1600" dirty="0">
                  <a:solidFill>
                    <a:schemeClr val="bg1"/>
                  </a:solidFill>
                  <a:cs typeface="+mn-ea"/>
                  <a:sym typeface="+mn-lt"/>
                </a:rPr>
                <a:t>1964</a:t>
              </a:r>
              <a:r>
                <a:rPr lang="zh-CN" altLang="en-US" sz="1600" dirty="0">
                  <a:solidFill>
                    <a:schemeClr val="bg1"/>
                  </a:solidFill>
                  <a:cs typeface="+mn-ea"/>
                  <a:sym typeface="+mn-lt"/>
                </a:rPr>
                <a:t>年东京奥运会</a:t>
              </a:r>
              <a:endParaRPr lang="en-US" altLang="ko-KR" sz="1600" dirty="0">
                <a:solidFill>
                  <a:schemeClr val="bg1"/>
                </a:solidFill>
                <a:cs typeface="+mn-ea"/>
                <a:sym typeface="+mn-lt"/>
              </a:endParaRPr>
            </a:p>
          </p:txBody>
        </p:sp>
        <p:sp>
          <p:nvSpPr>
            <p:cNvPr id="12" name="Rectangle 8"/>
            <p:cNvSpPr>
              <a:spLocks noChangeArrowheads="1"/>
            </p:cNvSpPr>
            <p:nvPr/>
          </p:nvSpPr>
          <p:spPr bwMode="auto">
            <a:xfrm>
              <a:off x="6347206" y="2979669"/>
              <a:ext cx="2175224" cy="246221"/>
            </a:xfrm>
            <a:prstGeom prst="rect">
              <a:avLst/>
            </a:prstGeom>
            <a:noFill/>
            <a:ln w="9525">
              <a:noFill/>
              <a:miter lim="800000"/>
            </a:ln>
            <a:effectLst/>
          </p:spPr>
          <p:txBody>
            <a:bodyPr wrap="square" lIns="3887" tIns="0" rIns="3887" bIns="0">
              <a:spAutoFit/>
            </a:bodyPr>
            <a:lstStyle/>
            <a:p>
              <a:pPr marL="147320" lvl="1" indent="-146050" defTabSz="913765">
                <a:buSzPct val="120000"/>
                <a:buFontTx/>
                <a:buChar char="•"/>
              </a:pPr>
              <a:r>
                <a:rPr lang="en-US" altLang="ko-KR" sz="1600" dirty="0">
                  <a:cs typeface="+mn-ea"/>
                  <a:sym typeface="+mn-lt"/>
                </a:rPr>
                <a:t>1968</a:t>
              </a:r>
              <a:r>
                <a:rPr lang="zh-CN" altLang="en-US" sz="1600" dirty="0">
                  <a:cs typeface="+mn-ea"/>
                  <a:sym typeface="+mn-lt"/>
                </a:rPr>
                <a:t>年 墨西哥奥运会</a:t>
              </a:r>
              <a:endParaRPr lang="en-US" altLang="ko-KR" sz="1600" dirty="0">
                <a:cs typeface="+mn-ea"/>
                <a:sym typeface="+mn-lt"/>
              </a:endParaRPr>
            </a:p>
          </p:txBody>
        </p:sp>
        <p:sp>
          <p:nvSpPr>
            <p:cNvPr id="18" name="Rectangle 14"/>
            <p:cNvSpPr>
              <a:spLocks noChangeArrowheads="1"/>
            </p:cNvSpPr>
            <p:nvPr/>
          </p:nvSpPr>
          <p:spPr bwMode="auto">
            <a:xfrm>
              <a:off x="9036465" y="2067109"/>
              <a:ext cx="2471526" cy="246221"/>
            </a:xfrm>
            <a:prstGeom prst="rect">
              <a:avLst/>
            </a:prstGeom>
            <a:noFill/>
            <a:ln w="9525">
              <a:noFill/>
              <a:miter lim="800000"/>
            </a:ln>
            <a:effectLst/>
          </p:spPr>
          <p:txBody>
            <a:bodyPr wrap="square" lIns="3887" tIns="0" rIns="3887" bIns="0">
              <a:spAutoFit/>
            </a:bodyPr>
            <a:lstStyle/>
            <a:p>
              <a:pPr marL="147320" lvl="1" indent="-146050" defTabSz="913765">
                <a:buSzPct val="120000"/>
                <a:buFontTx/>
                <a:buChar char="•"/>
              </a:pPr>
              <a:r>
                <a:rPr lang="en-US" altLang="ko-KR" sz="1600" dirty="0">
                  <a:solidFill>
                    <a:schemeClr val="bg1"/>
                  </a:solidFill>
                  <a:cs typeface="+mn-ea"/>
                  <a:sym typeface="+mn-lt"/>
                </a:rPr>
                <a:t>1976</a:t>
              </a:r>
              <a:r>
                <a:rPr lang="zh-CN" altLang="en-US" sz="1600" dirty="0">
                  <a:solidFill>
                    <a:schemeClr val="bg1"/>
                  </a:solidFill>
                  <a:cs typeface="+mn-ea"/>
                  <a:sym typeface="+mn-lt"/>
                </a:rPr>
                <a:t>年 蒙特利尔奥运会</a:t>
              </a:r>
              <a:endParaRPr lang="en-US" altLang="ko-KR" sz="1600" dirty="0">
                <a:solidFill>
                  <a:schemeClr val="bg1"/>
                </a:solidFill>
                <a:cs typeface="+mn-ea"/>
                <a:sym typeface="+mn-lt"/>
              </a:endParaRPr>
            </a:p>
          </p:txBody>
        </p:sp>
        <p:sp>
          <p:nvSpPr>
            <p:cNvPr id="19" name="Rectangle 22"/>
            <p:cNvSpPr>
              <a:spLocks noChangeArrowheads="1"/>
            </p:cNvSpPr>
            <p:nvPr>
              <p:custDataLst>
                <p:tags r:id="rId1"/>
              </p:custDataLst>
            </p:nvPr>
          </p:nvSpPr>
          <p:spPr bwMode="blackWhite">
            <a:xfrm>
              <a:off x="828613" y="3351574"/>
              <a:ext cx="1625914" cy="648843"/>
            </a:xfrm>
            <a:prstGeom prst="rect">
              <a:avLst/>
            </a:prstGeom>
          </p:spPr>
          <p:style>
            <a:lnRef idx="2">
              <a:schemeClr val="accent4"/>
            </a:lnRef>
            <a:fillRef idx="1">
              <a:schemeClr val="lt1"/>
            </a:fillRef>
            <a:effectRef idx="0">
              <a:schemeClr val="accent4"/>
            </a:effectRef>
            <a:fontRef idx="minor">
              <a:schemeClr val="dk1"/>
            </a:fontRef>
          </p:style>
          <p:txBody>
            <a:bodyPr lIns="3810" tIns="0" rIns="3810" bIns="0" anchor="ctr"/>
            <a:lstStyle/>
            <a:p>
              <a:pPr algn="ctr" defTabSz="913765">
                <a:buSzPct val="120000"/>
              </a:pPr>
              <a:endParaRPr lang="en-US" altLang="zh-CN" dirty="0">
                <a:cs typeface="+mn-ea"/>
                <a:sym typeface="+mn-lt"/>
              </a:endParaRPr>
            </a:p>
            <a:p>
              <a:pPr algn="ctr" defTabSz="913765">
                <a:buSzPct val="120000"/>
              </a:pPr>
              <a:r>
                <a:rPr lang="zh-CN" altLang="en-US" b="1" dirty="0">
                  <a:cs typeface="+mn-ea"/>
                  <a:sym typeface="+mn-lt"/>
                </a:rPr>
                <a:t>土跑道</a:t>
              </a:r>
              <a:endParaRPr lang="zh-CN" altLang="en-US" b="1" dirty="0">
                <a:cs typeface="+mn-ea"/>
                <a:sym typeface="+mn-lt"/>
              </a:endParaRPr>
            </a:p>
            <a:p>
              <a:pPr algn="ctr" defTabSz="913765">
                <a:buSzPct val="120000"/>
              </a:pPr>
              <a:endParaRPr lang="en-US" altLang="ko-KR" b="1" dirty="0">
                <a:cs typeface="+mn-ea"/>
                <a:sym typeface="+mn-lt"/>
              </a:endParaRPr>
            </a:p>
          </p:txBody>
        </p:sp>
        <p:sp>
          <p:nvSpPr>
            <p:cNvPr id="20" name="Rectangle 25"/>
            <p:cNvSpPr>
              <a:spLocks noChangeArrowheads="1"/>
            </p:cNvSpPr>
            <p:nvPr>
              <p:custDataLst>
                <p:tags r:id="rId2"/>
              </p:custDataLst>
            </p:nvPr>
          </p:nvSpPr>
          <p:spPr bwMode="blackWhite">
            <a:xfrm>
              <a:off x="3561301" y="2901469"/>
              <a:ext cx="1625915" cy="648842"/>
            </a:xfrm>
            <a:prstGeom prst="rect">
              <a:avLst/>
            </a:prstGeom>
          </p:spPr>
          <p:style>
            <a:lnRef idx="2">
              <a:schemeClr val="accent5"/>
            </a:lnRef>
            <a:fillRef idx="1">
              <a:schemeClr val="lt1"/>
            </a:fillRef>
            <a:effectRef idx="0">
              <a:schemeClr val="accent5"/>
            </a:effectRef>
            <a:fontRef idx="minor">
              <a:schemeClr val="dk1"/>
            </a:fontRef>
          </p:style>
          <p:txBody>
            <a:bodyPr lIns="3810" tIns="0" rIns="3810" bIns="0" anchor="ctr"/>
            <a:lstStyle/>
            <a:p>
              <a:pPr algn="ctr" defTabSz="913765">
                <a:buSzPct val="120000"/>
              </a:pPr>
              <a:r>
                <a:rPr lang="zh-CN" altLang="en-US" b="1" dirty="0">
                  <a:cs typeface="+mn-ea"/>
                  <a:sym typeface="+mn-lt"/>
                </a:rPr>
                <a:t>煤渣跑道</a:t>
              </a:r>
              <a:endParaRPr lang="en-US" altLang="ko-KR" b="1" dirty="0">
                <a:cs typeface="+mn-ea"/>
                <a:sym typeface="+mn-lt"/>
              </a:endParaRPr>
            </a:p>
          </p:txBody>
        </p:sp>
        <p:sp>
          <p:nvSpPr>
            <p:cNvPr id="21" name="Rectangle 28"/>
            <p:cNvSpPr>
              <a:spLocks noChangeArrowheads="1"/>
            </p:cNvSpPr>
            <p:nvPr>
              <p:custDataLst>
                <p:tags r:id="rId3"/>
              </p:custDataLst>
            </p:nvPr>
          </p:nvSpPr>
          <p:spPr bwMode="blackWhite">
            <a:xfrm>
              <a:off x="6622603" y="1938648"/>
              <a:ext cx="1624430" cy="648843"/>
            </a:xfrm>
            <a:prstGeom prst="rect">
              <a:avLst/>
            </a:prstGeom>
          </p:spPr>
          <p:style>
            <a:lnRef idx="2">
              <a:schemeClr val="accent3"/>
            </a:lnRef>
            <a:fillRef idx="1">
              <a:schemeClr val="lt1"/>
            </a:fillRef>
            <a:effectRef idx="0">
              <a:schemeClr val="accent3"/>
            </a:effectRef>
            <a:fontRef idx="minor">
              <a:schemeClr val="dk1"/>
            </a:fontRef>
          </p:style>
          <p:txBody>
            <a:bodyPr lIns="3810" tIns="0" rIns="3810" bIns="0" anchor="ctr"/>
            <a:lstStyle/>
            <a:p>
              <a:pPr algn="ctr" defTabSz="913765">
                <a:buSzPct val="120000"/>
              </a:pPr>
              <a:r>
                <a:rPr lang="zh-CN" altLang="en-US" b="1" dirty="0" smtClean="0">
                  <a:cs typeface="+mn-ea"/>
                  <a:sym typeface="+mn-lt"/>
                </a:rPr>
                <a:t>聚氨酯塑胶</a:t>
              </a:r>
              <a:r>
                <a:rPr lang="zh-CN" altLang="en-US" b="1" dirty="0">
                  <a:cs typeface="+mn-ea"/>
                  <a:sym typeface="+mn-lt"/>
                </a:rPr>
                <a:t>跑道</a:t>
              </a:r>
              <a:endParaRPr lang="en-US" altLang="ko-KR" b="1" dirty="0">
                <a:cs typeface="+mn-ea"/>
                <a:sym typeface="+mn-lt"/>
              </a:endParaRPr>
            </a:p>
          </p:txBody>
        </p:sp>
        <p:sp>
          <p:nvSpPr>
            <p:cNvPr id="22" name="Rectangle 31"/>
            <p:cNvSpPr>
              <a:spLocks noChangeArrowheads="1"/>
            </p:cNvSpPr>
            <p:nvPr>
              <p:custDataLst>
                <p:tags r:id="rId4"/>
              </p:custDataLst>
            </p:nvPr>
          </p:nvSpPr>
          <p:spPr bwMode="blackWhite">
            <a:xfrm>
              <a:off x="9360784" y="1085148"/>
              <a:ext cx="1627400" cy="648842"/>
            </a:xfrm>
            <a:prstGeom prst="rect">
              <a:avLst/>
            </a:prstGeom>
          </p:spPr>
          <p:style>
            <a:lnRef idx="2">
              <a:schemeClr val="accent6"/>
            </a:lnRef>
            <a:fillRef idx="1">
              <a:schemeClr val="lt1"/>
            </a:fillRef>
            <a:effectRef idx="0">
              <a:schemeClr val="accent6"/>
            </a:effectRef>
            <a:fontRef idx="minor">
              <a:schemeClr val="dk1"/>
            </a:fontRef>
          </p:style>
          <p:txBody>
            <a:bodyPr lIns="3810" tIns="0" rIns="3810" bIns="0" anchor="ctr"/>
            <a:lstStyle/>
            <a:p>
              <a:pPr algn="ctr" defTabSz="913765">
                <a:buSzPct val="120000"/>
              </a:pPr>
              <a:r>
                <a:rPr lang="zh-CN" altLang="en-US" b="1" dirty="0" smtClean="0">
                  <a:cs typeface="+mn-ea"/>
                  <a:sym typeface="+mn-lt"/>
                </a:rPr>
                <a:t>预制型塑胶</a:t>
              </a:r>
              <a:r>
                <a:rPr lang="zh-CN" altLang="en-US" b="1" dirty="0">
                  <a:cs typeface="+mn-ea"/>
                  <a:sym typeface="+mn-lt"/>
                </a:rPr>
                <a:t>跑道</a:t>
              </a:r>
              <a:endParaRPr lang="en-US" altLang="ko-KR" b="1" dirty="0">
                <a:cs typeface="+mn-ea"/>
                <a:sym typeface="+mn-lt"/>
              </a:endParaRPr>
            </a:p>
          </p:txBody>
        </p:sp>
        <p:pic>
          <p:nvPicPr>
            <p:cNvPr id="23" name="图片 22" descr="1896年奥运会100米赛跑.jpg"/>
            <p:cNvPicPr>
              <a:picLocks noChangeAspect="1"/>
            </p:cNvPicPr>
            <p:nvPr/>
          </p:nvPicPr>
          <p:blipFill>
            <a:blip r:embed="rId5"/>
            <a:stretch>
              <a:fillRect/>
            </a:stretch>
          </p:blipFill>
          <p:spPr>
            <a:xfrm>
              <a:off x="752496" y="4825657"/>
              <a:ext cx="1778148" cy="1191320"/>
            </a:xfrm>
            <a:prstGeom prst="rect">
              <a:avLst/>
            </a:prstGeom>
          </p:spPr>
        </p:pic>
        <p:pic>
          <p:nvPicPr>
            <p:cNvPr id="24" name="图片 23" descr="1964年东京奥运会.jpg"/>
            <p:cNvPicPr>
              <a:picLocks noChangeAspect="1"/>
            </p:cNvPicPr>
            <p:nvPr/>
          </p:nvPicPr>
          <p:blipFill>
            <a:blip r:embed="rId6"/>
            <a:stretch>
              <a:fillRect/>
            </a:stretch>
          </p:blipFill>
          <p:spPr>
            <a:xfrm>
              <a:off x="3421511" y="4783961"/>
              <a:ext cx="1967704" cy="1166050"/>
            </a:xfrm>
            <a:prstGeom prst="rect">
              <a:avLst/>
            </a:prstGeom>
          </p:spPr>
        </p:pic>
        <p:pic>
          <p:nvPicPr>
            <p:cNvPr id="25" name="图片 24" descr="1968年墨西哥奥运会.jpg"/>
            <p:cNvPicPr>
              <a:picLocks noChangeAspect="1"/>
            </p:cNvPicPr>
            <p:nvPr/>
          </p:nvPicPr>
          <p:blipFill>
            <a:blip r:embed="rId7" cstate="print"/>
            <a:stretch>
              <a:fillRect/>
            </a:stretch>
          </p:blipFill>
          <p:spPr>
            <a:xfrm>
              <a:off x="6397162" y="3448010"/>
              <a:ext cx="2078844" cy="1574609"/>
            </a:xfrm>
            <a:prstGeom prst="rect">
              <a:avLst/>
            </a:prstGeom>
          </p:spPr>
        </p:pic>
        <p:pic>
          <p:nvPicPr>
            <p:cNvPr id="26" name="图片 25" descr="1976年蒙特利尔奥运会.jpg"/>
            <p:cNvPicPr>
              <a:picLocks noChangeAspect="1"/>
            </p:cNvPicPr>
            <p:nvPr/>
          </p:nvPicPr>
          <p:blipFill>
            <a:blip r:embed="rId8"/>
            <a:stretch>
              <a:fillRect/>
            </a:stretch>
          </p:blipFill>
          <p:spPr>
            <a:xfrm>
              <a:off x="9274993" y="2448168"/>
              <a:ext cx="1911973" cy="1365695"/>
            </a:xfrm>
            <a:prstGeom prst="rect">
              <a:avLst/>
            </a:prstGeom>
          </p:spPr>
        </p:pic>
        <p:sp>
          <p:nvSpPr>
            <p:cNvPr id="27" name="文本框 26"/>
            <p:cNvSpPr txBox="1"/>
            <p:nvPr/>
          </p:nvSpPr>
          <p:spPr>
            <a:xfrm>
              <a:off x="765602" y="2619797"/>
              <a:ext cx="1928942" cy="646331"/>
            </a:xfrm>
            <a:prstGeom prst="rect">
              <a:avLst/>
            </a:prstGeom>
            <a:noFill/>
          </p:spPr>
          <p:txBody>
            <a:bodyPr wrap="square" rtlCol="0">
              <a:spAutoFit/>
            </a:bodyPr>
            <a:lstStyle/>
            <a:p>
              <a:r>
                <a:rPr lang="zh-CN" altLang="en-US" dirty="0">
                  <a:solidFill>
                    <a:schemeClr val="bg1"/>
                  </a:solidFill>
                  <a:cs typeface="+mn-ea"/>
                  <a:sym typeface="+mn-lt"/>
                </a:rPr>
                <a:t>泥泞，受天气影响大</a:t>
              </a:r>
              <a:endParaRPr lang="zh-CN" altLang="en-US" dirty="0">
                <a:solidFill>
                  <a:schemeClr val="bg1"/>
                </a:solidFill>
                <a:cs typeface="+mn-ea"/>
                <a:sym typeface="+mn-lt"/>
              </a:endParaRPr>
            </a:p>
          </p:txBody>
        </p:sp>
        <p:sp>
          <p:nvSpPr>
            <p:cNvPr id="28" name="文本框 27"/>
            <p:cNvSpPr txBox="1"/>
            <p:nvPr/>
          </p:nvSpPr>
          <p:spPr>
            <a:xfrm>
              <a:off x="3450768" y="2191932"/>
              <a:ext cx="1997681" cy="646331"/>
            </a:xfrm>
            <a:prstGeom prst="rect">
              <a:avLst/>
            </a:prstGeom>
            <a:noFill/>
          </p:spPr>
          <p:txBody>
            <a:bodyPr wrap="square" rtlCol="0">
              <a:spAutoFit/>
            </a:bodyPr>
            <a:lstStyle/>
            <a:p>
              <a:r>
                <a:rPr lang="zh-CN" altLang="en-US" dirty="0">
                  <a:solidFill>
                    <a:schemeClr val="bg1"/>
                  </a:solidFill>
                  <a:cs typeface="+mn-ea"/>
                  <a:sym typeface="+mn-lt"/>
                </a:rPr>
                <a:t>尘土飞扬，易受运动伤害</a:t>
              </a:r>
              <a:endParaRPr lang="zh-CN" altLang="en-US" dirty="0">
                <a:solidFill>
                  <a:schemeClr val="bg1"/>
                </a:solidFill>
                <a:cs typeface="+mn-ea"/>
                <a:sym typeface="+mn-lt"/>
              </a:endParaRPr>
            </a:p>
          </p:txBody>
        </p:sp>
        <p:sp>
          <p:nvSpPr>
            <p:cNvPr id="30" name="文本框 29"/>
            <p:cNvSpPr txBox="1"/>
            <p:nvPr/>
          </p:nvSpPr>
          <p:spPr>
            <a:xfrm>
              <a:off x="6626265" y="1428622"/>
              <a:ext cx="1997681" cy="369332"/>
            </a:xfrm>
            <a:prstGeom prst="rect">
              <a:avLst/>
            </a:prstGeom>
            <a:noFill/>
          </p:spPr>
          <p:txBody>
            <a:bodyPr wrap="square" rtlCol="0">
              <a:spAutoFit/>
            </a:bodyPr>
            <a:lstStyle/>
            <a:p>
              <a:r>
                <a:rPr lang="zh-CN" altLang="en-US" dirty="0">
                  <a:solidFill>
                    <a:schemeClr val="bg1"/>
                  </a:solidFill>
                  <a:cs typeface="+mn-ea"/>
                  <a:sym typeface="+mn-lt"/>
                </a:rPr>
                <a:t>弹性好，美观</a:t>
              </a:r>
              <a:endParaRPr lang="zh-CN" altLang="en-US" dirty="0">
                <a:solidFill>
                  <a:schemeClr val="bg1"/>
                </a:solidFill>
                <a:cs typeface="+mn-ea"/>
                <a:sym typeface="+mn-lt"/>
              </a:endParaRPr>
            </a:p>
          </p:txBody>
        </p:sp>
        <p:sp>
          <p:nvSpPr>
            <p:cNvPr id="31" name="文本框 30"/>
            <p:cNvSpPr txBox="1"/>
            <p:nvPr/>
          </p:nvSpPr>
          <p:spPr>
            <a:xfrm>
              <a:off x="9375598" y="729733"/>
              <a:ext cx="1997681" cy="369332"/>
            </a:xfrm>
            <a:prstGeom prst="rect">
              <a:avLst/>
            </a:prstGeom>
            <a:noFill/>
          </p:spPr>
          <p:txBody>
            <a:bodyPr wrap="square" rtlCol="0">
              <a:spAutoFit/>
            </a:bodyPr>
            <a:lstStyle/>
            <a:p>
              <a:r>
                <a:rPr lang="zh-CN" altLang="en-US" dirty="0">
                  <a:solidFill>
                    <a:schemeClr val="bg1"/>
                  </a:solidFill>
                  <a:cs typeface="+mn-ea"/>
                  <a:sym typeface="+mn-lt"/>
                </a:rPr>
                <a:t>耐久，环保</a:t>
              </a:r>
              <a:endParaRPr lang="zh-CN" altLang="en-US" dirty="0">
                <a:solidFill>
                  <a:schemeClr val="bg1"/>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lum bright="-30000"/>
            <a:extLst>
              <a:ext uri="{28A0092B-C50C-407E-A947-70E740481C1C}">
                <a14:useLocalDpi xmlns:a14="http://schemas.microsoft.com/office/drawing/2010/main" val="0"/>
              </a:ext>
            </a:extLst>
          </a:blip>
          <a:stretch>
            <a:fillRect/>
          </a:stretch>
        </p:blipFill>
        <p:spPr>
          <a:xfrm>
            <a:off x="2634992" y="472318"/>
            <a:ext cx="6524173" cy="6355291"/>
          </a:xfrm>
          <a:prstGeom prst="rect">
            <a:avLst/>
          </a:prstGeom>
        </p:spPr>
      </p:pic>
      <p:sp>
        <p:nvSpPr>
          <p:cNvPr id="12" name="文本框 11"/>
          <p:cNvSpPr txBox="1"/>
          <p:nvPr/>
        </p:nvSpPr>
        <p:spPr>
          <a:xfrm>
            <a:off x="379095" y="-747395"/>
            <a:ext cx="11302365" cy="7548245"/>
          </a:xfrm>
          <a:prstGeom prst="rect">
            <a:avLst/>
          </a:prstGeom>
          <a:noFill/>
        </p:spPr>
        <p:txBody>
          <a:bodyPr wrap="square" rtlCol="0">
            <a:spAutoFit/>
          </a:bodyPr>
          <a:lstStyle/>
          <a:p>
            <a:pPr algn="l">
              <a:lnSpc>
                <a:spcPct val="120000"/>
              </a:lnSpc>
            </a:pPr>
            <a:endParaRPr lang="zh-CN" altLang="en-US" sz="2800" dirty="0">
              <a:solidFill>
                <a:schemeClr val="bg1"/>
              </a:solidFill>
              <a:cs typeface="+mn-ea"/>
              <a:sym typeface="+mn-lt"/>
            </a:endParaRPr>
          </a:p>
          <a:p>
            <a:pPr algn="l">
              <a:lnSpc>
                <a:spcPct val="120000"/>
              </a:lnSpc>
            </a:pPr>
            <a:endParaRPr lang="zh-CN" altLang="en-US" sz="2800" b="1" dirty="0">
              <a:solidFill>
                <a:schemeClr val="bg1"/>
              </a:solidFill>
              <a:cs typeface="+mn-ea"/>
              <a:sym typeface="+mn-lt"/>
            </a:endParaRPr>
          </a:p>
          <a:p>
            <a:pPr algn="l">
              <a:lnSpc>
                <a:spcPct val="120000"/>
              </a:lnSpc>
            </a:pPr>
            <a:r>
              <a:rPr lang="zh-CN" altLang="en-US" sz="4000" b="1" dirty="0">
                <a:solidFill>
                  <a:schemeClr val="bg1"/>
                </a:solidFill>
                <a:cs typeface="+mn-ea"/>
                <a:sym typeface="+mn-lt"/>
              </a:rPr>
              <a:t>２、预制型跑道面层施工工艺及特点</a:t>
            </a:r>
            <a:endParaRPr lang="zh-CN" altLang="en-US" sz="4000" b="1" dirty="0">
              <a:solidFill>
                <a:schemeClr val="bg1"/>
              </a:solidFill>
              <a:cs typeface="+mn-ea"/>
              <a:sym typeface="+mn-lt"/>
            </a:endParaRPr>
          </a:p>
          <a:p>
            <a:pPr algn="l">
              <a:lnSpc>
                <a:spcPct val="120000"/>
              </a:lnSpc>
            </a:pPr>
            <a:endParaRPr lang="zh-CN" altLang="en-US" sz="2800" b="1" dirty="0">
              <a:solidFill>
                <a:schemeClr val="bg1"/>
              </a:solidFill>
              <a:cs typeface="+mn-ea"/>
              <a:sym typeface="+mn-lt"/>
            </a:endParaRPr>
          </a:p>
          <a:p>
            <a:pPr algn="l">
              <a:lnSpc>
                <a:spcPct val="120000"/>
              </a:lnSpc>
            </a:pPr>
            <a:r>
              <a:rPr lang="zh-CN" altLang="en-US" sz="2800" b="1" dirty="0">
                <a:solidFill>
                  <a:schemeClr val="bg1"/>
                </a:solidFill>
                <a:cs typeface="+mn-ea"/>
                <a:sym typeface="+mn-lt"/>
              </a:rPr>
              <a:t>（２）预制型跑道面层特点</a:t>
            </a:r>
            <a:endParaRPr lang="zh-CN" altLang="en-US" sz="2800" b="1" dirty="0">
              <a:solidFill>
                <a:schemeClr val="bg1"/>
              </a:solidFill>
              <a:cs typeface="+mn-ea"/>
              <a:sym typeface="+mn-lt"/>
            </a:endParaRPr>
          </a:p>
          <a:p>
            <a:pPr algn="l">
              <a:lnSpc>
                <a:spcPct val="120000"/>
              </a:lnSpc>
            </a:pPr>
            <a:r>
              <a:rPr lang="zh-CN" altLang="en-US" sz="2800" b="1" dirty="0">
                <a:solidFill>
                  <a:schemeClr val="bg1"/>
                </a:solidFill>
                <a:cs typeface="+mn-ea"/>
                <a:sym typeface="+mn-lt"/>
              </a:rPr>
              <a:t> </a:t>
            </a:r>
            <a:r>
              <a:rPr lang="en-US" altLang="zh-CN" sz="2800" b="1" dirty="0">
                <a:solidFill>
                  <a:schemeClr val="bg1"/>
                </a:solidFill>
                <a:cs typeface="+mn-ea"/>
                <a:sym typeface="+mn-lt"/>
              </a:rPr>
              <a:t>.  </a:t>
            </a:r>
            <a:r>
              <a:rPr lang="zh-CN" altLang="en-US" sz="2800" b="1" dirty="0">
                <a:solidFill>
                  <a:schemeClr val="bg1"/>
                </a:solidFill>
                <a:cs typeface="+mn-ea"/>
                <a:sym typeface="+mn-lt"/>
              </a:rPr>
              <a:t>不含橡胶颗粒，无脱粒产生，非常适合频繁使用</a:t>
            </a:r>
            <a:endParaRPr lang="zh-CN" altLang="en-US" sz="2800" b="1" dirty="0">
              <a:solidFill>
                <a:schemeClr val="bg1"/>
              </a:solidFill>
              <a:cs typeface="+mn-ea"/>
              <a:sym typeface="+mn-lt"/>
            </a:endParaRPr>
          </a:p>
          <a:p>
            <a:pPr algn="l">
              <a:lnSpc>
                <a:spcPct val="120000"/>
              </a:lnSpc>
            </a:pPr>
            <a:r>
              <a:rPr lang="zh-CN" altLang="en-US" sz="2800" b="1" dirty="0">
                <a:solidFill>
                  <a:schemeClr val="bg1"/>
                </a:solidFill>
                <a:cs typeface="+mn-ea"/>
                <a:sym typeface="+mn-lt"/>
              </a:rPr>
              <a:t>・ 减震效果好，反弹性能优；粘着力好，抗尖钉能力强</a:t>
            </a:r>
            <a:endParaRPr lang="zh-CN" altLang="en-US" sz="2800" b="1" dirty="0">
              <a:solidFill>
                <a:schemeClr val="bg1"/>
              </a:solidFill>
              <a:cs typeface="+mn-ea"/>
              <a:sym typeface="+mn-lt"/>
            </a:endParaRPr>
          </a:p>
          <a:p>
            <a:pPr algn="l">
              <a:lnSpc>
                <a:spcPct val="120000"/>
              </a:lnSpc>
            </a:pPr>
            <a:r>
              <a:rPr lang="zh-CN" altLang="en-US" sz="2800" b="1" dirty="0">
                <a:solidFill>
                  <a:schemeClr val="bg1"/>
                </a:solidFill>
                <a:cs typeface="+mn-ea"/>
                <a:sym typeface="+mn-lt"/>
              </a:rPr>
              <a:t>・ 防滑、耐磨性能好，即使是雨天性能也不受影响</a:t>
            </a:r>
            <a:endParaRPr lang="zh-CN" altLang="en-US" sz="2800" b="1" dirty="0">
              <a:solidFill>
                <a:schemeClr val="bg1"/>
              </a:solidFill>
              <a:cs typeface="+mn-ea"/>
              <a:sym typeface="+mn-lt"/>
            </a:endParaRPr>
          </a:p>
          <a:p>
            <a:pPr algn="l">
              <a:lnSpc>
                <a:spcPct val="120000"/>
              </a:lnSpc>
            </a:pPr>
            <a:r>
              <a:rPr lang="zh-CN" altLang="en-US" sz="2800" b="1" dirty="0">
                <a:solidFill>
                  <a:schemeClr val="bg1"/>
                </a:solidFill>
                <a:cs typeface="+mn-ea"/>
                <a:sym typeface="+mn-lt"/>
              </a:rPr>
              <a:t>・ 具有非凡的抗老化、抗紫外光能力，颜色持久稳定亚光表面，无反　　　　　射光，无眩目感</a:t>
            </a:r>
            <a:endParaRPr lang="zh-CN" altLang="en-US" sz="2800" b="1" dirty="0">
              <a:solidFill>
                <a:schemeClr val="bg1"/>
              </a:solidFill>
              <a:cs typeface="+mn-ea"/>
              <a:sym typeface="+mn-lt"/>
            </a:endParaRPr>
          </a:p>
          <a:p>
            <a:pPr algn="l">
              <a:lnSpc>
                <a:spcPct val="120000"/>
              </a:lnSpc>
            </a:pPr>
            <a:r>
              <a:rPr lang="zh-CN" altLang="en-US" sz="2800" b="1" dirty="0">
                <a:solidFill>
                  <a:schemeClr val="bg1"/>
                </a:solidFill>
                <a:cs typeface="+mn-ea"/>
                <a:sym typeface="+mn-lt"/>
              </a:rPr>
              <a:t>・ 预制成型，安装方便</a:t>
            </a:r>
            <a:endParaRPr lang="zh-CN" altLang="en-US" sz="2800" b="1" dirty="0">
              <a:solidFill>
                <a:schemeClr val="bg1"/>
              </a:solidFill>
              <a:cs typeface="+mn-ea"/>
              <a:sym typeface="+mn-lt"/>
            </a:endParaRPr>
          </a:p>
          <a:p>
            <a:pPr algn="l">
              <a:lnSpc>
                <a:spcPct val="120000"/>
              </a:lnSpc>
            </a:pPr>
            <a:r>
              <a:rPr lang="zh-CN" altLang="en-US" sz="2800" b="1" dirty="0">
                <a:solidFill>
                  <a:schemeClr val="bg1"/>
                </a:solidFill>
                <a:cs typeface="+mn-ea"/>
                <a:sym typeface="+mn-lt"/>
              </a:rPr>
              <a:t>・ 全天候使用，使用寿命长；维护简便，维修成本低</a:t>
            </a:r>
            <a:endParaRPr lang="zh-CN" altLang="en-US" sz="2800" b="1" dirty="0">
              <a:solidFill>
                <a:schemeClr val="bg1"/>
              </a:solidFill>
              <a:cs typeface="+mn-ea"/>
              <a:sym typeface="+mn-lt"/>
            </a:endParaRPr>
          </a:p>
          <a:p>
            <a:pPr algn="l">
              <a:lnSpc>
                <a:spcPct val="120000"/>
              </a:lnSpc>
            </a:pPr>
            <a:r>
              <a:rPr lang="zh-CN" altLang="en-US" sz="2800" b="1" dirty="0">
                <a:solidFill>
                  <a:schemeClr val="bg1"/>
                </a:solidFill>
                <a:cs typeface="+mn-ea"/>
                <a:sym typeface="+mn-lt"/>
              </a:rPr>
              <a:t>・ 阻燃、绝缘、隔音性能好，防火、安全性能高</a:t>
            </a:r>
            <a:endParaRPr lang="zh-CN" altLang="en-US" sz="2800" b="1" dirty="0">
              <a:solidFill>
                <a:schemeClr val="bg1"/>
              </a:solidFill>
              <a:cs typeface="+mn-ea"/>
              <a:sym typeface="+mn-lt"/>
            </a:endParaRPr>
          </a:p>
          <a:p>
            <a:pPr algn="l">
              <a:lnSpc>
                <a:spcPct val="120000"/>
              </a:lnSpc>
            </a:pPr>
            <a:r>
              <a:rPr lang="zh-CN" altLang="en-US" sz="2800" b="1" dirty="0">
                <a:solidFill>
                  <a:schemeClr val="bg1"/>
                </a:solidFill>
                <a:cs typeface="+mn-ea"/>
                <a:sym typeface="+mn-lt"/>
              </a:rPr>
              <a:t>・ 无毒、无害，符合环保要求</a:t>
            </a:r>
            <a:endParaRPr lang="zh-CN" altLang="en-US" sz="2800" b="1"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lum bright="-30000"/>
            <a:extLst>
              <a:ext uri="{28A0092B-C50C-407E-A947-70E740481C1C}">
                <a14:useLocalDpi xmlns:a14="http://schemas.microsoft.com/office/drawing/2010/main" val="0"/>
              </a:ext>
            </a:extLst>
          </a:blip>
          <a:stretch>
            <a:fillRect/>
          </a:stretch>
        </p:blipFill>
        <p:spPr>
          <a:xfrm>
            <a:off x="2634992" y="472318"/>
            <a:ext cx="6524173" cy="6355291"/>
          </a:xfrm>
          <a:prstGeom prst="rect">
            <a:avLst/>
          </a:prstGeom>
        </p:spPr>
      </p:pic>
      <p:sp>
        <p:nvSpPr>
          <p:cNvPr id="12" name="文本框 11"/>
          <p:cNvSpPr txBox="1"/>
          <p:nvPr/>
        </p:nvSpPr>
        <p:spPr>
          <a:xfrm>
            <a:off x="1094458" y="1939868"/>
            <a:ext cx="9944668" cy="5371465"/>
          </a:xfrm>
          <a:prstGeom prst="rect">
            <a:avLst/>
          </a:prstGeom>
          <a:noFill/>
        </p:spPr>
        <p:txBody>
          <a:bodyPr wrap="square" rtlCol="0">
            <a:spAutoFit/>
          </a:bodyPr>
          <a:lstStyle/>
          <a:p>
            <a:pPr algn="ctr">
              <a:lnSpc>
                <a:spcPct val="120000"/>
              </a:lnSpc>
            </a:pPr>
            <a:r>
              <a:rPr lang="zh-CN" altLang="en-US" sz="4000" dirty="0">
                <a:solidFill>
                  <a:schemeClr val="bg1"/>
                </a:solidFill>
                <a:cs typeface="+mn-ea"/>
                <a:sym typeface="+mn-lt"/>
              </a:rPr>
              <a:t>二、人造草足球场面层施工工艺及特点</a:t>
            </a:r>
            <a:endParaRPr lang="zh-CN" altLang="en-US" sz="5400" dirty="0">
              <a:solidFill>
                <a:schemeClr val="bg1"/>
              </a:solidFill>
              <a:cs typeface="+mn-ea"/>
              <a:sym typeface="+mn-lt"/>
            </a:endParaRPr>
          </a:p>
          <a:p>
            <a:pPr algn="l">
              <a:lnSpc>
                <a:spcPct val="120000"/>
              </a:lnSpc>
            </a:pPr>
            <a:r>
              <a:rPr lang="zh-CN" altLang="en-US" sz="2800" dirty="0">
                <a:solidFill>
                  <a:schemeClr val="bg1"/>
                </a:solidFill>
                <a:cs typeface="+mn-ea"/>
                <a:sym typeface="+mn-lt"/>
              </a:rPr>
              <a:t>　　</a:t>
            </a:r>
            <a:endParaRPr lang="zh-CN" altLang="en-US" sz="2800" dirty="0">
              <a:solidFill>
                <a:schemeClr val="bg1"/>
              </a:solidFill>
              <a:cs typeface="+mn-ea"/>
              <a:sym typeface="+mn-lt"/>
            </a:endParaRPr>
          </a:p>
          <a:p>
            <a:pPr algn="l">
              <a:lnSpc>
                <a:spcPct val="120000"/>
              </a:lnSpc>
            </a:pPr>
            <a:r>
              <a:rPr lang="zh-CN" altLang="en-US" sz="2800" dirty="0">
                <a:solidFill>
                  <a:schemeClr val="bg1"/>
                </a:solidFill>
                <a:cs typeface="+mn-ea"/>
                <a:sym typeface="+mn-lt"/>
              </a:rPr>
              <a:t>　　１、人造草足球场面层施工工艺</a:t>
            </a:r>
            <a:endParaRPr lang="zh-CN" altLang="en-US" sz="2800" dirty="0">
              <a:solidFill>
                <a:schemeClr val="bg1"/>
              </a:solidFill>
              <a:cs typeface="+mn-ea"/>
              <a:sym typeface="+mn-lt"/>
            </a:endParaRPr>
          </a:p>
          <a:p>
            <a:pPr algn="l">
              <a:lnSpc>
                <a:spcPct val="120000"/>
              </a:lnSpc>
            </a:pPr>
            <a:r>
              <a:rPr lang="zh-CN" altLang="en-US" sz="2800" dirty="0">
                <a:solidFill>
                  <a:schemeClr val="bg1"/>
                </a:solidFill>
                <a:cs typeface="+mn-ea"/>
                <a:sym typeface="+mn-lt"/>
              </a:rPr>
              <a:t>　　２、足球场面层施工工艺及特点</a:t>
            </a:r>
            <a:endParaRPr lang="zh-CN" altLang="en-US" sz="5400" dirty="0">
              <a:solidFill>
                <a:schemeClr val="bg1"/>
              </a:solidFill>
              <a:cs typeface="+mn-ea"/>
              <a:sym typeface="+mn-lt"/>
            </a:endParaRPr>
          </a:p>
          <a:p>
            <a:pPr algn="ctr">
              <a:lnSpc>
                <a:spcPct val="120000"/>
              </a:lnSpc>
            </a:pPr>
            <a:endParaRPr lang="zh-CN" altLang="en-US" sz="5400" b="1" dirty="0">
              <a:solidFill>
                <a:schemeClr val="bg1"/>
              </a:solidFill>
              <a:cs typeface="+mn-ea"/>
              <a:sym typeface="+mn-lt"/>
            </a:endParaRPr>
          </a:p>
          <a:p>
            <a:pPr algn="ctr">
              <a:lnSpc>
                <a:spcPct val="120000"/>
              </a:lnSpc>
            </a:pPr>
            <a:endParaRPr lang="zh-CN" altLang="en-US" sz="5400" b="1" dirty="0">
              <a:solidFill>
                <a:schemeClr val="bg1"/>
              </a:solidFill>
              <a:cs typeface="+mn-ea"/>
              <a:sym typeface="+mn-lt"/>
            </a:endParaRPr>
          </a:p>
          <a:p>
            <a:pPr algn="ctr">
              <a:lnSpc>
                <a:spcPct val="120000"/>
              </a:lnSpc>
            </a:pPr>
            <a:endParaRPr lang="zh-CN" altLang="en-US" sz="5400" b="1"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9" name="直接连接符 108"/>
          <p:cNvCxnSpPr/>
          <p:nvPr/>
        </p:nvCxnSpPr>
        <p:spPr>
          <a:xfrm>
            <a:off x="6092698" y="1083755"/>
            <a:ext cx="744214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0" name="直接连接符 109"/>
          <p:cNvCxnSpPr/>
          <p:nvPr/>
        </p:nvCxnSpPr>
        <p:spPr>
          <a:xfrm>
            <a:off x="6096191" y="1039270"/>
            <a:ext cx="7442149" cy="0"/>
          </a:xfrm>
          <a:prstGeom prst="line">
            <a:avLst/>
          </a:prstGeom>
          <a:ln>
            <a:prstDash val="solid"/>
          </a:ln>
        </p:spPr>
        <p:style>
          <a:lnRef idx="1">
            <a:schemeClr val="accent2"/>
          </a:lnRef>
          <a:fillRef idx="0">
            <a:schemeClr val="accent2"/>
          </a:fillRef>
          <a:effectRef idx="0">
            <a:schemeClr val="accent2"/>
          </a:effectRef>
          <a:fontRef idx="minor">
            <a:schemeClr val="tx1"/>
          </a:fontRef>
        </p:style>
      </p:cxnSp>
      <p:sp>
        <p:nvSpPr>
          <p:cNvPr id="2" name="Freeform 29"/>
          <p:cNvSpPr/>
          <p:nvPr/>
        </p:nvSpPr>
        <p:spPr bwMode="auto">
          <a:xfrm>
            <a:off x="438956" y="240229"/>
            <a:ext cx="637726" cy="572616"/>
          </a:xfrm>
          <a:custGeom>
            <a:avLst/>
            <a:gdLst>
              <a:gd name="T0" fmla="*/ 0 w 1509"/>
              <a:gd name="T1" fmla="*/ 0 h 1303"/>
              <a:gd name="T2" fmla="*/ 1509 w 1509"/>
              <a:gd name="T3" fmla="*/ 0 h 1303"/>
              <a:gd name="T4" fmla="*/ 1132 w 1509"/>
              <a:gd name="T5" fmla="*/ 651 h 1303"/>
              <a:gd name="T6" fmla="*/ 754 w 1509"/>
              <a:gd name="T7" fmla="*/ 1303 h 1303"/>
              <a:gd name="T8" fmla="*/ 377 w 1509"/>
              <a:gd name="T9" fmla="*/ 651 h 1303"/>
              <a:gd name="T10" fmla="*/ 0 w 1509"/>
              <a:gd name="T11" fmla="*/ 0 h 1303"/>
            </a:gdLst>
            <a:ahLst/>
            <a:cxnLst>
              <a:cxn ang="0">
                <a:pos x="T0" y="T1"/>
              </a:cxn>
              <a:cxn ang="0">
                <a:pos x="T2" y="T3"/>
              </a:cxn>
              <a:cxn ang="0">
                <a:pos x="T4" y="T5"/>
              </a:cxn>
              <a:cxn ang="0">
                <a:pos x="T6" y="T7"/>
              </a:cxn>
              <a:cxn ang="0">
                <a:pos x="T8" y="T9"/>
              </a:cxn>
              <a:cxn ang="0">
                <a:pos x="T10" y="T11"/>
              </a:cxn>
            </a:cxnLst>
            <a:rect l="0" t="0" r="r" b="b"/>
            <a:pathLst>
              <a:path w="1509" h="1303">
                <a:moveTo>
                  <a:pt x="0" y="0"/>
                </a:moveTo>
                <a:lnTo>
                  <a:pt x="1509" y="0"/>
                </a:lnTo>
                <a:lnTo>
                  <a:pt x="1132" y="651"/>
                </a:lnTo>
                <a:lnTo>
                  <a:pt x="754" y="1303"/>
                </a:lnTo>
                <a:lnTo>
                  <a:pt x="377" y="651"/>
                </a:lnTo>
                <a:lnTo>
                  <a:pt x="0" y="0"/>
                </a:lnTo>
                <a:close/>
              </a:path>
            </a:pathLst>
          </a:custGeom>
          <a:solidFill>
            <a:schemeClr val="accent3"/>
          </a:solidFill>
          <a:ln w="0">
            <a:noFill/>
            <a:prstDash val="solid"/>
            <a:round/>
          </a:ln>
        </p:spPr>
        <p:txBody>
          <a:bodyPr vert="horz" wrap="square" lIns="119990" tIns="59994" rIns="119990" bIns="59994" numCol="1" anchor="t" anchorCtr="0" compatLnSpc="1"/>
          <a:lstStyle/>
          <a:p>
            <a:pPr defTabSz="853440" fontAlgn="base">
              <a:spcBef>
                <a:spcPct val="0"/>
              </a:spcBef>
              <a:spcAft>
                <a:spcPct val="0"/>
              </a:spcAft>
            </a:pPr>
            <a:endParaRPr lang="zh-CN" altLang="en-US">
              <a:solidFill>
                <a:prstClr val="white"/>
              </a:solidFill>
              <a:latin typeface="Arial" panose="020B0604020202020204" pitchFamily="34" charset="0"/>
              <a:ea typeface="微软雅黑" panose="020B0503020204020204" charset="-122"/>
              <a:sym typeface="Arial" panose="020B0604020202020204" pitchFamily="34" charset="0"/>
            </a:endParaRPr>
          </a:p>
        </p:txBody>
      </p:sp>
      <p:sp>
        <p:nvSpPr>
          <p:cNvPr id="3" name="Freeform 29"/>
          <p:cNvSpPr/>
          <p:nvPr/>
        </p:nvSpPr>
        <p:spPr bwMode="auto">
          <a:xfrm>
            <a:off x="438980" y="470558"/>
            <a:ext cx="341661" cy="306779"/>
          </a:xfrm>
          <a:custGeom>
            <a:avLst/>
            <a:gdLst>
              <a:gd name="T0" fmla="*/ 0 w 1509"/>
              <a:gd name="T1" fmla="*/ 0 h 1303"/>
              <a:gd name="T2" fmla="*/ 1509 w 1509"/>
              <a:gd name="T3" fmla="*/ 0 h 1303"/>
              <a:gd name="T4" fmla="*/ 1132 w 1509"/>
              <a:gd name="T5" fmla="*/ 651 h 1303"/>
              <a:gd name="T6" fmla="*/ 754 w 1509"/>
              <a:gd name="T7" fmla="*/ 1303 h 1303"/>
              <a:gd name="T8" fmla="*/ 377 w 1509"/>
              <a:gd name="T9" fmla="*/ 651 h 1303"/>
              <a:gd name="T10" fmla="*/ 0 w 1509"/>
              <a:gd name="T11" fmla="*/ 0 h 1303"/>
            </a:gdLst>
            <a:ahLst/>
            <a:cxnLst>
              <a:cxn ang="0">
                <a:pos x="T0" y="T1"/>
              </a:cxn>
              <a:cxn ang="0">
                <a:pos x="T2" y="T3"/>
              </a:cxn>
              <a:cxn ang="0">
                <a:pos x="T4" y="T5"/>
              </a:cxn>
              <a:cxn ang="0">
                <a:pos x="T6" y="T7"/>
              </a:cxn>
              <a:cxn ang="0">
                <a:pos x="T8" y="T9"/>
              </a:cxn>
              <a:cxn ang="0">
                <a:pos x="T10" y="T11"/>
              </a:cxn>
            </a:cxnLst>
            <a:rect l="0" t="0" r="r" b="b"/>
            <a:pathLst>
              <a:path w="1509" h="1303">
                <a:moveTo>
                  <a:pt x="0" y="0"/>
                </a:moveTo>
                <a:lnTo>
                  <a:pt x="1509" y="0"/>
                </a:lnTo>
                <a:lnTo>
                  <a:pt x="1132" y="651"/>
                </a:lnTo>
                <a:lnTo>
                  <a:pt x="754" y="1303"/>
                </a:lnTo>
                <a:lnTo>
                  <a:pt x="377" y="651"/>
                </a:lnTo>
                <a:lnTo>
                  <a:pt x="0" y="0"/>
                </a:lnTo>
                <a:close/>
              </a:path>
            </a:pathLst>
          </a:custGeom>
          <a:solidFill>
            <a:schemeClr val="accent2"/>
          </a:solidFill>
          <a:ln w="0">
            <a:noFill/>
            <a:prstDash val="solid"/>
            <a:round/>
          </a:ln>
        </p:spPr>
        <p:txBody>
          <a:bodyPr vert="horz" wrap="square" lIns="119990" tIns="59994" rIns="119990" bIns="59994" numCol="1" anchor="t" anchorCtr="0" compatLnSpc="1"/>
          <a:lstStyle/>
          <a:p>
            <a:pPr defTabSz="853440" fontAlgn="base">
              <a:spcBef>
                <a:spcPct val="0"/>
              </a:spcBef>
              <a:spcAft>
                <a:spcPct val="0"/>
              </a:spcAft>
            </a:pPr>
            <a:endParaRPr lang="zh-CN" altLang="en-US">
              <a:solidFill>
                <a:prstClr val="white"/>
              </a:solidFill>
              <a:latin typeface="Arial" panose="020B0604020202020204" pitchFamily="34" charset="0"/>
              <a:ea typeface="微软雅黑" panose="020B0503020204020204" charset="-122"/>
              <a:sym typeface="Arial" panose="020B0604020202020204" pitchFamily="34" charset="0"/>
            </a:endParaRPr>
          </a:p>
        </p:txBody>
      </p:sp>
      <p:sp>
        <p:nvSpPr>
          <p:cNvPr id="4" name="TextBox 8"/>
          <p:cNvSpPr txBox="1"/>
          <p:nvPr/>
        </p:nvSpPr>
        <p:spPr>
          <a:xfrm>
            <a:off x="1264117" y="193693"/>
            <a:ext cx="2505288" cy="489585"/>
          </a:xfrm>
          <a:prstGeom prst="rect">
            <a:avLst/>
          </a:prstGeom>
          <a:noFill/>
        </p:spPr>
        <p:txBody>
          <a:bodyPr wrap="square" lIns="0" tIns="0" rIns="0" bIns="0" rtlCol="0" anchor="ctr">
            <a:spAutoFit/>
          </a:bodyPr>
          <a:lstStyle/>
          <a:p>
            <a:pPr defTabSz="853440" fontAlgn="base">
              <a:spcBef>
                <a:spcPct val="0"/>
              </a:spcBef>
              <a:spcAft>
                <a:spcPct val="0"/>
              </a:spcAft>
            </a:pPr>
            <a:r>
              <a:rPr lang="zh-CN" altLang="en-US" sz="3000" b="1" dirty="0">
                <a:solidFill>
                  <a:prstClr val="white"/>
                </a:solidFill>
                <a:latin typeface="Arial" panose="020B0604020202020204" pitchFamily="34" charset="0"/>
                <a:ea typeface="微软雅黑" panose="020B0503020204020204" charset="-122"/>
                <a:sym typeface="Arial" panose="020B0604020202020204" pitchFamily="34" charset="0"/>
              </a:rPr>
              <a:t>施工流程</a:t>
            </a:r>
            <a:endParaRPr lang="zh-CN" altLang="en-US" sz="3700" b="1" dirty="0">
              <a:solidFill>
                <a:prstClr val="white"/>
              </a:solidFill>
              <a:latin typeface="Arial" panose="020B0604020202020204" pitchFamily="34" charset="0"/>
              <a:ea typeface="微软雅黑" panose="020B0503020204020204" charset="-122"/>
              <a:sym typeface="Arial" panose="020B0604020202020204" pitchFamily="34" charset="0"/>
            </a:endParaRPr>
          </a:p>
        </p:txBody>
      </p:sp>
      <p:sp>
        <p:nvSpPr>
          <p:cNvPr id="5" name="TextBox 8"/>
          <p:cNvSpPr txBox="1"/>
          <p:nvPr/>
        </p:nvSpPr>
        <p:spPr>
          <a:xfrm>
            <a:off x="1278715" y="658091"/>
            <a:ext cx="2907768" cy="198120"/>
          </a:xfrm>
          <a:prstGeom prst="rect">
            <a:avLst/>
          </a:prstGeom>
          <a:noFill/>
        </p:spPr>
        <p:txBody>
          <a:bodyPr wrap="square" lIns="0" tIns="0" rIns="0" bIns="0" rtlCol="0" anchor="ctr">
            <a:spAutoFit/>
          </a:bodyPr>
          <a:lstStyle/>
          <a:p>
            <a:pPr defTabSz="853440" fontAlgn="base">
              <a:spcBef>
                <a:spcPct val="0"/>
              </a:spcBef>
              <a:spcAft>
                <a:spcPct val="0"/>
              </a:spcAft>
            </a:pPr>
            <a:r>
              <a:rPr lang="en-US" altLang="zh-CN" sz="1300" dirty="0">
                <a:solidFill>
                  <a:prstClr val="white"/>
                </a:solidFill>
                <a:latin typeface="Arial" panose="020B0604020202020204" pitchFamily="34" charset="0"/>
                <a:ea typeface="微软雅黑" panose="020B0503020204020204" charset="-122"/>
                <a:sym typeface="Arial" panose="020B0604020202020204" pitchFamily="34" charset="0"/>
              </a:rPr>
              <a:t>Construction Process</a:t>
            </a:r>
            <a:endParaRPr lang="zh-CN" altLang="en-US" dirty="0">
              <a:solidFill>
                <a:prstClr val="white"/>
              </a:solidFill>
              <a:latin typeface="Arial" panose="020B0604020202020204" pitchFamily="34" charset="0"/>
              <a:ea typeface="微软雅黑" panose="020B0503020204020204" charset="-122"/>
              <a:sym typeface="Arial" panose="020B0604020202020204" pitchFamily="34" charset="0"/>
            </a:endParaRPr>
          </a:p>
        </p:txBody>
      </p:sp>
      <p:sp>
        <p:nvSpPr>
          <p:cNvPr id="48" name="矩形 47"/>
          <p:cNvSpPr/>
          <p:nvPr/>
        </p:nvSpPr>
        <p:spPr>
          <a:xfrm>
            <a:off x="-59977" y="-27305"/>
            <a:ext cx="6155609" cy="695357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85330" tIns="42665" rIns="85330" bIns="42665" rtlCol="0" anchor="ctr"/>
          <a:lstStyle/>
          <a:p>
            <a:pPr algn="ctr" defTabSz="853440" fontAlgn="base">
              <a:spcBef>
                <a:spcPct val="0"/>
              </a:spcBef>
              <a:spcAft>
                <a:spcPct val="0"/>
              </a:spcAft>
            </a:pPr>
            <a:endParaRPr lang="zh-CN" altLang="en-US" dirty="0">
              <a:solidFill>
                <a:prstClr val="white"/>
              </a:solidFill>
            </a:endParaRPr>
          </a:p>
        </p:txBody>
      </p:sp>
      <p:sp>
        <p:nvSpPr>
          <p:cNvPr id="6" name="矩形 5"/>
          <p:cNvSpPr/>
          <p:nvPr/>
        </p:nvSpPr>
        <p:spPr>
          <a:xfrm>
            <a:off x="871933" y="3064844"/>
            <a:ext cx="4634944" cy="191883"/>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5330" tIns="42665" rIns="85330" bIns="42665" rtlCol="0" anchor="ctr"/>
          <a:lstStyle/>
          <a:p>
            <a:pPr algn="ctr" defTabSz="853440" fontAlgn="base">
              <a:spcBef>
                <a:spcPct val="0"/>
              </a:spcBef>
              <a:spcAft>
                <a:spcPct val="0"/>
              </a:spcAft>
            </a:pPr>
            <a:endParaRPr lang="zh-CN" altLang="en-US">
              <a:solidFill>
                <a:prstClr val="white"/>
              </a:solidFill>
            </a:endParaRPr>
          </a:p>
        </p:txBody>
      </p:sp>
      <p:sp>
        <p:nvSpPr>
          <p:cNvPr id="7" name="矩形 6"/>
          <p:cNvSpPr/>
          <p:nvPr/>
        </p:nvSpPr>
        <p:spPr>
          <a:xfrm>
            <a:off x="871953" y="3243731"/>
            <a:ext cx="4634943" cy="417597"/>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5330" tIns="42665" rIns="85330" bIns="42665" rtlCol="0" anchor="ctr"/>
          <a:lstStyle/>
          <a:p>
            <a:pPr algn="ctr" defTabSz="853440" fontAlgn="base">
              <a:spcBef>
                <a:spcPct val="0"/>
              </a:spcBef>
              <a:spcAft>
                <a:spcPct val="0"/>
              </a:spcAft>
            </a:pPr>
            <a:endParaRPr lang="zh-CN" altLang="en-US">
              <a:solidFill>
                <a:prstClr val="white"/>
              </a:solidFill>
            </a:endParaRPr>
          </a:p>
        </p:txBody>
      </p:sp>
      <p:sp>
        <p:nvSpPr>
          <p:cNvPr id="8" name="椭圆 7"/>
          <p:cNvSpPr/>
          <p:nvPr/>
        </p:nvSpPr>
        <p:spPr>
          <a:xfrm>
            <a:off x="5072437" y="2794294"/>
            <a:ext cx="847005" cy="867034"/>
          </a:xfrm>
          <a:prstGeom prst="ellipse">
            <a:avLst/>
          </a:prstGeom>
          <a:solidFill>
            <a:schemeClr val="bg1">
              <a:lumMod val="65000"/>
            </a:schemeClr>
          </a:solid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85330" tIns="42665" rIns="85330" bIns="42665" rtlCol="0" anchor="ctr"/>
          <a:lstStyle/>
          <a:p>
            <a:pPr algn="ctr" defTabSz="853440" fontAlgn="base">
              <a:spcBef>
                <a:spcPct val="0"/>
              </a:spcBef>
              <a:spcAft>
                <a:spcPct val="0"/>
              </a:spcAft>
            </a:pPr>
            <a:r>
              <a:rPr lang="en-US" altLang="zh-CN" dirty="0">
                <a:solidFill>
                  <a:prstClr val="white"/>
                </a:solidFill>
              </a:rPr>
              <a:t>10T</a:t>
            </a:r>
            <a:endParaRPr lang="zh-CN" altLang="en-US" dirty="0">
              <a:solidFill>
                <a:prstClr val="white"/>
              </a:solidFill>
            </a:endParaRPr>
          </a:p>
        </p:txBody>
      </p:sp>
      <p:sp>
        <p:nvSpPr>
          <p:cNvPr id="9" name="椭圆 8"/>
          <p:cNvSpPr/>
          <p:nvPr/>
        </p:nvSpPr>
        <p:spPr>
          <a:xfrm>
            <a:off x="5059005" y="2376697"/>
            <a:ext cx="847005" cy="867034"/>
          </a:xfrm>
          <a:prstGeom prst="ellipse">
            <a:avLst/>
          </a:prstGeom>
          <a:solidFill>
            <a:schemeClr val="bg1">
              <a:lumMod val="65000"/>
            </a:schemeClr>
          </a:solid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85330" tIns="42665" rIns="85330" bIns="42665" rtlCol="0" anchor="ctr"/>
          <a:lstStyle/>
          <a:p>
            <a:pPr algn="ctr" defTabSz="853440" fontAlgn="base">
              <a:spcBef>
                <a:spcPct val="0"/>
              </a:spcBef>
              <a:spcAft>
                <a:spcPct val="0"/>
              </a:spcAft>
            </a:pPr>
            <a:r>
              <a:rPr lang="en-US" altLang="zh-CN" dirty="0">
                <a:solidFill>
                  <a:prstClr val="white"/>
                </a:solidFill>
              </a:rPr>
              <a:t>10T</a:t>
            </a:r>
            <a:endParaRPr lang="zh-CN" altLang="en-US" dirty="0">
              <a:solidFill>
                <a:prstClr val="white"/>
              </a:solidFill>
            </a:endParaRPr>
          </a:p>
        </p:txBody>
      </p:sp>
      <p:grpSp>
        <p:nvGrpSpPr>
          <p:cNvPr id="10" name="组合 9"/>
          <p:cNvGrpSpPr/>
          <p:nvPr/>
        </p:nvGrpSpPr>
        <p:grpSpPr>
          <a:xfrm>
            <a:off x="871953" y="2399139"/>
            <a:ext cx="4634943" cy="684965"/>
            <a:chOff x="2988722" y="5276697"/>
            <a:chExt cx="4376757" cy="665101"/>
          </a:xfrm>
        </p:grpSpPr>
        <p:pic>
          <p:nvPicPr>
            <p:cNvPr id="11" name="Picture 2" descr="C:\Users\Administrator\Desktop\吴忠\5547945_2.jpg"/>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l="24693" t="11797" r="4592" b="12741"/>
            <a:stretch>
              <a:fillRect/>
            </a:stretch>
          </p:blipFill>
          <p:spPr bwMode="auto">
            <a:xfrm>
              <a:off x="2988722" y="5276697"/>
              <a:ext cx="574115" cy="654474"/>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C:\Users\Administrator\Desktop\吴忠\5547945_2.jpg"/>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l="24693" t="11797" r="4592" b="12741"/>
            <a:stretch>
              <a:fillRect/>
            </a:stretch>
          </p:blipFill>
          <p:spPr bwMode="auto">
            <a:xfrm>
              <a:off x="3565761" y="5276697"/>
              <a:ext cx="574115" cy="654474"/>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C:\Users\Administrator\Desktop\吴忠\5547945_2.jpg"/>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l="24693" t="11797" r="4592" b="12741"/>
            <a:stretch>
              <a:fillRect/>
            </a:stretch>
          </p:blipFill>
          <p:spPr bwMode="auto">
            <a:xfrm>
              <a:off x="4138901" y="5287324"/>
              <a:ext cx="574115" cy="654474"/>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C:\Users\Administrator\Desktop\吴忠\5547945_2.jpg"/>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l="24693" t="11797" r="4592" b="12741"/>
            <a:stretch>
              <a:fillRect/>
            </a:stretch>
          </p:blipFill>
          <p:spPr bwMode="auto">
            <a:xfrm>
              <a:off x="4645365" y="5287324"/>
              <a:ext cx="574115" cy="654474"/>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C:\Users\Administrator\Desktop\吴忠\5547945_2.jpg"/>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l="24693" t="11797" r="4592" b="12741"/>
            <a:stretch>
              <a:fillRect/>
            </a:stretch>
          </p:blipFill>
          <p:spPr bwMode="auto">
            <a:xfrm>
              <a:off x="5203290" y="5276697"/>
              <a:ext cx="574115" cy="654474"/>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C:\Users\Administrator\Desktop\吴忠\5547945_2.jpg"/>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l="24693" t="11797" r="4592" b="12741"/>
            <a:stretch>
              <a:fillRect/>
            </a:stretch>
          </p:blipFill>
          <p:spPr bwMode="auto">
            <a:xfrm>
              <a:off x="5709295" y="5276697"/>
              <a:ext cx="574115" cy="654474"/>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C:\Users\Administrator\Desktop\吴忠\5547945_2.jpg"/>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l="24693" t="11797" r="4592" b="12741"/>
            <a:stretch>
              <a:fillRect/>
            </a:stretch>
          </p:blipFill>
          <p:spPr bwMode="auto">
            <a:xfrm>
              <a:off x="6282435" y="5287324"/>
              <a:ext cx="574115" cy="654474"/>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C:\Users\Administrator\Desktop\吴忠\5547945_2.jpg"/>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l="24693" t="11797" r="4592" b="12741"/>
            <a:stretch>
              <a:fillRect/>
            </a:stretch>
          </p:blipFill>
          <p:spPr bwMode="auto">
            <a:xfrm>
              <a:off x="6772709" y="5287324"/>
              <a:ext cx="592770" cy="654474"/>
            </a:xfrm>
            <a:prstGeom prst="rect">
              <a:avLst/>
            </a:prstGeom>
            <a:noFill/>
            <a:extLst>
              <a:ext uri="{909E8E84-426E-40DD-AFC4-6F175D3DCCD1}">
                <a14:hiddenFill xmlns:a14="http://schemas.microsoft.com/office/drawing/2010/main">
                  <a:solidFill>
                    <a:srgbClr val="FFFFFF"/>
                  </a:solidFill>
                </a14:hiddenFill>
              </a:ext>
            </a:extLst>
          </p:spPr>
        </p:pic>
        <p:cxnSp>
          <p:nvCxnSpPr>
            <p:cNvPr id="19" name="直接连接符 18"/>
            <p:cNvCxnSpPr/>
            <p:nvPr/>
          </p:nvCxnSpPr>
          <p:spPr>
            <a:xfrm>
              <a:off x="2988722" y="5920581"/>
              <a:ext cx="4376757"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20" name="Picture 5"/>
          <p:cNvPicPr>
            <a:picLocks noChangeAspect="1" noChangeArrowheads="1"/>
          </p:cNvPicPr>
          <p:nvPr/>
        </p:nvPicPr>
        <p:blipFill>
          <a:blip r:embed="rId2" cstate="print">
            <a:extLst>
              <a:ext uri="{BEBA8EAE-BF5A-486C-A8C5-ECC9F3942E4B}">
                <a14:imgProps xmlns:a14="http://schemas.microsoft.com/office/drawing/2010/main">
                  <a14:imgLayer r:embed="rId3">
                    <a14:imgEffect>
                      <a14:backgroundRemoval t="699" b="95804" l="3516" r="96923"/>
                    </a14:imgEffect>
                  </a14:imgLayer>
                </a14:imgProps>
              </a:ext>
              <a:ext uri="{28A0092B-C50C-407E-A947-70E740481C1C}">
                <a14:useLocalDpi xmlns:a14="http://schemas.microsoft.com/office/drawing/2010/main" val="0"/>
              </a:ext>
            </a:extLst>
          </a:blip>
          <a:srcRect/>
          <a:stretch>
            <a:fillRect/>
          </a:stretch>
        </p:blipFill>
        <p:spPr bwMode="auto">
          <a:xfrm>
            <a:off x="169747" y="1427650"/>
            <a:ext cx="1935488" cy="17705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1" name="矩形 20"/>
          <p:cNvSpPr/>
          <p:nvPr/>
        </p:nvSpPr>
        <p:spPr>
          <a:xfrm>
            <a:off x="871953" y="2824493"/>
            <a:ext cx="4634943" cy="237706"/>
          </a:xfrm>
          <a:prstGeom prst="rect">
            <a:avLst/>
          </a:prstGeom>
          <a:solidFill>
            <a:srgbClr val="FFCC66">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85330" tIns="42665" rIns="85330" bIns="42665" rtlCol="0" anchor="ctr"/>
          <a:lstStyle/>
          <a:p>
            <a:pPr algn="ctr" defTabSz="853440" fontAlgn="base">
              <a:spcBef>
                <a:spcPct val="0"/>
              </a:spcBef>
              <a:spcAft>
                <a:spcPct val="0"/>
              </a:spcAft>
            </a:pPr>
            <a:endParaRPr lang="zh-CN" altLang="en-US">
              <a:solidFill>
                <a:prstClr val="white"/>
              </a:solidFill>
            </a:endParaRPr>
          </a:p>
        </p:txBody>
      </p:sp>
      <p:sp>
        <p:nvSpPr>
          <p:cNvPr id="22" name="矩形 21"/>
          <p:cNvSpPr/>
          <p:nvPr/>
        </p:nvSpPr>
        <p:spPr>
          <a:xfrm>
            <a:off x="871933" y="2725159"/>
            <a:ext cx="4634944" cy="99389"/>
          </a:xfrm>
          <a:prstGeom prst="rect">
            <a:avLst/>
          </a:prstGeom>
          <a:blipFill dpi="0" rotWithShape="1">
            <a:blip r:embed="rId4">
              <a:alphaModFix amt="62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5330" tIns="42665" rIns="85330" bIns="42665" rtlCol="0" anchor="ctr"/>
          <a:lstStyle/>
          <a:p>
            <a:pPr algn="ctr" defTabSz="853440" fontAlgn="base">
              <a:spcBef>
                <a:spcPct val="0"/>
              </a:spcBef>
              <a:spcAft>
                <a:spcPct val="0"/>
              </a:spcAft>
            </a:pPr>
            <a:endParaRPr lang="zh-CN" altLang="en-US">
              <a:solidFill>
                <a:prstClr val="white"/>
              </a:solidFill>
            </a:endParaRPr>
          </a:p>
        </p:txBody>
      </p:sp>
      <p:sp>
        <p:nvSpPr>
          <p:cNvPr id="23" name="矩形 22"/>
          <p:cNvSpPr/>
          <p:nvPr/>
        </p:nvSpPr>
        <p:spPr>
          <a:xfrm>
            <a:off x="874427" y="5160746"/>
            <a:ext cx="449338" cy="955892"/>
          </a:xfrm>
          <a:prstGeom prst="rect">
            <a:avLst/>
          </a:prstGeom>
          <a:blipFill dpi="0" rotWithShape="1">
            <a:blip r:embed="rId5">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5330" tIns="42665" rIns="85330" bIns="42665" rtlCol="0" anchor="ctr"/>
          <a:lstStyle/>
          <a:p>
            <a:pPr algn="ctr" defTabSz="853440" fontAlgn="base">
              <a:spcBef>
                <a:spcPct val="0"/>
              </a:spcBef>
              <a:spcAft>
                <a:spcPct val="0"/>
              </a:spcAft>
            </a:pPr>
            <a:endParaRPr lang="zh-CN" altLang="en-US">
              <a:solidFill>
                <a:prstClr val="white"/>
              </a:solidFill>
            </a:endParaRPr>
          </a:p>
        </p:txBody>
      </p:sp>
      <p:sp>
        <p:nvSpPr>
          <p:cNvPr id="24" name="矩形 23"/>
          <p:cNvSpPr/>
          <p:nvPr/>
        </p:nvSpPr>
        <p:spPr>
          <a:xfrm>
            <a:off x="1171807" y="5160746"/>
            <a:ext cx="449338" cy="955892"/>
          </a:xfrm>
          <a:prstGeom prst="rect">
            <a:avLst/>
          </a:prstGeom>
          <a:blipFill dpi="0" rotWithShape="1">
            <a:blip r:embed="rId5">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5330" tIns="42665" rIns="85330" bIns="42665" rtlCol="0" anchor="ctr"/>
          <a:lstStyle/>
          <a:p>
            <a:pPr algn="ctr" defTabSz="853440" fontAlgn="base">
              <a:spcBef>
                <a:spcPct val="0"/>
              </a:spcBef>
              <a:spcAft>
                <a:spcPct val="0"/>
              </a:spcAft>
            </a:pPr>
            <a:endParaRPr lang="zh-CN" altLang="en-US">
              <a:solidFill>
                <a:prstClr val="white"/>
              </a:solidFill>
            </a:endParaRPr>
          </a:p>
        </p:txBody>
      </p:sp>
      <p:sp>
        <p:nvSpPr>
          <p:cNvPr id="25" name="矩形 24"/>
          <p:cNvSpPr/>
          <p:nvPr/>
        </p:nvSpPr>
        <p:spPr>
          <a:xfrm>
            <a:off x="1469190" y="5160746"/>
            <a:ext cx="449338" cy="955892"/>
          </a:xfrm>
          <a:prstGeom prst="rect">
            <a:avLst/>
          </a:prstGeom>
          <a:blipFill dpi="0" rotWithShape="1">
            <a:blip r:embed="rId5">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5330" tIns="42665" rIns="85330" bIns="42665" rtlCol="0" anchor="ctr"/>
          <a:lstStyle/>
          <a:p>
            <a:pPr algn="ctr" defTabSz="853440" fontAlgn="base">
              <a:spcBef>
                <a:spcPct val="0"/>
              </a:spcBef>
              <a:spcAft>
                <a:spcPct val="0"/>
              </a:spcAft>
            </a:pPr>
            <a:endParaRPr lang="zh-CN" altLang="en-US">
              <a:solidFill>
                <a:prstClr val="white"/>
              </a:solidFill>
            </a:endParaRPr>
          </a:p>
        </p:txBody>
      </p:sp>
      <p:sp>
        <p:nvSpPr>
          <p:cNvPr id="26" name="矩形 25"/>
          <p:cNvSpPr/>
          <p:nvPr/>
        </p:nvSpPr>
        <p:spPr>
          <a:xfrm>
            <a:off x="1766573" y="5160746"/>
            <a:ext cx="449338" cy="955892"/>
          </a:xfrm>
          <a:prstGeom prst="rect">
            <a:avLst/>
          </a:prstGeom>
          <a:blipFill dpi="0" rotWithShape="1">
            <a:blip r:embed="rId5">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5330" tIns="42665" rIns="85330" bIns="42665" rtlCol="0" anchor="ctr"/>
          <a:lstStyle/>
          <a:p>
            <a:pPr algn="ctr" defTabSz="853440" fontAlgn="base">
              <a:spcBef>
                <a:spcPct val="0"/>
              </a:spcBef>
              <a:spcAft>
                <a:spcPct val="0"/>
              </a:spcAft>
            </a:pPr>
            <a:endParaRPr lang="zh-CN" altLang="en-US">
              <a:solidFill>
                <a:prstClr val="white"/>
              </a:solidFill>
            </a:endParaRPr>
          </a:p>
        </p:txBody>
      </p:sp>
      <p:sp>
        <p:nvSpPr>
          <p:cNvPr id="27" name="矩形 26"/>
          <p:cNvSpPr/>
          <p:nvPr/>
        </p:nvSpPr>
        <p:spPr>
          <a:xfrm>
            <a:off x="2063961" y="5160746"/>
            <a:ext cx="449338" cy="955892"/>
          </a:xfrm>
          <a:prstGeom prst="rect">
            <a:avLst/>
          </a:prstGeom>
          <a:blipFill dpi="0" rotWithShape="1">
            <a:blip r:embed="rId5">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5330" tIns="42665" rIns="85330" bIns="42665" rtlCol="0" anchor="ctr"/>
          <a:lstStyle/>
          <a:p>
            <a:pPr algn="ctr" defTabSz="853440" fontAlgn="base">
              <a:spcBef>
                <a:spcPct val="0"/>
              </a:spcBef>
              <a:spcAft>
                <a:spcPct val="0"/>
              </a:spcAft>
            </a:pPr>
            <a:endParaRPr lang="zh-CN" altLang="en-US">
              <a:solidFill>
                <a:prstClr val="white"/>
              </a:solidFill>
            </a:endParaRPr>
          </a:p>
        </p:txBody>
      </p:sp>
      <p:sp>
        <p:nvSpPr>
          <p:cNvPr id="28" name="矩形 27"/>
          <p:cNvSpPr/>
          <p:nvPr/>
        </p:nvSpPr>
        <p:spPr>
          <a:xfrm>
            <a:off x="2361341" y="5160746"/>
            <a:ext cx="449338" cy="955892"/>
          </a:xfrm>
          <a:prstGeom prst="rect">
            <a:avLst/>
          </a:prstGeom>
          <a:blipFill dpi="0" rotWithShape="1">
            <a:blip r:embed="rId5">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5330" tIns="42665" rIns="85330" bIns="42665" rtlCol="0" anchor="ctr"/>
          <a:lstStyle/>
          <a:p>
            <a:pPr algn="ctr" defTabSz="853440" fontAlgn="base">
              <a:spcBef>
                <a:spcPct val="0"/>
              </a:spcBef>
              <a:spcAft>
                <a:spcPct val="0"/>
              </a:spcAft>
            </a:pPr>
            <a:endParaRPr lang="zh-CN" altLang="en-US">
              <a:solidFill>
                <a:prstClr val="white"/>
              </a:solidFill>
            </a:endParaRPr>
          </a:p>
        </p:txBody>
      </p:sp>
      <p:sp>
        <p:nvSpPr>
          <p:cNvPr id="29" name="矩形 28"/>
          <p:cNvSpPr/>
          <p:nvPr/>
        </p:nvSpPr>
        <p:spPr>
          <a:xfrm>
            <a:off x="2658722" y="5160746"/>
            <a:ext cx="449338" cy="955892"/>
          </a:xfrm>
          <a:prstGeom prst="rect">
            <a:avLst/>
          </a:prstGeom>
          <a:blipFill dpi="0" rotWithShape="1">
            <a:blip r:embed="rId5">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5330" tIns="42665" rIns="85330" bIns="42665" rtlCol="0" anchor="ctr"/>
          <a:lstStyle/>
          <a:p>
            <a:pPr algn="ctr" defTabSz="853440" fontAlgn="base">
              <a:spcBef>
                <a:spcPct val="0"/>
              </a:spcBef>
              <a:spcAft>
                <a:spcPct val="0"/>
              </a:spcAft>
            </a:pPr>
            <a:endParaRPr lang="zh-CN" altLang="en-US">
              <a:solidFill>
                <a:prstClr val="white"/>
              </a:solidFill>
            </a:endParaRPr>
          </a:p>
        </p:txBody>
      </p:sp>
      <p:sp>
        <p:nvSpPr>
          <p:cNvPr id="30" name="矩形 29"/>
          <p:cNvSpPr/>
          <p:nvPr/>
        </p:nvSpPr>
        <p:spPr>
          <a:xfrm>
            <a:off x="2956104" y="5160746"/>
            <a:ext cx="449338" cy="955892"/>
          </a:xfrm>
          <a:prstGeom prst="rect">
            <a:avLst/>
          </a:prstGeom>
          <a:blipFill dpi="0" rotWithShape="1">
            <a:blip r:embed="rId5">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5330" tIns="42665" rIns="85330" bIns="42665" rtlCol="0" anchor="ctr"/>
          <a:lstStyle/>
          <a:p>
            <a:pPr algn="ctr" defTabSz="853440" fontAlgn="base">
              <a:spcBef>
                <a:spcPct val="0"/>
              </a:spcBef>
              <a:spcAft>
                <a:spcPct val="0"/>
              </a:spcAft>
            </a:pPr>
            <a:endParaRPr lang="zh-CN" altLang="en-US">
              <a:solidFill>
                <a:prstClr val="white"/>
              </a:solidFill>
            </a:endParaRPr>
          </a:p>
        </p:txBody>
      </p:sp>
      <p:sp>
        <p:nvSpPr>
          <p:cNvPr id="31" name="矩形 30"/>
          <p:cNvSpPr/>
          <p:nvPr/>
        </p:nvSpPr>
        <p:spPr>
          <a:xfrm>
            <a:off x="3253487" y="5160746"/>
            <a:ext cx="449338" cy="955892"/>
          </a:xfrm>
          <a:prstGeom prst="rect">
            <a:avLst/>
          </a:prstGeom>
          <a:blipFill dpi="0" rotWithShape="1">
            <a:blip r:embed="rId5">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5330" tIns="42665" rIns="85330" bIns="42665" rtlCol="0" anchor="ctr"/>
          <a:lstStyle/>
          <a:p>
            <a:pPr algn="ctr" defTabSz="853440" fontAlgn="base">
              <a:spcBef>
                <a:spcPct val="0"/>
              </a:spcBef>
              <a:spcAft>
                <a:spcPct val="0"/>
              </a:spcAft>
            </a:pPr>
            <a:endParaRPr lang="zh-CN" altLang="en-US">
              <a:solidFill>
                <a:prstClr val="white"/>
              </a:solidFill>
            </a:endParaRPr>
          </a:p>
        </p:txBody>
      </p:sp>
      <p:sp>
        <p:nvSpPr>
          <p:cNvPr id="32" name="矩形 31"/>
          <p:cNvSpPr/>
          <p:nvPr/>
        </p:nvSpPr>
        <p:spPr>
          <a:xfrm>
            <a:off x="3550875" y="5160746"/>
            <a:ext cx="449338" cy="955892"/>
          </a:xfrm>
          <a:prstGeom prst="rect">
            <a:avLst/>
          </a:prstGeom>
          <a:blipFill dpi="0" rotWithShape="1">
            <a:blip r:embed="rId5">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5330" tIns="42665" rIns="85330" bIns="42665" rtlCol="0" anchor="ctr"/>
          <a:lstStyle/>
          <a:p>
            <a:pPr algn="ctr" defTabSz="853440" fontAlgn="base">
              <a:spcBef>
                <a:spcPct val="0"/>
              </a:spcBef>
              <a:spcAft>
                <a:spcPct val="0"/>
              </a:spcAft>
            </a:pPr>
            <a:endParaRPr lang="zh-CN" altLang="en-US">
              <a:solidFill>
                <a:prstClr val="white"/>
              </a:solidFill>
            </a:endParaRPr>
          </a:p>
        </p:txBody>
      </p:sp>
      <p:sp>
        <p:nvSpPr>
          <p:cNvPr id="33" name="矩形 32"/>
          <p:cNvSpPr/>
          <p:nvPr/>
        </p:nvSpPr>
        <p:spPr>
          <a:xfrm>
            <a:off x="3848256" y="5160746"/>
            <a:ext cx="449338" cy="955892"/>
          </a:xfrm>
          <a:prstGeom prst="rect">
            <a:avLst/>
          </a:prstGeom>
          <a:blipFill dpi="0" rotWithShape="1">
            <a:blip r:embed="rId5">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5330" tIns="42665" rIns="85330" bIns="42665" rtlCol="0" anchor="ctr"/>
          <a:lstStyle/>
          <a:p>
            <a:pPr algn="ctr" defTabSz="853440" fontAlgn="base">
              <a:spcBef>
                <a:spcPct val="0"/>
              </a:spcBef>
              <a:spcAft>
                <a:spcPct val="0"/>
              </a:spcAft>
            </a:pPr>
            <a:endParaRPr lang="zh-CN" altLang="en-US">
              <a:solidFill>
                <a:prstClr val="white"/>
              </a:solidFill>
            </a:endParaRPr>
          </a:p>
        </p:txBody>
      </p:sp>
      <p:sp>
        <p:nvSpPr>
          <p:cNvPr id="34" name="矩形 33"/>
          <p:cNvSpPr/>
          <p:nvPr/>
        </p:nvSpPr>
        <p:spPr>
          <a:xfrm>
            <a:off x="4145636" y="5160746"/>
            <a:ext cx="449338" cy="955892"/>
          </a:xfrm>
          <a:prstGeom prst="rect">
            <a:avLst/>
          </a:prstGeom>
          <a:blipFill dpi="0" rotWithShape="1">
            <a:blip r:embed="rId5">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5330" tIns="42665" rIns="85330" bIns="42665" rtlCol="0" anchor="ctr"/>
          <a:lstStyle/>
          <a:p>
            <a:pPr algn="ctr" defTabSz="853440" fontAlgn="base">
              <a:spcBef>
                <a:spcPct val="0"/>
              </a:spcBef>
              <a:spcAft>
                <a:spcPct val="0"/>
              </a:spcAft>
            </a:pPr>
            <a:endParaRPr lang="zh-CN" altLang="en-US" dirty="0">
              <a:solidFill>
                <a:prstClr val="white"/>
              </a:solidFill>
            </a:endParaRPr>
          </a:p>
        </p:txBody>
      </p:sp>
      <p:sp>
        <p:nvSpPr>
          <p:cNvPr id="35" name="矩形 34"/>
          <p:cNvSpPr/>
          <p:nvPr/>
        </p:nvSpPr>
        <p:spPr>
          <a:xfrm>
            <a:off x="4443018" y="5160746"/>
            <a:ext cx="449338" cy="955892"/>
          </a:xfrm>
          <a:prstGeom prst="rect">
            <a:avLst/>
          </a:prstGeom>
          <a:blipFill dpi="0" rotWithShape="1">
            <a:blip r:embed="rId5">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5330" tIns="42665" rIns="85330" bIns="42665" rtlCol="0" anchor="ctr"/>
          <a:lstStyle/>
          <a:p>
            <a:pPr algn="ctr" defTabSz="853440" fontAlgn="base">
              <a:spcBef>
                <a:spcPct val="0"/>
              </a:spcBef>
              <a:spcAft>
                <a:spcPct val="0"/>
              </a:spcAft>
            </a:pPr>
            <a:endParaRPr lang="zh-CN" altLang="en-US" dirty="0">
              <a:solidFill>
                <a:prstClr val="white"/>
              </a:solidFill>
            </a:endParaRPr>
          </a:p>
        </p:txBody>
      </p:sp>
      <p:sp>
        <p:nvSpPr>
          <p:cNvPr id="36" name="矩形 35"/>
          <p:cNvSpPr/>
          <p:nvPr/>
        </p:nvSpPr>
        <p:spPr>
          <a:xfrm>
            <a:off x="4740401" y="5160746"/>
            <a:ext cx="449338" cy="955892"/>
          </a:xfrm>
          <a:prstGeom prst="rect">
            <a:avLst/>
          </a:prstGeom>
          <a:blipFill dpi="0" rotWithShape="1">
            <a:blip r:embed="rId5">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5330" tIns="42665" rIns="85330" bIns="42665" rtlCol="0" anchor="ctr"/>
          <a:lstStyle/>
          <a:p>
            <a:pPr algn="ctr" defTabSz="853440" fontAlgn="base">
              <a:spcBef>
                <a:spcPct val="0"/>
              </a:spcBef>
              <a:spcAft>
                <a:spcPct val="0"/>
              </a:spcAft>
            </a:pPr>
            <a:endParaRPr lang="zh-CN" altLang="en-US" dirty="0">
              <a:solidFill>
                <a:prstClr val="white"/>
              </a:solidFill>
            </a:endParaRPr>
          </a:p>
        </p:txBody>
      </p:sp>
      <p:sp>
        <p:nvSpPr>
          <p:cNvPr id="37" name="矩形 36"/>
          <p:cNvSpPr/>
          <p:nvPr/>
        </p:nvSpPr>
        <p:spPr>
          <a:xfrm>
            <a:off x="5037783" y="5160746"/>
            <a:ext cx="469094" cy="955892"/>
          </a:xfrm>
          <a:prstGeom prst="rect">
            <a:avLst/>
          </a:prstGeom>
          <a:blipFill dpi="0" rotWithShape="1">
            <a:blip r:embed="rId5">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5330" tIns="42665" rIns="85330" bIns="42665" rtlCol="0" anchor="ctr"/>
          <a:lstStyle/>
          <a:p>
            <a:pPr algn="ctr" defTabSz="853440" fontAlgn="base">
              <a:spcBef>
                <a:spcPct val="0"/>
              </a:spcBef>
              <a:spcAft>
                <a:spcPct val="0"/>
              </a:spcAft>
            </a:pPr>
            <a:endParaRPr lang="zh-CN" altLang="en-US" dirty="0">
              <a:solidFill>
                <a:prstClr val="white"/>
              </a:solidFill>
            </a:endParaRPr>
          </a:p>
        </p:txBody>
      </p:sp>
      <p:sp>
        <p:nvSpPr>
          <p:cNvPr id="38" name="椭圆 37"/>
          <p:cNvSpPr/>
          <p:nvPr/>
        </p:nvSpPr>
        <p:spPr>
          <a:xfrm>
            <a:off x="5059005" y="4498546"/>
            <a:ext cx="847005" cy="867034"/>
          </a:xfrm>
          <a:prstGeom prst="ellipse">
            <a:avLst/>
          </a:prstGeom>
          <a:solidFill>
            <a:schemeClr val="bg1">
              <a:lumMod val="65000"/>
            </a:schemeClr>
          </a:solid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85330" tIns="42665" rIns="85330" bIns="42665" rtlCol="0" anchor="ctr"/>
          <a:lstStyle/>
          <a:p>
            <a:pPr algn="ctr" defTabSz="853440" fontAlgn="base">
              <a:spcBef>
                <a:spcPct val="0"/>
              </a:spcBef>
              <a:spcAft>
                <a:spcPct val="0"/>
              </a:spcAft>
            </a:pPr>
            <a:r>
              <a:rPr lang="en-US" altLang="zh-CN" dirty="0">
                <a:solidFill>
                  <a:prstClr val="white"/>
                </a:solidFill>
              </a:rPr>
              <a:t>10T</a:t>
            </a:r>
            <a:endParaRPr lang="zh-CN" altLang="en-US" dirty="0">
              <a:solidFill>
                <a:prstClr val="white"/>
              </a:solidFill>
            </a:endParaRPr>
          </a:p>
        </p:txBody>
      </p:sp>
      <p:sp>
        <p:nvSpPr>
          <p:cNvPr id="39" name="矩形 38"/>
          <p:cNvSpPr/>
          <p:nvPr/>
        </p:nvSpPr>
        <p:spPr>
          <a:xfrm>
            <a:off x="871933" y="5847515"/>
            <a:ext cx="4634944" cy="955892"/>
          </a:xfrm>
          <a:prstGeom prst="rect">
            <a:avLst/>
          </a:prstGeom>
          <a:blipFill dpi="0" rotWithShape="1">
            <a:blip r:embed="rId5">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5330" tIns="42665" rIns="85330" bIns="42665" rtlCol="0" anchor="ctr"/>
          <a:lstStyle/>
          <a:p>
            <a:pPr algn="ctr" defTabSz="853440" fontAlgn="base">
              <a:spcBef>
                <a:spcPct val="0"/>
              </a:spcBef>
              <a:spcAft>
                <a:spcPct val="0"/>
              </a:spcAft>
            </a:pPr>
            <a:endParaRPr lang="zh-CN" altLang="en-US">
              <a:solidFill>
                <a:prstClr val="white"/>
              </a:solidFill>
            </a:endParaRPr>
          </a:p>
        </p:txBody>
      </p:sp>
      <p:grpSp>
        <p:nvGrpSpPr>
          <p:cNvPr id="40" name="组合 39"/>
          <p:cNvGrpSpPr/>
          <p:nvPr/>
        </p:nvGrpSpPr>
        <p:grpSpPr>
          <a:xfrm>
            <a:off x="889081" y="3661383"/>
            <a:ext cx="4627824" cy="1689125"/>
            <a:chOff x="4194459" y="2969809"/>
            <a:chExt cx="5309980" cy="1927726"/>
          </a:xfrm>
        </p:grpSpPr>
        <p:grpSp>
          <p:nvGrpSpPr>
            <p:cNvPr id="41" name="组合 40"/>
            <p:cNvGrpSpPr/>
            <p:nvPr/>
          </p:nvGrpSpPr>
          <p:grpSpPr>
            <a:xfrm>
              <a:off x="4194459" y="3533412"/>
              <a:ext cx="5309980" cy="1364123"/>
              <a:chOff x="2519362" y="2608213"/>
              <a:chExt cx="4402639" cy="1728192"/>
            </a:xfrm>
          </p:grpSpPr>
          <p:sp>
            <p:nvSpPr>
              <p:cNvPr id="44" name="矩形 43"/>
              <p:cNvSpPr/>
              <p:nvPr/>
            </p:nvSpPr>
            <p:spPr>
              <a:xfrm>
                <a:off x="2519362" y="3472309"/>
                <a:ext cx="2207589" cy="864096"/>
              </a:xfrm>
              <a:prstGeom prst="rect">
                <a:avLst/>
              </a:prstGeom>
              <a:blipFill dpi="0" rotWithShape="1">
                <a:blip r:embed="rId6"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53440" fontAlgn="base">
                  <a:spcBef>
                    <a:spcPct val="0"/>
                  </a:spcBef>
                  <a:spcAft>
                    <a:spcPct val="0"/>
                  </a:spcAft>
                </a:pPr>
                <a:endParaRPr lang="zh-CN" altLang="en-US">
                  <a:solidFill>
                    <a:prstClr val="white"/>
                  </a:solidFill>
                </a:endParaRPr>
              </a:p>
            </p:txBody>
          </p:sp>
          <p:sp>
            <p:nvSpPr>
              <p:cNvPr id="45" name="矩形 44"/>
              <p:cNvSpPr/>
              <p:nvPr/>
            </p:nvSpPr>
            <p:spPr>
              <a:xfrm>
                <a:off x="4695612" y="3472309"/>
                <a:ext cx="2226389" cy="864096"/>
              </a:xfrm>
              <a:prstGeom prst="rect">
                <a:avLst/>
              </a:prstGeom>
              <a:blipFill dpi="0" rotWithShape="1">
                <a:blip r:embed="rId7"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53440" fontAlgn="base">
                  <a:spcBef>
                    <a:spcPct val="0"/>
                  </a:spcBef>
                  <a:spcAft>
                    <a:spcPct val="0"/>
                  </a:spcAft>
                </a:pPr>
                <a:endParaRPr lang="zh-CN" altLang="en-US">
                  <a:solidFill>
                    <a:prstClr val="white"/>
                  </a:solidFill>
                </a:endParaRPr>
              </a:p>
            </p:txBody>
          </p:sp>
          <p:sp>
            <p:nvSpPr>
              <p:cNvPr id="46" name="矩形 45"/>
              <p:cNvSpPr/>
              <p:nvPr/>
            </p:nvSpPr>
            <p:spPr>
              <a:xfrm>
                <a:off x="4714412" y="2608213"/>
                <a:ext cx="2207589" cy="864097"/>
              </a:xfrm>
              <a:prstGeom prst="rect">
                <a:avLst/>
              </a:prstGeom>
              <a:blipFill dpi="0" rotWithShape="1">
                <a:blip r:embed="rId6"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53440" fontAlgn="base">
                  <a:spcBef>
                    <a:spcPct val="0"/>
                  </a:spcBef>
                  <a:spcAft>
                    <a:spcPct val="0"/>
                  </a:spcAft>
                </a:pPr>
                <a:endParaRPr lang="zh-CN" altLang="en-US">
                  <a:solidFill>
                    <a:prstClr val="white"/>
                  </a:solidFill>
                </a:endParaRPr>
              </a:p>
            </p:txBody>
          </p:sp>
          <p:sp>
            <p:nvSpPr>
              <p:cNvPr id="47" name="矩形 46"/>
              <p:cNvSpPr/>
              <p:nvPr/>
            </p:nvSpPr>
            <p:spPr>
              <a:xfrm>
                <a:off x="2520471" y="2608213"/>
                <a:ext cx="2207589" cy="864096"/>
              </a:xfrm>
              <a:prstGeom prst="rect">
                <a:avLst/>
              </a:prstGeom>
              <a:blipFill dpi="0" rotWithShape="1">
                <a:blip r:embed="rId6"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53440" fontAlgn="base">
                  <a:spcBef>
                    <a:spcPct val="0"/>
                  </a:spcBef>
                  <a:spcAft>
                    <a:spcPct val="0"/>
                  </a:spcAft>
                </a:pPr>
                <a:endParaRPr lang="zh-CN" altLang="en-US">
                  <a:solidFill>
                    <a:prstClr val="white"/>
                  </a:solidFill>
                </a:endParaRPr>
              </a:p>
            </p:txBody>
          </p:sp>
        </p:grpSp>
        <p:sp>
          <p:nvSpPr>
            <p:cNvPr id="42" name="矩形 41"/>
            <p:cNvSpPr/>
            <p:nvPr/>
          </p:nvSpPr>
          <p:spPr>
            <a:xfrm>
              <a:off x="6841887" y="2969809"/>
              <a:ext cx="2662552" cy="682062"/>
            </a:xfrm>
            <a:prstGeom prst="rect">
              <a:avLst/>
            </a:prstGeom>
            <a:blipFill dpi="0" rotWithShape="1">
              <a:blip r:embed="rId6"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53440" fontAlgn="base">
                <a:spcBef>
                  <a:spcPct val="0"/>
                </a:spcBef>
                <a:spcAft>
                  <a:spcPct val="0"/>
                </a:spcAft>
              </a:pPr>
              <a:endParaRPr lang="zh-CN" altLang="en-US">
                <a:solidFill>
                  <a:prstClr val="white"/>
                </a:solidFill>
              </a:endParaRPr>
            </a:p>
          </p:txBody>
        </p:sp>
        <p:sp>
          <p:nvSpPr>
            <p:cNvPr id="43" name="矩形 42"/>
            <p:cNvSpPr/>
            <p:nvPr/>
          </p:nvSpPr>
          <p:spPr>
            <a:xfrm>
              <a:off x="4194459" y="2969809"/>
              <a:ext cx="2662552" cy="682062"/>
            </a:xfrm>
            <a:prstGeom prst="rect">
              <a:avLst/>
            </a:prstGeom>
            <a:blipFill dpi="0" rotWithShape="1">
              <a:blip r:embed="rId6"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53440" fontAlgn="base">
                <a:spcBef>
                  <a:spcPct val="0"/>
                </a:spcBef>
                <a:spcAft>
                  <a:spcPct val="0"/>
                </a:spcAft>
              </a:pPr>
              <a:endParaRPr lang="zh-CN" altLang="en-US">
                <a:solidFill>
                  <a:prstClr val="white"/>
                </a:solidFill>
              </a:endParaRPr>
            </a:p>
          </p:txBody>
        </p:sp>
      </p:grpSp>
      <p:grpSp>
        <p:nvGrpSpPr>
          <p:cNvPr id="49" name="组合 48"/>
          <p:cNvGrpSpPr/>
          <p:nvPr/>
        </p:nvGrpSpPr>
        <p:grpSpPr>
          <a:xfrm>
            <a:off x="309839" y="171274"/>
            <a:ext cx="3330444" cy="756350"/>
            <a:chOff x="322038" y="245497"/>
            <a:chExt cx="3595441" cy="773611"/>
          </a:xfrm>
        </p:grpSpPr>
        <p:sp>
          <p:nvSpPr>
            <p:cNvPr id="50" name="Freeform 29"/>
            <p:cNvSpPr/>
            <p:nvPr/>
          </p:nvSpPr>
          <p:spPr bwMode="auto">
            <a:xfrm>
              <a:off x="322038" y="253352"/>
              <a:ext cx="688469" cy="603898"/>
            </a:xfrm>
            <a:custGeom>
              <a:avLst/>
              <a:gdLst>
                <a:gd name="T0" fmla="*/ 0 w 1509"/>
                <a:gd name="T1" fmla="*/ 0 h 1303"/>
                <a:gd name="T2" fmla="*/ 1509 w 1509"/>
                <a:gd name="T3" fmla="*/ 0 h 1303"/>
                <a:gd name="T4" fmla="*/ 1132 w 1509"/>
                <a:gd name="T5" fmla="*/ 651 h 1303"/>
                <a:gd name="T6" fmla="*/ 754 w 1509"/>
                <a:gd name="T7" fmla="*/ 1303 h 1303"/>
                <a:gd name="T8" fmla="*/ 377 w 1509"/>
                <a:gd name="T9" fmla="*/ 651 h 1303"/>
                <a:gd name="T10" fmla="*/ 0 w 1509"/>
                <a:gd name="T11" fmla="*/ 0 h 1303"/>
              </a:gdLst>
              <a:ahLst/>
              <a:cxnLst>
                <a:cxn ang="0">
                  <a:pos x="T0" y="T1"/>
                </a:cxn>
                <a:cxn ang="0">
                  <a:pos x="T2" y="T3"/>
                </a:cxn>
                <a:cxn ang="0">
                  <a:pos x="T4" y="T5"/>
                </a:cxn>
                <a:cxn ang="0">
                  <a:pos x="T6" y="T7"/>
                </a:cxn>
                <a:cxn ang="0">
                  <a:pos x="T8" y="T9"/>
                </a:cxn>
                <a:cxn ang="0">
                  <a:pos x="T10" y="T11"/>
                </a:cxn>
              </a:cxnLst>
              <a:rect l="0" t="0" r="r" b="b"/>
              <a:pathLst>
                <a:path w="1509" h="1303">
                  <a:moveTo>
                    <a:pt x="0" y="0"/>
                  </a:moveTo>
                  <a:lnTo>
                    <a:pt x="1509" y="0"/>
                  </a:lnTo>
                  <a:lnTo>
                    <a:pt x="1132" y="651"/>
                  </a:lnTo>
                  <a:lnTo>
                    <a:pt x="754" y="1303"/>
                  </a:lnTo>
                  <a:lnTo>
                    <a:pt x="377" y="651"/>
                  </a:lnTo>
                  <a:lnTo>
                    <a:pt x="0" y="0"/>
                  </a:lnTo>
                  <a:close/>
                </a:path>
              </a:pathLst>
            </a:custGeom>
            <a:solidFill>
              <a:schemeClr val="accent3"/>
            </a:solidFill>
            <a:ln w="0">
              <a:noFill/>
              <a:prstDash val="solid"/>
              <a:round/>
            </a:ln>
          </p:spPr>
          <p:txBody>
            <a:bodyPr vert="horz" wrap="square" lIns="128580" tIns="64290" rIns="128580" bIns="64290" numCol="1" anchor="t" anchorCtr="0" compatLnSpc="1"/>
            <a:lstStyle/>
            <a:p>
              <a:pPr defTabSz="853440" fontAlgn="base">
                <a:spcBef>
                  <a:spcPct val="0"/>
                </a:spcBef>
                <a:spcAft>
                  <a:spcPct val="0"/>
                </a:spcAft>
              </a:pPr>
              <a:endParaRPr lang="zh-CN" altLang="en-US" sz="1500">
                <a:solidFill>
                  <a:prstClr val="black">
                    <a:lumMod val="50000"/>
                    <a:lumOff val="50000"/>
                  </a:prstClr>
                </a:solidFill>
                <a:latin typeface="Arial" panose="020B0604020202020204" pitchFamily="34" charset="0"/>
                <a:ea typeface="微软雅黑" panose="020B0503020204020204" charset="-122"/>
                <a:sym typeface="Arial" panose="020B0604020202020204" pitchFamily="34" charset="0"/>
              </a:endParaRPr>
            </a:p>
          </p:txBody>
        </p:sp>
        <p:sp>
          <p:nvSpPr>
            <p:cNvPr id="51" name="Freeform 29"/>
            <p:cNvSpPr/>
            <p:nvPr/>
          </p:nvSpPr>
          <p:spPr bwMode="auto">
            <a:xfrm>
              <a:off x="322038" y="496211"/>
              <a:ext cx="368846" cy="323538"/>
            </a:xfrm>
            <a:custGeom>
              <a:avLst/>
              <a:gdLst>
                <a:gd name="T0" fmla="*/ 0 w 1509"/>
                <a:gd name="T1" fmla="*/ 0 h 1303"/>
                <a:gd name="T2" fmla="*/ 1509 w 1509"/>
                <a:gd name="T3" fmla="*/ 0 h 1303"/>
                <a:gd name="T4" fmla="*/ 1132 w 1509"/>
                <a:gd name="T5" fmla="*/ 651 h 1303"/>
                <a:gd name="T6" fmla="*/ 754 w 1509"/>
                <a:gd name="T7" fmla="*/ 1303 h 1303"/>
                <a:gd name="T8" fmla="*/ 377 w 1509"/>
                <a:gd name="T9" fmla="*/ 651 h 1303"/>
                <a:gd name="T10" fmla="*/ 0 w 1509"/>
                <a:gd name="T11" fmla="*/ 0 h 1303"/>
              </a:gdLst>
              <a:ahLst/>
              <a:cxnLst>
                <a:cxn ang="0">
                  <a:pos x="T0" y="T1"/>
                </a:cxn>
                <a:cxn ang="0">
                  <a:pos x="T2" y="T3"/>
                </a:cxn>
                <a:cxn ang="0">
                  <a:pos x="T4" y="T5"/>
                </a:cxn>
                <a:cxn ang="0">
                  <a:pos x="T6" y="T7"/>
                </a:cxn>
                <a:cxn ang="0">
                  <a:pos x="T8" y="T9"/>
                </a:cxn>
                <a:cxn ang="0">
                  <a:pos x="T10" y="T11"/>
                </a:cxn>
              </a:cxnLst>
              <a:rect l="0" t="0" r="r" b="b"/>
              <a:pathLst>
                <a:path w="1509" h="1303">
                  <a:moveTo>
                    <a:pt x="0" y="0"/>
                  </a:moveTo>
                  <a:lnTo>
                    <a:pt x="1509" y="0"/>
                  </a:lnTo>
                  <a:lnTo>
                    <a:pt x="1132" y="651"/>
                  </a:lnTo>
                  <a:lnTo>
                    <a:pt x="754" y="1303"/>
                  </a:lnTo>
                  <a:lnTo>
                    <a:pt x="377" y="651"/>
                  </a:lnTo>
                  <a:lnTo>
                    <a:pt x="0" y="0"/>
                  </a:lnTo>
                  <a:close/>
                </a:path>
              </a:pathLst>
            </a:custGeom>
            <a:solidFill>
              <a:schemeClr val="accent2"/>
            </a:solidFill>
            <a:ln w="0">
              <a:noFill/>
              <a:prstDash val="solid"/>
              <a:round/>
            </a:ln>
          </p:spPr>
          <p:txBody>
            <a:bodyPr vert="horz" wrap="square" lIns="128580" tIns="64290" rIns="128580" bIns="64290" numCol="1" anchor="t" anchorCtr="0" compatLnSpc="1"/>
            <a:lstStyle/>
            <a:p>
              <a:pPr defTabSz="853440" fontAlgn="base">
                <a:spcBef>
                  <a:spcPct val="0"/>
                </a:spcBef>
                <a:spcAft>
                  <a:spcPct val="0"/>
                </a:spcAft>
              </a:pPr>
              <a:endParaRPr lang="zh-CN" altLang="en-US" sz="1500">
                <a:solidFill>
                  <a:prstClr val="black">
                    <a:lumMod val="50000"/>
                    <a:lumOff val="50000"/>
                  </a:prstClr>
                </a:solidFill>
                <a:latin typeface="Arial" panose="020B0604020202020204" pitchFamily="34" charset="0"/>
                <a:ea typeface="微软雅黑" panose="020B0503020204020204" charset="-122"/>
                <a:sym typeface="Arial" panose="020B0604020202020204" pitchFamily="34" charset="0"/>
              </a:endParaRPr>
            </a:p>
          </p:txBody>
        </p:sp>
        <p:sp>
          <p:nvSpPr>
            <p:cNvPr id="52" name="TextBox 8"/>
            <p:cNvSpPr txBox="1"/>
            <p:nvPr/>
          </p:nvSpPr>
          <p:spPr>
            <a:xfrm>
              <a:off x="1212850" y="245497"/>
              <a:ext cx="2704629" cy="433861"/>
            </a:xfrm>
            <a:prstGeom prst="rect">
              <a:avLst/>
            </a:prstGeom>
            <a:noFill/>
          </p:spPr>
          <p:txBody>
            <a:bodyPr wrap="square" lIns="0" tIns="0" rIns="0" bIns="0" rtlCol="0" anchor="ctr">
              <a:spAutoFit/>
            </a:bodyPr>
            <a:lstStyle/>
            <a:p>
              <a:pPr defTabSz="853440" fontAlgn="base">
                <a:spcBef>
                  <a:spcPct val="0"/>
                </a:spcBef>
                <a:spcAft>
                  <a:spcPct val="0"/>
                </a:spcAft>
              </a:pPr>
              <a:r>
                <a:rPr lang="zh-CN" altLang="en-US" sz="2600" b="1" dirty="0">
                  <a:solidFill>
                    <a:prstClr val="black">
                      <a:lumMod val="50000"/>
                      <a:lumOff val="50000"/>
                    </a:prstClr>
                  </a:solidFill>
                  <a:latin typeface="Arial" panose="020B0604020202020204" pitchFamily="34" charset="0"/>
                  <a:ea typeface="微软雅黑" panose="020B0503020204020204" charset="-122"/>
                  <a:sym typeface="Arial" panose="020B0604020202020204" pitchFamily="34" charset="0"/>
                </a:rPr>
                <a:t>施工流程</a:t>
              </a:r>
              <a:endParaRPr lang="zh-CN" altLang="en-US" sz="3400" b="1" dirty="0">
                <a:solidFill>
                  <a:prstClr val="black">
                    <a:lumMod val="50000"/>
                    <a:lumOff val="50000"/>
                  </a:prstClr>
                </a:solidFill>
                <a:latin typeface="Arial" panose="020B0604020202020204" pitchFamily="34" charset="0"/>
                <a:ea typeface="微软雅黑" panose="020B0503020204020204" charset="-122"/>
                <a:sym typeface="Arial" panose="020B0604020202020204" pitchFamily="34" charset="0"/>
              </a:endParaRPr>
            </a:p>
          </p:txBody>
        </p:sp>
        <p:sp>
          <p:nvSpPr>
            <p:cNvPr id="53" name="TextBox 52"/>
            <p:cNvSpPr txBox="1"/>
            <p:nvPr/>
          </p:nvSpPr>
          <p:spPr>
            <a:xfrm>
              <a:off x="1073024" y="708651"/>
              <a:ext cx="2844455" cy="310457"/>
            </a:xfrm>
            <a:prstGeom prst="rect">
              <a:avLst/>
            </a:prstGeom>
            <a:noFill/>
          </p:spPr>
          <p:txBody>
            <a:bodyPr wrap="square" rtlCol="0">
              <a:spAutoFit/>
            </a:bodyPr>
            <a:lstStyle/>
            <a:p>
              <a:pPr defTabSz="853440" fontAlgn="base">
                <a:spcBef>
                  <a:spcPct val="0"/>
                </a:spcBef>
                <a:spcAft>
                  <a:spcPct val="0"/>
                </a:spcAft>
              </a:pPr>
              <a:r>
                <a:rPr lang="en-US" altLang="zh-CN" sz="1300" dirty="0">
                  <a:solidFill>
                    <a:prstClr val="black">
                      <a:lumMod val="50000"/>
                      <a:lumOff val="50000"/>
                    </a:prstClr>
                  </a:solidFill>
                  <a:latin typeface="微软雅黑" panose="020B0503020204020204" charset="-122"/>
                  <a:ea typeface="微软雅黑" panose="020B0503020204020204" charset="-122"/>
                </a:rPr>
                <a:t>Construction Process</a:t>
              </a:r>
              <a:endParaRPr lang="en-US" altLang="zh-CN" sz="1300" dirty="0">
                <a:solidFill>
                  <a:prstClr val="black">
                    <a:lumMod val="50000"/>
                    <a:lumOff val="50000"/>
                  </a:prstClr>
                </a:solidFill>
                <a:latin typeface="微软雅黑" panose="020B0503020204020204" charset="-122"/>
                <a:ea typeface="微软雅黑" panose="020B0503020204020204" charset="-122"/>
              </a:endParaRPr>
            </a:p>
          </p:txBody>
        </p:sp>
      </p:grpSp>
      <p:pic>
        <p:nvPicPr>
          <p:cNvPr id="83" name="Picture 3" descr="C:\Users\Administrator\Desktop\吴忠\1.png"/>
          <p:cNvPicPr>
            <a:picLocks noChangeAspect="1" noChangeArrowheads="1"/>
          </p:cNvPicPr>
          <p:nvPr/>
        </p:nvPicPr>
        <p:blipFill>
          <a:blip r:embed="rId8">
            <a:extLst>
              <a:ext uri="{BEBA8EAE-BF5A-486C-A8C5-ECC9F3942E4B}">
                <a14:imgProps xmlns:a14="http://schemas.microsoft.com/office/drawing/2010/main">
                  <a14:imgLayer r:embed="rId9">
                    <a14:imgEffect>
                      <a14:backgroundRemoval t="0" b="100000" l="0" r="100000">
                        <a14:backgroundMark x1="51639" y1="41844" x2="51639" y2="41844"/>
                        <a14:backgroundMark x1="51639" y1="54610" x2="51639" y2="54610"/>
                      </a14:backgroundRemoval>
                    </a14:imgEffect>
                  </a14:imgLayer>
                </a14:imgProps>
              </a:ext>
              <a:ext uri="{28A0092B-C50C-407E-A947-70E740481C1C}">
                <a14:useLocalDpi xmlns:a14="http://schemas.microsoft.com/office/drawing/2010/main" val="0"/>
              </a:ext>
            </a:extLst>
          </a:blip>
          <a:srcRect/>
          <a:stretch>
            <a:fillRect/>
          </a:stretch>
        </p:blipFill>
        <p:spPr bwMode="auto">
          <a:xfrm>
            <a:off x="6763170" y="1380664"/>
            <a:ext cx="532619" cy="630256"/>
          </a:xfrm>
          <a:prstGeom prst="rect">
            <a:avLst/>
          </a:prstGeom>
          <a:noFill/>
          <a:extLst>
            <a:ext uri="{909E8E84-426E-40DD-AFC4-6F175D3DCCD1}">
              <a14:hiddenFill xmlns:a14="http://schemas.microsoft.com/office/drawing/2010/main">
                <a:solidFill>
                  <a:srgbClr val="FFFFFF"/>
                </a:solidFill>
              </a14:hiddenFill>
            </a:ext>
          </a:extLst>
        </p:spPr>
      </p:pic>
      <p:pic>
        <p:nvPicPr>
          <p:cNvPr id="84" name="Picture 4" descr="C:\Users\Administrator\Desktop\吴忠\5.png"/>
          <p:cNvPicPr>
            <a:picLocks noChangeAspect="1" noChangeArrowheads="1"/>
          </p:cNvPicPr>
          <p:nvPr/>
        </p:nvPicPr>
        <p:blipFill>
          <a:blip r:embed="rId10">
            <a:extLst>
              <a:ext uri="{BEBA8EAE-BF5A-486C-A8C5-ECC9F3942E4B}">
                <a14:imgProps xmlns:a14="http://schemas.microsoft.com/office/drawing/2010/main">
                  <a14:imgLayer r:embed="rId11">
                    <a14:imgEffect>
                      <a14:backgroundRemoval t="0" b="100000" l="0" r="100000">
                        <a14:backgroundMark x1="45082" y1="39716" x2="45082" y2="39716"/>
                      </a14:backgroundRemoval>
                    </a14:imgEffect>
                  </a14:imgLayer>
                </a14:imgProps>
              </a:ext>
              <a:ext uri="{28A0092B-C50C-407E-A947-70E740481C1C}">
                <a14:useLocalDpi xmlns:a14="http://schemas.microsoft.com/office/drawing/2010/main" val="0"/>
              </a:ext>
            </a:extLst>
          </a:blip>
          <a:srcRect/>
          <a:stretch>
            <a:fillRect/>
          </a:stretch>
        </p:blipFill>
        <p:spPr bwMode="auto">
          <a:xfrm>
            <a:off x="6763170" y="5891995"/>
            <a:ext cx="532619" cy="630256"/>
          </a:xfrm>
          <a:prstGeom prst="rect">
            <a:avLst/>
          </a:prstGeom>
          <a:noFill/>
          <a:extLst>
            <a:ext uri="{909E8E84-426E-40DD-AFC4-6F175D3DCCD1}">
              <a14:hiddenFill xmlns:a14="http://schemas.microsoft.com/office/drawing/2010/main">
                <a:solidFill>
                  <a:srgbClr val="FFFFFF"/>
                </a:solidFill>
              </a14:hiddenFill>
            </a:ext>
          </a:extLst>
        </p:spPr>
      </p:pic>
      <p:pic>
        <p:nvPicPr>
          <p:cNvPr id="85" name="Picture 5" descr="C:\Users\Administrator\Desktop\吴忠\4.png"/>
          <p:cNvPicPr>
            <a:picLocks noChangeAspect="1" noChangeArrowheads="1"/>
          </p:cNvPicPr>
          <p:nvPr/>
        </p:nvPicPr>
        <p:blipFill>
          <a:blip r:embed="rId12">
            <a:extLst>
              <a:ext uri="{BEBA8EAE-BF5A-486C-A8C5-ECC9F3942E4B}">
                <a14:imgProps xmlns:a14="http://schemas.microsoft.com/office/drawing/2010/main">
                  <a14:imgLayer r:embed="rId13">
                    <a14:imgEffect>
                      <a14:backgroundRemoval t="0" b="100000" l="0" r="100000">
                        <a14:foregroundMark x1="49180" y1="43262" x2="49180" y2="43262"/>
                        <a14:backgroundMark x1="56557" y1="54610" x2="56557" y2="54610"/>
                      </a14:backgroundRemoval>
                    </a14:imgEffect>
                  </a14:imgLayer>
                </a14:imgProps>
              </a:ext>
              <a:ext uri="{28A0092B-C50C-407E-A947-70E740481C1C}">
                <a14:useLocalDpi xmlns:a14="http://schemas.microsoft.com/office/drawing/2010/main" val="0"/>
              </a:ext>
            </a:extLst>
          </a:blip>
          <a:srcRect/>
          <a:stretch>
            <a:fillRect/>
          </a:stretch>
        </p:blipFill>
        <p:spPr bwMode="auto">
          <a:xfrm>
            <a:off x="6763170" y="4764162"/>
            <a:ext cx="532619" cy="630256"/>
          </a:xfrm>
          <a:prstGeom prst="rect">
            <a:avLst/>
          </a:prstGeom>
          <a:noFill/>
          <a:extLst>
            <a:ext uri="{909E8E84-426E-40DD-AFC4-6F175D3DCCD1}">
              <a14:hiddenFill xmlns:a14="http://schemas.microsoft.com/office/drawing/2010/main">
                <a:solidFill>
                  <a:srgbClr val="FFFFFF"/>
                </a:solidFill>
              </a14:hiddenFill>
            </a:ext>
          </a:extLst>
        </p:spPr>
      </p:pic>
      <p:pic>
        <p:nvPicPr>
          <p:cNvPr id="86" name="Picture 6" descr="C:\Users\Administrator\Desktop\吴忠\3.png"/>
          <p:cNvPicPr>
            <a:picLocks noChangeAspect="1" noChangeArrowheads="1"/>
          </p:cNvPicPr>
          <p:nvPr/>
        </p:nvPicPr>
        <p:blipFill>
          <a:blip r:embed="rId14">
            <a:extLst>
              <a:ext uri="{BEBA8EAE-BF5A-486C-A8C5-ECC9F3942E4B}">
                <a14:imgProps xmlns:a14="http://schemas.microsoft.com/office/drawing/2010/main">
                  <a14:imgLayer r:embed="rId15">
                    <a14:imgEffect>
                      <a14:backgroundRemoval t="0" b="93617" l="0" r="100000">
                        <a14:backgroundMark x1="52459" y1="42553" x2="52459" y2="42553"/>
                      </a14:backgroundRemoval>
                    </a14:imgEffect>
                  </a14:imgLayer>
                </a14:imgProps>
              </a:ext>
              <a:ext uri="{28A0092B-C50C-407E-A947-70E740481C1C}">
                <a14:useLocalDpi xmlns:a14="http://schemas.microsoft.com/office/drawing/2010/main" val="0"/>
              </a:ext>
            </a:extLst>
          </a:blip>
          <a:srcRect/>
          <a:stretch>
            <a:fillRect/>
          </a:stretch>
        </p:blipFill>
        <p:spPr bwMode="auto">
          <a:xfrm>
            <a:off x="6763170" y="3636328"/>
            <a:ext cx="532619" cy="630256"/>
          </a:xfrm>
          <a:prstGeom prst="rect">
            <a:avLst/>
          </a:prstGeom>
          <a:noFill/>
          <a:extLst>
            <a:ext uri="{909E8E84-426E-40DD-AFC4-6F175D3DCCD1}">
              <a14:hiddenFill xmlns:a14="http://schemas.microsoft.com/office/drawing/2010/main">
                <a:solidFill>
                  <a:srgbClr val="FFFFFF"/>
                </a:solidFill>
              </a14:hiddenFill>
            </a:ext>
          </a:extLst>
        </p:spPr>
      </p:pic>
      <p:pic>
        <p:nvPicPr>
          <p:cNvPr id="87" name="Picture 7" descr="C:\Users\Administrator\Desktop\吴忠\2.png"/>
          <p:cNvPicPr>
            <a:picLocks noChangeAspect="1" noChangeArrowheads="1"/>
          </p:cNvPicPr>
          <p:nvPr/>
        </p:nvPicPr>
        <p:blipFill>
          <a:blip r:embed="rId16">
            <a:extLst>
              <a:ext uri="{BEBA8EAE-BF5A-486C-A8C5-ECC9F3942E4B}">
                <a14:imgProps xmlns:a14="http://schemas.microsoft.com/office/drawing/2010/main">
                  <a14:imgLayer r:embed="rId17">
                    <a14:imgEffect>
                      <a14:backgroundRemoval t="0" b="97872" l="0" r="100000">
                        <a14:backgroundMark x1="61475" y1="36170" x2="61475" y2="36170"/>
                      </a14:backgroundRemoval>
                    </a14:imgEffect>
                  </a14:imgLayer>
                </a14:imgProps>
              </a:ext>
              <a:ext uri="{28A0092B-C50C-407E-A947-70E740481C1C}">
                <a14:useLocalDpi xmlns:a14="http://schemas.microsoft.com/office/drawing/2010/main" val="0"/>
              </a:ext>
            </a:extLst>
          </a:blip>
          <a:srcRect/>
          <a:stretch>
            <a:fillRect/>
          </a:stretch>
        </p:blipFill>
        <p:spPr bwMode="auto">
          <a:xfrm>
            <a:off x="6763170" y="2508495"/>
            <a:ext cx="532619" cy="630256"/>
          </a:xfrm>
          <a:prstGeom prst="rect">
            <a:avLst/>
          </a:prstGeom>
          <a:noFill/>
          <a:extLst>
            <a:ext uri="{909E8E84-426E-40DD-AFC4-6F175D3DCCD1}">
              <a14:hiddenFill xmlns:a14="http://schemas.microsoft.com/office/drawing/2010/main">
                <a:solidFill>
                  <a:srgbClr val="FFFFFF"/>
                </a:solidFill>
              </a14:hiddenFill>
            </a:ext>
          </a:extLst>
        </p:spPr>
      </p:pic>
      <p:grpSp>
        <p:nvGrpSpPr>
          <p:cNvPr id="88" name="Group 30"/>
          <p:cNvGrpSpPr/>
          <p:nvPr/>
        </p:nvGrpSpPr>
        <p:grpSpPr>
          <a:xfrm>
            <a:off x="7665586" y="1380660"/>
            <a:ext cx="4033443" cy="658150"/>
            <a:chOff x="1270277" y="1199508"/>
            <a:chExt cx="5015617" cy="493614"/>
          </a:xfrm>
          <a:blipFill rotWithShape="1">
            <a:blip r:embed="rId18"/>
            <a:tile tx="0" ty="0" sx="100000" sy="100000" flip="none" algn="tl"/>
          </a:blipFill>
        </p:grpSpPr>
        <p:sp>
          <p:nvSpPr>
            <p:cNvPr id="89" name="Text Placeholder 3"/>
            <p:cNvSpPr txBox="1"/>
            <p:nvPr/>
          </p:nvSpPr>
          <p:spPr>
            <a:xfrm>
              <a:off x="1270277" y="1199508"/>
              <a:ext cx="1658217" cy="205741"/>
            </a:xfrm>
            <a:prstGeom prst="rect">
              <a:avLst/>
            </a:prstGeom>
            <a:grpFill/>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98880">
                <a:lnSpc>
                  <a:spcPct val="120000"/>
                </a:lnSpc>
                <a:spcBef>
                  <a:spcPct val="20000"/>
                </a:spcBef>
                <a:defRPr/>
              </a:pPr>
              <a:r>
                <a:rPr lang="zh-CN" altLang="en-US" sz="1500" dirty="0">
                  <a:solidFill>
                    <a:prstClr val="white"/>
                  </a:solidFill>
                  <a:latin typeface="Arial" panose="020B0604020202020204" pitchFamily="34" charset="0"/>
                  <a:ea typeface="微软雅黑" panose="020B0503020204020204" charset="-122"/>
                  <a:cs typeface="+mn-ea"/>
                  <a:sym typeface="Arial" panose="020B0604020202020204" pitchFamily="34" charset="0"/>
                </a:rPr>
                <a:t>原土层、碎石层</a:t>
              </a:r>
              <a:endParaRPr lang="en-US" sz="1500" dirty="0">
                <a:solidFill>
                  <a:prstClr val="white"/>
                </a:solidFill>
                <a:latin typeface="Arial" panose="020B0604020202020204" pitchFamily="34" charset="0"/>
                <a:ea typeface="微软雅黑" panose="020B0503020204020204" charset="-122"/>
                <a:sym typeface="Arial" panose="020B0604020202020204" pitchFamily="34" charset="0"/>
              </a:endParaRPr>
            </a:p>
          </p:txBody>
        </p:sp>
        <p:sp>
          <p:nvSpPr>
            <p:cNvPr id="90" name="Text Placeholder 3"/>
            <p:cNvSpPr txBox="1"/>
            <p:nvPr/>
          </p:nvSpPr>
          <p:spPr>
            <a:xfrm>
              <a:off x="1270277" y="1418801"/>
              <a:ext cx="5015617" cy="274321"/>
            </a:xfrm>
            <a:prstGeom prst="rect">
              <a:avLst/>
            </a:prstGeom>
            <a:grpFill/>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just" defTabSz="853440" fontAlgn="base">
                <a:lnSpc>
                  <a:spcPct val="120000"/>
                </a:lnSpc>
                <a:spcBef>
                  <a:spcPct val="0"/>
                </a:spcBef>
                <a:spcAft>
                  <a:spcPct val="0"/>
                </a:spcAft>
              </a:pPr>
              <a:r>
                <a:rPr lang="zh-CN" altLang="en-US" sz="1000" dirty="0">
                  <a:solidFill>
                    <a:prstClr val="white"/>
                  </a:solidFill>
                  <a:latin typeface="微软雅黑" panose="020B0503020204020204" charset="-122"/>
                  <a:ea typeface="微软雅黑" panose="020B0503020204020204" charset="-122"/>
                  <a:cs typeface="+mn-ea"/>
                  <a:sym typeface="Arial" panose="020B0604020202020204" pitchFamily="34" charset="0"/>
                </a:rPr>
                <a:t>将原土层夯实至</a:t>
              </a:r>
              <a:r>
                <a:rPr lang="en-US" altLang="zh-CN" sz="1000" dirty="0">
                  <a:solidFill>
                    <a:prstClr val="white"/>
                  </a:solidFill>
                  <a:latin typeface="微软雅黑" panose="020B0503020204020204" charset="-122"/>
                  <a:ea typeface="微软雅黑" panose="020B0503020204020204" charset="-122"/>
                  <a:cs typeface="+mn-ea"/>
                  <a:sym typeface="Arial" panose="020B0604020202020204" pitchFamily="34" charset="0"/>
                </a:rPr>
                <a:t>95%</a:t>
              </a:r>
              <a:r>
                <a:rPr lang="zh-CN" altLang="en-US" sz="1000" dirty="0">
                  <a:solidFill>
                    <a:prstClr val="white"/>
                  </a:solidFill>
                  <a:latin typeface="微软雅黑" panose="020B0503020204020204" charset="-122"/>
                  <a:ea typeface="微软雅黑" panose="020B0503020204020204" charset="-122"/>
                  <a:cs typeface="+mn-ea"/>
                  <a:sym typeface="Arial" panose="020B0604020202020204" pitchFamily="34" charset="0"/>
                </a:rPr>
                <a:t>密实度</a:t>
              </a:r>
              <a:r>
                <a:rPr lang="en-US" altLang="zh-CN" sz="1000" dirty="0">
                  <a:solidFill>
                    <a:prstClr val="white"/>
                  </a:solidFill>
                  <a:latin typeface="微软雅黑" panose="020B0503020204020204" charset="-122"/>
                  <a:ea typeface="微软雅黑" panose="020B0503020204020204" charset="-122"/>
                  <a:cs typeface="+mn-ea"/>
                  <a:sym typeface="Arial" panose="020B0604020202020204" pitchFamily="34" charset="0"/>
                </a:rPr>
                <a:t>,</a:t>
              </a:r>
              <a:r>
                <a:rPr lang="zh-CN" altLang="en-US" sz="1000" dirty="0">
                  <a:solidFill>
                    <a:prstClr val="white"/>
                  </a:solidFill>
                  <a:latin typeface="微软雅黑" panose="020B0503020204020204" charset="-122"/>
                  <a:ea typeface="微软雅黑" panose="020B0503020204020204" charset="-122"/>
                  <a:cs typeface="+mn-ea"/>
                  <a:sym typeface="Arial" panose="020B0604020202020204" pitchFamily="34" charset="0"/>
                </a:rPr>
                <a:t>确保不松散不塌陷。上铺</a:t>
              </a:r>
              <a:r>
                <a:rPr lang="en-US" altLang="zh-CN" sz="1000" dirty="0">
                  <a:solidFill>
                    <a:prstClr val="white"/>
                  </a:solidFill>
                  <a:latin typeface="微软雅黑" panose="020B0503020204020204" charset="-122"/>
                  <a:ea typeface="微软雅黑" panose="020B0503020204020204" charset="-122"/>
                  <a:cs typeface="+mn-ea"/>
                  <a:sym typeface="Arial" panose="020B0604020202020204" pitchFamily="34" charset="0"/>
                </a:rPr>
                <a:t>50cm</a:t>
              </a:r>
              <a:r>
                <a:rPr lang="zh-CN" altLang="en-US" sz="1000" dirty="0">
                  <a:solidFill>
                    <a:prstClr val="white"/>
                  </a:solidFill>
                  <a:latin typeface="微软雅黑" panose="020B0503020204020204" charset="-122"/>
                  <a:ea typeface="微软雅黑" panose="020B0503020204020204" charset="-122"/>
                  <a:cs typeface="+mn-ea"/>
                  <a:sym typeface="Arial" panose="020B0604020202020204" pitchFamily="34" charset="0"/>
                </a:rPr>
                <a:t>碎石稳定层，碎石粒径为</a:t>
              </a:r>
              <a:r>
                <a:rPr lang="en-US" altLang="zh-CN" sz="1000" dirty="0">
                  <a:solidFill>
                    <a:prstClr val="white"/>
                  </a:solidFill>
                  <a:latin typeface="微软雅黑" panose="020B0503020204020204" charset="-122"/>
                  <a:ea typeface="微软雅黑" panose="020B0503020204020204" charset="-122"/>
                  <a:cs typeface="+mn-ea"/>
                  <a:sym typeface="Arial" panose="020B0604020202020204" pitchFamily="34" charset="0"/>
                </a:rPr>
                <a:t>6~9mm</a:t>
              </a:r>
              <a:r>
                <a:rPr lang="zh-CN" altLang="en-US" sz="1000" dirty="0">
                  <a:solidFill>
                    <a:prstClr val="white"/>
                  </a:solidFill>
                  <a:latin typeface="微软雅黑" panose="020B0503020204020204" charset="-122"/>
                  <a:ea typeface="微软雅黑" panose="020B0503020204020204" charset="-122"/>
                  <a:cs typeface="+mn-ea"/>
                  <a:sym typeface="Arial" panose="020B0604020202020204" pitchFamily="34" charset="0"/>
                </a:rPr>
                <a:t>，以防止冬季地下水分结冰膨胀。</a:t>
              </a:r>
              <a:endParaRPr lang="en-GB" altLang="zh-CN" sz="1000" dirty="0">
                <a:solidFill>
                  <a:prstClr val="white"/>
                </a:solidFill>
                <a:latin typeface="微软雅黑" panose="020B0503020204020204" charset="-122"/>
                <a:ea typeface="微软雅黑" panose="020B0503020204020204" charset="-122"/>
                <a:cs typeface="+mn-ea"/>
                <a:sym typeface="Arial" panose="020B0604020202020204" pitchFamily="34" charset="0"/>
              </a:endParaRPr>
            </a:p>
          </p:txBody>
        </p:sp>
      </p:grpSp>
      <p:grpSp>
        <p:nvGrpSpPr>
          <p:cNvPr id="91" name="Group 30"/>
          <p:cNvGrpSpPr/>
          <p:nvPr/>
        </p:nvGrpSpPr>
        <p:grpSpPr>
          <a:xfrm>
            <a:off x="7665586" y="2376501"/>
            <a:ext cx="4033443" cy="916367"/>
            <a:chOff x="1270277" y="1183010"/>
            <a:chExt cx="5015617" cy="687276"/>
          </a:xfrm>
        </p:grpSpPr>
        <p:sp>
          <p:nvSpPr>
            <p:cNvPr id="92" name="Text Placeholder 3"/>
            <p:cNvSpPr txBox="1"/>
            <p:nvPr/>
          </p:nvSpPr>
          <p:spPr>
            <a:xfrm>
              <a:off x="1270277" y="1183010"/>
              <a:ext cx="1184441" cy="205740"/>
            </a:xfrm>
            <a:prstGeom prst="rect">
              <a:avLst/>
            </a:prstGeom>
            <a:blipFill rotWithShape="1">
              <a:blip r:embed="rId18"/>
              <a:tile tx="0" ty="0" sx="100000" sy="100000" flip="none" algn="tl"/>
            </a:blipFill>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98880">
                <a:lnSpc>
                  <a:spcPct val="120000"/>
                </a:lnSpc>
                <a:spcBef>
                  <a:spcPct val="20000"/>
                </a:spcBef>
                <a:defRPr/>
              </a:pPr>
              <a:r>
                <a:rPr lang="zh-CN" altLang="en-US" sz="1500" dirty="0">
                  <a:solidFill>
                    <a:prstClr val="white"/>
                  </a:solidFill>
                  <a:latin typeface="微软雅黑" panose="020B0503020204020204" charset="-122"/>
                  <a:ea typeface="微软雅黑" panose="020B0503020204020204" charset="-122"/>
                  <a:cs typeface="+mn-ea"/>
                  <a:sym typeface="Arial" panose="020B0604020202020204" pitchFamily="34" charset="0"/>
                </a:rPr>
                <a:t>沥青水稳层</a:t>
              </a:r>
              <a:endParaRPr lang="en-US" sz="1500" dirty="0">
                <a:solidFill>
                  <a:prstClr val="white"/>
                </a:solidFill>
                <a:latin typeface="Arial" panose="020B0604020202020204" pitchFamily="34" charset="0"/>
                <a:ea typeface="微软雅黑" panose="020B0503020204020204" charset="-122"/>
                <a:sym typeface="Arial" panose="020B0604020202020204" pitchFamily="34" charset="0"/>
              </a:endParaRPr>
            </a:p>
          </p:txBody>
        </p:sp>
        <p:sp>
          <p:nvSpPr>
            <p:cNvPr id="93" name="Text Placeholder 3"/>
            <p:cNvSpPr txBox="1"/>
            <p:nvPr/>
          </p:nvSpPr>
          <p:spPr>
            <a:xfrm>
              <a:off x="1270277" y="1418801"/>
              <a:ext cx="5015617" cy="451485"/>
            </a:xfrm>
            <a:prstGeom prst="rect">
              <a:avLst/>
            </a:prstGeom>
            <a:blipFill rotWithShape="1">
              <a:blip r:embed="rId18"/>
              <a:tile tx="0" ty="0" sx="100000" sy="100000" flip="none" algn="tl"/>
            </a:blipFill>
          </p:spPr>
          <p:txBody>
            <a:bodyPr wrap="square" lIns="0" tIns="0" rIns="0" bIns="0" anchor="t" anchorCtr="0">
              <a:spAutoFit/>
            </a:bodyPr>
            <a:lstStyle>
              <a:defPPr>
                <a:defRPr lang="zh-CN"/>
              </a:defPPr>
              <a:lvl1pPr marL="0" indent="0" algn="just">
                <a:lnSpc>
                  <a:spcPct val="120000"/>
                </a:lnSpc>
                <a:buNone/>
                <a:defRPr sz="1100" baseline="0">
                  <a:solidFill>
                    <a:schemeClr val="bg1"/>
                  </a:solidFill>
                  <a:latin typeface="微软雅黑" panose="020B0503020204020204" charset="-122"/>
                  <a:ea typeface="微软雅黑" panose="020B0503020204020204" charset="-122"/>
                  <a:cs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indent="0">
                <a:buNone/>
                <a:defRPr sz="900"/>
              </a:lvl6pPr>
              <a:lvl7pPr indent="0">
                <a:buNone/>
                <a:defRPr sz="900"/>
              </a:lvl7pPr>
              <a:lvl8pPr indent="0">
                <a:buNone/>
                <a:defRPr sz="900"/>
              </a:lvl8pPr>
              <a:lvl9pPr indent="0">
                <a:buNone/>
                <a:defRPr sz="900"/>
              </a:lvl9pPr>
            </a:lstStyle>
            <a:p>
              <a:pPr defTabSz="853440" fontAlgn="base">
                <a:spcBef>
                  <a:spcPct val="0"/>
                </a:spcBef>
                <a:spcAft>
                  <a:spcPct val="0"/>
                </a:spcAft>
              </a:pPr>
              <a:r>
                <a:rPr lang="zh-CN" altLang="en-US" dirty="0">
                  <a:solidFill>
                    <a:prstClr val="white"/>
                  </a:solidFill>
                  <a:sym typeface="Arial" panose="020B0604020202020204" pitchFamily="34" charset="0"/>
                </a:rPr>
                <a:t>铺设</a:t>
              </a:r>
              <a:r>
                <a:rPr lang="en-US" altLang="zh-CN" dirty="0">
                  <a:solidFill>
                    <a:prstClr val="white"/>
                  </a:solidFill>
                  <a:sym typeface="Arial" panose="020B0604020202020204" pitchFamily="34" charset="0"/>
                </a:rPr>
                <a:t>1cm</a:t>
              </a:r>
              <a:r>
                <a:rPr lang="zh-CN" altLang="en-US" dirty="0">
                  <a:solidFill>
                    <a:prstClr val="white"/>
                  </a:solidFill>
                  <a:sym typeface="Arial" panose="020B0604020202020204" pitchFamily="34" charset="0"/>
                </a:rPr>
                <a:t>厚沥青层，沥青混合料充分压实。平整度合格率在</a:t>
              </a:r>
              <a:r>
                <a:rPr lang="en-US" altLang="zh-CN" dirty="0">
                  <a:solidFill>
                    <a:prstClr val="white"/>
                  </a:solidFill>
                  <a:sym typeface="Arial" panose="020B0604020202020204" pitchFamily="34" charset="0"/>
                </a:rPr>
                <a:t>95%</a:t>
              </a:r>
              <a:r>
                <a:rPr lang="zh-CN" altLang="en-US" dirty="0">
                  <a:solidFill>
                    <a:prstClr val="white"/>
                  </a:solidFill>
                  <a:sym typeface="Arial" panose="020B0604020202020204" pitchFamily="34" charset="0"/>
                </a:rPr>
                <a:t>以上，</a:t>
              </a:r>
              <a:r>
                <a:rPr lang="en-US" altLang="zh-CN" dirty="0">
                  <a:solidFill>
                    <a:prstClr val="white"/>
                  </a:solidFill>
                  <a:sym typeface="Arial" panose="020B0604020202020204" pitchFamily="34" charset="0"/>
                </a:rPr>
                <a:t>3</a:t>
              </a:r>
              <a:r>
                <a:rPr lang="zh-CN" altLang="en-US" dirty="0">
                  <a:solidFill>
                    <a:prstClr val="white"/>
                  </a:solidFill>
                  <a:sym typeface="Arial" panose="020B0604020202020204" pitchFamily="34" charset="0"/>
                </a:rPr>
                <a:t>米直尺误差</a:t>
              </a:r>
              <a:r>
                <a:rPr lang="en-US" altLang="zh-CN" dirty="0">
                  <a:solidFill>
                    <a:prstClr val="white"/>
                  </a:solidFill>
                  <a:sym typeface="Arial" panose="020B0604020202020204" pitchFamily="34" charset="0"/>
                </a:rPr>
                <a:t>3mm</a:t>
              </a:r>
              <a:r>
                <a:rPr lang="zh-CN" altLang="en-US" dirty="0">
                  <a:solidFill>
                    <a:prstClr val="white"/>
                  </a:solidFill>
                  <a:sym typeface="Arial" panose="020B0604020202020204" pitchFamily="34" charset="0"/>
                </a:rPr>
                <a:t>；坡 度：横向</a:t>
              </a:r>
              <a:r>
                <a:rPr lang="en-US" altLang="zh-CN" dirty="0">
                  <a:solidFill>
                    <a:prstClr val="white"/>
                  </a:solidFill>
                  <a:sym typeface="Arial" panose="020B0604020202020204" pitchFamily="34" charset="0"/>
                </a:rPr>
                <a:t>&lt;1%</a:t>
              </a:r>
              <a:r>
                <a:rPr lang="zh-CN" altLang="en-US" dirty="0">
                  <a:solidFill>
                    <a:prstClr val="white"/>
                  </a:solidFill>
                  <a:sym typeface="Arial" panose="020B0604020202020204" pitchFamily="34" charset="0"/>
                </a:rPr>
                <a:t>，纵向</a:t>
              </a:r>
              <a:r>
                <a:rPr lang="en-US" altLang="zh-CN" dirty="0">
                  <a:solidFill>
                    <a:prstClr val="white"/>
                  </a:solidFill>
                  <a:sym typeface="Arial" panose="020B0604020202020204" pitchFamily="34" charset="0"/>
                </a:rPr>
                <a:t>&lt;1‰</a:t>
              </a:r>
              <a:r>
                <a:rPr lang="zh-CN" altLang="en-US" dirty="0">
                  <a:solidFill>
                    <a:prstClr val="white"/>
                  </a:solidFill>
                  <a:sym typeface="Arial" panose="020B0604020202020204" pitchFamily="34" charset="0"/>
                </a:rPr>
                <a:t>，跳高区</a:t>
              </a:r>
              <a:r>
                <a:rPr lang="en-US" altLang="zh-CN" dirty="0">
                  <a:solidFill>
                    <a:prstClr val="white"/>
                  </a:solidFill>
                  <a:sym typeface="Arial" panose="020B0604020202020204" pitchFamily="34" charset="0"/>
                </a:rPr>
                <a:t>&lt;4‰</a:t>
              </a:r>
              <a:r>
                <a:rPr lang="zh-CN" altLang="en-US" dirty="0">
                  <a:solidFill>
                    <a:prstClr val="white"/>
                  </a:solidFill>
                  <a:sym typeface="Arial" panose="020B0604020202020204" pitchFamily="34" charset="0"/>
                </a:rPr>
                <a:t>，表面应平坦光滑保证排水。</a:t>
              </a:r>
              <a:endParaRPr lang="en-GB" altLang="zh-CN" dirty="0">
                <a:solidFill>
                  <a:prstClr val="white"/>
                </a:solidFill>
                <a:sym typeface="Arial" panose="020B0604020202020204" pitchFamily="34" charset="0"/>
              </a:endParaRPr>
            </a:p>
          </p:txBody>
        </p:sp>
      </p:grpSp>
      <p:grpSp>
        <p:nvGrpSpPr>
          <p:cNvPr id="94" name="Group 30"/>
          <p:cNvGrpSpPr/>
          <p:nvPr/>
        </p:nvGrpSpPr>
        <p:grpSpPr>
          <a:xfrm>
            <a:off x="7665607" y="3586934"/>
            <a:ext cx="4183949" cy="689571"/>
            <a:chOff x="1270277" y="1175943"/>
            <a:chExt cx="5202772" cy="517178"/>
          </a:xfrm>
          <a:blipFill rotWithShape="1">
            <a:blip r:embed="rId18"/>
            <a:tile tx="0" ty="0" sx="100000" sy="100000" flip="none" algn="tl"/>
          </a:blipFill>
        </p:grpSpPr>
        <p:sp>
          <p:nvSpPr>
            <p:cNvPr id="95" name="Text Placeholder 3"/>
            <p:cNvSpPr txBox="1"/>
            <p:nvPr/>
          </p:nvSpPr>
          <p:spPr>
            <a:xfrm>
              <a:off x="1270277" y="1175943"/>
              <a:ext cx="1184441" cy="205740"/>
            </a:xfrm>
            <a:prstGeom prst="rect">
              <a:avLst/>
            </a:prstGeom>
            <a:grpFill/>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98880">
                <a:lnSpc>
                  <a:spcPct val="120000"/>
                </a:lnSpc>
                <a:spcBef>
                  <a:spcPct val="20000"/>
                </a:spcBef>
                <a:defRPr/>
              </a:pPr>
              <a:r>
                <a:rPr lang="zh-CN" altLang="en-US" sz="1500" dirty="0">
                  <a:solidFill>
                    <a:prstClr val="white"/>
                  </a:solidFill>
                  <a:latin typeface="微软雅黑" panose="020B0503020204020204" charset="-122"/>
                  <a:ea typeface="微软雅黑" panose="020B0503020204020204" charset="-122"/>
                  <a:cs typeface="+mn-ea"/>
                  <a:sym typeface="Arial" panose="020B0604020202020204" pitchFamily="34" charset="0"/>
                </a:rPr>
                <a:t>减震防水层</a:t>
              </a:r>
              <a:endParaRPr lang="en-US" sz="1500" dirty="0">
                <a:solidFill>
                  <a:prstClr val="white"/>
                </a:solidFill>
                <a:latin typeface="Arial" panose="020B0604020202020204" pitchFamily="34" charset="0"/>
                <a:ea typeface="微软雅黑" panose="020B0503020204020204" charset="-122"/>
                <a:sym typeface="Arial" panose="020B0604020202020204" pitchFamily="34" charset="0"/>
              </a:endParaRPr>
            </a:p>
          </p:txBody>
        </p:sp>
        <p:sp>
          <p:nvSpPr>
            <p:cNvPr id="96" name="Text Placeholder 3"/>
            <p:cNvSpPr txBox="1"/>
            <p:nvPr/>
          </p:nvSpPr>
          <p:spPr>
            <a:xfrm>
              <a:off x="1270277" y="1418801"/>
              <a:ext cx="5202772" cy="274320"/>
            </a:xfrm>
            <a:prstGeom prst="rect">
              <a:avLst/>
            </a:prstGeom>
            <a:grpFill/>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just" defTabSz="853440" fontAlgn="base">
                <a:lnSpc>
                  <a:spcPct val="120000"/>
                </a:lnSpc>
                <a:spcBef>
                  <a:spcPct val="0"/>
                </a:spcBef>
                <a:spcAft>
                  <a:spcPct val="0"/>
                </a:spcAft>
              </a:pPr>
              <a:r>
                <a:rPr lang="zh-CN" altLang="en-US" sz="1000" dirty="0">
                  <a:solidFill>
                    <a:prstClr val="white"/>
                  </a:solidFill>
                  <a:latin typeface="微软雅黑" panose="020B0503020204020204" charset="-122"/>
                  <a:ea typeface="微软雅黑" panose="020B0503020204020204" charset="-122"/>
                  <a:cs typeface="+mn-ea"/>
                  <a:sym typeface="Arial" panose="020B0604020202020204" pitchFamily="34" charset="0"/>
                </a:rPr>
                <a:t>具有高冲击吸收、良好的防水性，使场地的冲击吸收高达</a:t>
              </a:r>
              <a:r>
                <a:rPr lang="en-US" altLang="zh-CN" sz="1000" dirty="0">
                  <a:solidFill>
                    <a:prstClr val="white"/>
                  </a:solidFill>
                  <a:latin typeface="微软雅黑" panose="020B0503020204020204" charset="-122"/>
                  <a:ea typeface="微软雅黑" panose="020B0503020204020204" charset="-122"/>
                  <a:cs typeface="+mn-ea"/>
                  <a:sym typeface="Arial" panose="020B0604020202020204" pitchFamily="34" charset="0"/>
                </a:rPr>
                <a:t>55%</a:t>
              </a:r>
              <a:r>
                <a:rPr lang="zh-CN" altLang="en-US" sz="1000" dirty="0">
                  <a:solidFill>
                    <a:prstClr val="white"/>
                  </a:solidFill>
                  <a:latin typeface="微软雅黑" panose="020B0503020204020204" charset="-122"/>
                  <a:ea typeface="微软雅黑" panose="020B0503020204020204" charset="-122"/>
                  <a:cs typeface="+mn-ea"/>
                  <a:sym typeface="Arial" panose="020B0604020202020204" pitchFamily="34" charset="0"/>
                </a:rPr>
                <a:t>，增加人造草坪的弹性，使之更接近天然草坪，达到运动脚感和球感好的舒适效果。</a:t>
              </a:r>
              <a:endParaRPr lang="en-GB" altLang="zh-CN" sz="1000" dirty="0">
                <a:solidFill>
                  <a:prstClr val="white"/>
                </a:solidFill>
                <a:latin typeface="微软雅黑" panose="020B0503020204020204" charset="-122"/>
                <a:ea typeface="微软雅黑" panose="020B0503020204020204" charset="-122"/>
                <a:cs typeface="+mn-ea"/>
                <a:sym typeface="Arial" panose="020B0604020202020204" pitchFamily="34" charset="0"/>
              </a:endParaRPr>
            </a:p>
          </p:txBody>
        </p:sp>
      </p:grpSp>
      <p:grpSp>
        <p:nvGrpSpPr>
          <p:cNvPr id="97" name="Group 30"/>
          <p:cNvGrpSpPr/>
          <p:nvPr/>
        </p:nvGrpSpPr>
        <p:grpSpPr>
          <a:xfrm>
            <a:off x="7665586" y="4764956"/>
            <a:ext cx="4033443" cy="813595"/>
            <a:chOff x="1270277" y="1220084"/>
            <a:chExt cx="5015617" cy="610197"/>
          </a:xfrm>
        </p:grpSpPr>
        <p:sp>
          <p:nvSpPr>
            <p:cNvPr id="98" name="Text Placeholder 3"/>
            <p:cNvSpPr txBox="1"/>
            <p:nvPr/>
          </p:nvSpPr>
          <p:spPr>
            <a:xfrm>
              <a:off x="1270277" y="1220084"/>
              <a:ext cx="1184441" cy="205740"/>
            </a:xfrm>
            <a:prstGeom prst="rect">
              <a:avLst/>
            </a:prstGeom>
            <a:blipFill rotWithShape="1">
              <a:blip r:embed="rId18"/>
              <a:tile tx="0" ty="0" sx="100000" sy="100000" flip="none" algn="tl"/>
            </a:blipFill>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98880">
                <a:lnSpc>
                  <a:spcPct val="120000"/>
                </a:lnSpc>
                <a:spcBef>
                  <a:spcPct val="20000"/>
                </a:spcBef>
                <a:defRPr/>
              </a:pPr>
              <a:r>
                <a:rPr lang="zh-CN" altLang="en-US" sz="1500" dirty="0">
                  <a:solidFill>
                    <a:prstClr val="white"/>
                  </a:solidFill>
                  <a:latin typeface="微软雅黑" panose="020B0503020204020204" charset="-122"/>
                  <a:ea typeface="微软雅黑" panose="020B0503020204020204" charset="-122"/>
                  <a:cs typeface="+mn-ea"/>
                  <a:sym typeface="Arial" panose="020B0604020202020204" pitchFamily="34" charset="0"/>
                </a:rPr>
                <a:t>人造草坪层</a:t>
              </a:r>
              <a:endParaRPr lang="en-US" sz="1500" dirty="0">
                <a:solidFill>
                  <a:prstClr val="white"/>
                </a:solidFill>
                <a:latin typeface="Arial" panose="020B0604020202020204" pitchFamily="34" charset="0"/>
                <a:ea typeface="微软雅黑" panose="020B0503020204020204" charset="-122"/>
                <a:sym typeface="Arial" panose="020B0604020202020204" pitchFamily="34" charset="0"/>
              </a:endParaRPr>
            </a:p>
          </p:txBody>
        </p:sp>
        <p:sp>
          <p:nvSpPr>
            <p:cNvPr id="99" name="Text Placeholder 3"/>
            <p:cNvSpPr txBox="1"/>
            <p:nvPr/>
          </p:nvSpPr>
          <p:spPr>
            <a:xfrm>
              <a:off x="1270277" y="1418801"/>
              <a:ext cx="5015617" cy="411480"/>
            </a:xfrm>
            <a:prstGeom prst="rect">
              <a:avLst/>
            </a:prstGeom>
            <a:blipFill rotWithShape="1">
              <a:blip r:embed="rId18"/>
              <a:tile tx="0" ty="0" sx="100000" sy="100000" flip="none" algn="tl"/>
            </a:blipFill>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just" defTabSz="853440" fontAlgn="base">
                <a:lnSpc>
                  <a:spcPct val="120000"/>
                </a:lnSpc>
                <a:spcBef>
                  <a:spcPct val="0"/>
                </a:spcBef>
                <a:spcAft>
                  <a:spcPct val="0"/>
                </a:spcAft>
              </a:pPr>
              <a:r>
                <a:rPr lang="zh-CN" altLang="en-US" sz="1000" dirty="0">
                  <a:solidFill>
                    <a:prstClr val="white"/>
                  </a:solidFill>
                  <a:latin typeface="微软雅黑" panose="020B0503020204020204" charset="-122"/>
                  <a:ea typeface="微软雅黑" panose="020B0503020204020204" charset="-122"/>
                  <a:cs typeface="+mn-ea"/>
                  <a:sym typeface="Arial" panose="020B0604020202020204" pitchFamily="34" charset="0"/>
                </a:rPr>
                <a:t>依横向由中央依序向两侧铺设安装。分割区及接合区交接重合</a:t>
              </a:r>
              <a:r>
                <a:rPr lang="en-US" altLang="zh-CN" sz="1000" dirty="0">
                  <a:solidFill>
                    <a:prstClr val="white"/>
                  </a:solidFill>
                  <a:latin typeface="微软雅黑" panose="020B0503020204020204" charset="-122"/>
                  <a:ea typeface="微软雅黑" panose="020B0503020204020204" charset="-122"/>
                  <a:cs typeface="+mn-ea"/>
                  <a:sym typeface="Arial" panose="020B0604020202020204" pitchFamily="34" charset="0"/>
                </a:rPr>
                <a:t>10</a:t>
              </a:r>
              <a:r>
                <a:rPr lang="zh-CN" altLang="en-US" sz="1000" dirty="0">
                  <a:solidFill>
                    <a:prstClr val="white"/>
                  </a:solidFill>
                  <a:latin typeface="微软雅黑" panose="020B0503020204020204" charset="-122"/>
                  <a:ea typeface="微软雅黑" panose="020B0503020204020204" charset="-122"/>
                  <a:cs typeface="+mn-ea"/>
                  <a:sym typeface="Arial" panose="020B0604020202020204" pitchFamily="34" charset="0"/>
                </a:rPr>
                <a:t>～</a:t>
              </a:r>
              <a:r>
                <a:rPr lang="en-US" altLang="zh-CN" sz="1000" dirty="0">
                  <a:solidFill>
                    <a:prstClr val="white"/>
                  </a:solidFill>
                  <a:latin typeface="微软雅黑" panose="020B0503020204020204" charset="-122"/>
                  <a:ea typeface="微软雅黑" panose="020B0503020204020204" charset="-122"/>
                  <a:cs typeface="+mn-ea"/>
                  <a:sym typeface="Arial" panose="020B0604020202020204" pitchFamily="34" charset="0"/>
                </a:rPr>
                <a:t>500px</a:t>
              </a:r>
              <a:r>
                <a:rPr lang="zh-CN" altLang="en-US" sz="1000" dirty="0">
                  <a:solidFill>
                    <a:prstClr val="white"/>
                  </a:solidFill>
                  <a:latin typeface="微软雅黑" panose="020B0503020204020204" charset="-122"/>
                  <a:ea typeface="微软雅黑" panose="020B0503020204020204" charset="-122"/>
                  <a:cs typeface="+mn-ea"/>
                  <a:sym typeface="Arial" panose="020B0604020202020204" pitchFamily="34" charset="0"/>
                </a:rPr>
                <a:t>。按国际足联运动场规则设计进行足球场画线工程，放样足球场各项标示线等。</a:t>
              </a:r>
              <a:endParaRPr lang="en-GB" altLang="zh-CN" sz="1000" dirty="0">
                <a:solidFill>
                  <a:prstClr val="white"/>
                </a:solidFill>
                <a:latin typeface="微软雅黑" panose="020B0503020204020204" charset="-122"/>
                <a:ea typeface="微软雅黑" panose="020B0503020204020204" charset="-122"/>
                <a:cs typeface="+mn-ea"/>
                <a:sym typeface="Arial" panose="020B0604020202020204" pitchFamily="34" charset="0"/>
              </a:endParaRPr>
            </a:p>
          </p:txBody>
        </p:sp>
      </p:grpSp>
      <p:grpSp>
        <p:nvGrpSpPr>
          <p:cNvPr id="100" name="Group 30"/>
          <p:cNvGrpSpPr/>
          <p:nvPr/>
        </p:nvGrpSpPr>
        <p:grpSpPr>
          <a:xfrm>
            <a:off x="7665579" y="5909667"/>
            <a:ext cx="4183948" cy="679486"/>
            <a:chOff x="1270277" y="1183506"/>
            <a:chExt cx="5202771" cy="509616"/>
          </a:xfrm>
          <a:blipFill rotWithShape="1">
            <a:blip r:embed="rId18"/>
            <a:tile tx="0" ty="0" sx="100000" sy="100000" flip="none" algn="tl"/>
          </a:blipFill>
        </p:grpSpPr>
        <p:sp>
          <p:nvSpPr>
            <p:cNvPr id="101" name="Text Placeholder 3"/>
            <p:cNvSpPr txBox="1"/>
            <p:nvPr/>
          </p:nvSpPr>
          <p:spPr>
            <a:xfrm>
              <a:off x="1270277" y="1183506"/>
              <a:ext cx="1895106" cy="205741"/>
            </a:xfrm>
            <a:prstGeom prst="rect">
              <a:avLst/>
            </a:prstGeom>
            <a:grpFill/>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98880">
                <a:lnSpc>
                  <a:spcPct val="120000"/>
                </a:lnSpc>
                <a:spcBef>
                  <a:spcPct val="20000"/>
                </a:spcBef>
                <a:defRPr/>
              </a:pPr>
              <a:r>
                <a:rPr lang="zh-CN" altLang="en-US" sz="1500" dirty="0">
                  <a:solidFill>
                    <a:prstClr val="white"/>
                  </a:solidFill>
                  <a:latin typeface="微软雅黑" panose="020B0503020204020204" charset="-122"/>
                  <a:ea typeface="微软雅黑" panose="020B0503020204020204" charset="-122"/>
                  <a:cs typeface="+mn-ea"/>
                  <a:sym typeface="Arial" panose="020B0604020202020204" pitchFamily="34" charset="0"/>
                </a:rPr>
                <a:t>石英砂胶粒填充层</a:t>
              </a:r>
              <a:endParaRPr lang="en-US" sz="1500" dirty="0">
                <a:solidFill>
                  <a:prstClr val="white"/>
                </a:solidFill>
                <a:latin typeface="Arial" panose="020B0604020202020204" pitchFamily="34" charset="0"/>
                <a:ea typeface="微软雅黑" panose="020B0503020204020204" charset="-122"/>
                <a:sym typeface="Arial" panose="020B0604020202020204" pitchFamily="34" charset="0"/>
              </a:endParaRPr>
            </a:p>
          </p:txBody>
        </p:sp>
        <p:sp>
          <p:nvSpPr>
            <p:cNvPr id="102" name="Text Placeholder 3"/>
            <p:cNvSpPr txBox="1"/>
            <p:nvPr/>
          </p:nvSpPr>
          <p:spPr>
            <a:xfrm>
              <a:off x="1270277" y="1418801"/>
              <a:ext cx="5202771" cy="274321"/>
            </a:xfrm>
            <a:prstGeom prst="rect">
              <a:avLst/>
            </a:prstGeom>
            <a:grpFill/>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just" defTabSz="853440" fontAlgn="base">
                <a:lnSpc>
                  <a:spcPct val="120000"/>
                </a:lnSpc>
                <a:spcBef>
                  <a:spcPct val="0"/>
                </a:spcBef>
                <a:spcAft>
                  <a:spcPct val="0"/>
                </a:spcAft>
              </a:pPr>
              <a:r>
                <a:rPr lang="zh-CN" altLang="en-US" sz="1000" dirty="0">
                  <a:solidFill>
                    <a:prstClr val="white"/>
                  </a:solidFill>
                  <a:latin typeface="微软雅黑" panose="020B0503020204020204" charset="-122"/>
                  <a:ea typeface="微软雅黑" panose="020B0503020204020204" charset="-122"/>
                  <a:cs typeface="+mn-ea"/>
                  <a:sym typeface="Arial" panose="020B0604020202020204" pitchFamily="34" charset="0"/>
                </a:rPr>
                <a:t>人造草专用石英砂铺装机由外向内铺设，依</a:t>
              </a:r>
              <a:r>
                <a:rPr lang="en-US" altLang="zh-CN" sz="1000" dirty="0">
                  <a:solidFill>
                    <a:prstClr val="white"/>
                  </a:solidFill>
                  <a:latin typeface="微软雅黑" panose="020B0503020204020204" charset="-122"/>
                  <a:ea typeface="微软雅黑" panose="020B0503020204020204" charset="-122"/>
                  <a:cs typeface="+mn-ea"/>
                  <a:sym typeface="Arial" panose="020B0604020202020204" pitchFamily="34" charset="0"/>
                </a:rPr>
                <a:t>26±1㎏/㎡</a:t>
              </a:r>
              <a:r>
                <a:rPr lang="zh-CN" altLang="en-US" sz="1000" dirty="0">
                  <a:solidFill>
                    <a:prstClr val="white"/>
                  </a:solidFill>
                  <a:latin typeface="微软雅黑" panose="020B0503020204020204" charset="-122"/>
                  <a:ea typeface="微软雅黑" panose="020B0503020204020204" charset="-122"/>
                  <a:cs typeface="+mn-ea"/>
                  <a:sym typeface="Arial" panose="020B0604020202020204" pitchFamily="34" charset="0"/>
                </a:rPr>
                <a:t>铺设量铺设。弹性颗粒依</a:t>
              </a:r>
              <a:r>
                <a:rPr lang="en-US" altLang="zh-CN" sz="1000" dirty="0">
                  <a:solidFill>
                    <a:prstClr val="white"/>
                  </a:solidFill>
                  <a:latin typeface="微软雅黑" panose="020B0503020204020204" charset="-122"/>
                  <a:ea typeface="微软雅黑" panose="020B0503020204020204" charset="-122"/>
                  <a:cs typeface="+mn-ea"/>
                  <a:sym typeface="Arial" panose="020B0604020202020204" pitchFamily="34" charset="0"/>
                </a:rPr>
                <a:t>4±1㎏/㎡</a:t>
              </a:r>
              <a:r>
                <a:rPr lang="zh-CN" altLang="en-US" sz="1000" dirty="0">
                  <a:solidFill>
                    <a:prstClr val="white"/>
                  </a:solidFill>
                  <a:latin typeface="微软雅黑" panose="020B0503020204020204" charset="-122"/>
                  <a:ea typeface="微软雅黑" panose="020B0503020204020204" charset="-122"/>
                  <a:cs typeface="+mn-ea"/>
                  <a:sym typeface="Arial" panose="020B0604020202020204" pitchFamily="34" charset="0"/>
                </a:rPr>
                <a:t>铺设量铺设，铺装机前进速度及铺装量需平均。</a:t>
              </a:r>
              <a:endParaRPr lang="en-GB" altLang="zh-CN" sz="1000" dirty="0">
                <a:solidFill>
                  <a:prstClr val="white"/>
                </a:solidFill>
                <a:latin typeface="微软雅黑" panose="020B0503020204020204" charset="-122"/>
                <a:ea typeface="微软雅黑" panose="020B0503020204020204" charset="-122"/>
                <a:cs typeface="+mn-ea"/>
                <a:sym typeface="Arial" panose="020B0604020202020204" pitchFamily="34" charset="0"/>
              </a:endParaRPr>
            </a:p>
          </p:txBody>
        </p:sp>
      </p:grpSp>
      <p:sp>
        <p:nvSpPr>
          <p:cNvPr id="103" name="Freeform 46"/>
          <p:cNvSpPr>
            <a:spLocks noEditPoints="1"/>
          </p:cNvSpPr>
          <p:nvPr/>
        </p:nvSpPr>
        <p:spPr bwMode="auto">
          <a:xfrm>
            <a:off x="6795878" y="1406543"/>
            <a:ext cx="500902" cy="498124"/>
          </a:xfrm>
          <a:custGeom>
            <a:avLst/>
            <a:gdLst/>
            <a:ahLst/>
            <a:cxnLst>
              <a:cxn ang="0">
                <a:pos x="55" y="44"/>
              </a:cxn>
              <a:cxn ang="0">
                <a:pos x="44" y="55"/>
              </a:cxn>
              <a:cxn ang="0">
                <a:pos x="10" y="55"/>
              </a:cxn>
              <a:cxn ang="0">
                <a:pos x="0" y="44"/>
              </a:cxn>
              <a:cxn ang="0">
                <a:pos x="0" y="10"/>
              </a:cxn>
              <a:cxn ang="0">
                <a:pos x="10" y="0"/>
              </a:cxn>
              <a:cxn ang="0">
                <a:pos x="44" y="0"/>
              </a:cxn>
              <a:cxn ang="0">
                <a:pos x="55" y="10"/>
              </a:cxn>
              <a:cxn ang="0">
                <a:pos x="55" y="44"/>
              </a:cxn>
              <a:cxn ang="0">
                <a:pos x="46" y="20"/>
              </a:cxn>
              <a:cxn ang="0">
                <a:pos x="46" y="17"/>
              </a:cxn>
              <a:cxn ang="0">
                <a:pos x="42" y="13"/>
              </a:cxn>
              <a:cxn ang="0">
                <a:pos x="39" y="13"/>
              </a:cxn>
              <a:cxn ang="0">
                <a:pos x="23" y="30"/>
              </a:cxn>
              <a:cxn ang="0">
                <a:pos x="15" y="22"/>
              </a:cxn>
              <a:cxn ang="0">
                <a:pos x="12" y="22"/>
              </a:cxn>
              <a:cxn ang="0">
                <a:pos x="8" y="26"/>
              </a:cxn>
              <a:cxn ang="0">
                <a:pos x="8" y="29"/>
              </a:cxn>
              <a:cxn ang="0">
                <a:pos x="21" y="42"/>
              </a:cxn>
              <a:cxn ang="0">
                <a:pos x="24" y="42"/>
              </a:cxn>
              <a:cxn ang="0">
                <a:pos x="46" y="20"/>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1"/>
          </a:solidFill>
          <a:ln w="9525">
            <a:noFill/>
            <a:round/>
          </a:ln>
        </p:spPr>
        <p:txBody>
          <a:bodyPr vert="horz" wrap="square" lIns="119990" tIns="59994" rIns="119990" bIns="59994" numCol="1" anchor="t" anchorCtr="0" compatLnSpc="1"/>
          <a:lstStyle/>
          <a:p>
            <a:pPr defTabSz="853440" fontAlgn="base">
              <a:lnSpc>
                <a:spcPct val="120000"/>
              </a:lnSpc>
              <a:spcBef>
                <a:spcPct val="0"/>
              </a:spcBef>
              <a:spcAft>
                <a:spcPct val="0"/>
              </a:spcAft>
            </a:pPr>
            <a:endParaRPr lang="en-US" sz="700">
              <a:solidFill>
                <a:prstClr val="white"/>
              </a:solidFill>
              <a:latin typeface="Arial" panose="020B0604020202020204" pitchFamily="34" charset="0"/>
              <a:ea typeface="微软雅黑" panose="020B0503020204020204" charset="-122"/>
              <a:sym typeface="Arial" panose="020B0604020202020204" pitchFamily="34" charset="0"/>
            </a:endParaRPr>
          </a:p>
        </p:txBody>
      </p:sp>
      <p:sp>
        <p:nvSpPr>
          <p:cNvPr id="104" name="Freeform 46"/>
          <p:cNvSpPr>
            <a:spLocks noEditPoints="1"/>
          </p:cNvSpPr>
          <p:nvPr/>
        </p:nvSpPr>
        <p:spPr bwMode="auto">
          <a:xfrm>
            <a:off x="6795878" y="2534377"/>
            <a:ext cx="500902" cy="498124"/>
          </a:xfrm>
          <a:custGeom>
            <a:avLst/>
            <a:gdLst/>
            <a:ahLst/>
            <a:cxnLst>
              <a:cxn ang="0">
                <a:pos x="55" y="44"/>
              </a:cxn>
              <a:cxn ang="0">
                <a:pos x="44" y="55"/>
              </a:cxn>
              <a:cxn ang="0">
                <a:pos x="10" y="55"/>
              </a:cxn>
              <a:cxn ang="0">
                <a:pos x="0" y="44"/>
              </a:cxn>
              <a:cxn ang="0">
                <a:pos x="0" y="10"/>
              </a:cxn>
              <a:cxn ang="0">
                <a:pos x="10" y="0"/>
              </a:cxn>
              <a:cxn ang="0">
                <a:pos x="44" y="0"/>
              </a:cxn>
              <a:cxn ang="0">
                <a:pos x="55" y="10"/>
              </a:cxn>
              <a:cxn ang="0">
                <a:pos x="55" y="44"/>
              </a:cxn>
              <a:cxn ang="0">
                <a:pos x="46" y="20"/>
              </a:cxn>
              <a:cxn ang="0">
                <a:pos x="46" y="17"/>
              </a:cxn>
              <a:cxn ang="0">
                <a:pos x="42" y="13"/>
              </a:cxn>
              <a:cxn ang="0">
                <a:pos x="39" y="13"/>
              </a:cxn>
              <a:cxn ang="0">
                <a:pos x="23" y="30"/>
              </a:cxn>
              <a:cxn ang="0">
                <a:pos x="15" y="22"/>
              </a:cxn>
              <a:cxn ang="0">
                <a:pos x="12" y="22"/>
              </a:cxn>
              <a:cxn ang="0">
                <a:pos x="8" y="26"/>
              </a:cxn>
              <a:cxn ang="0">
                <a:pos x="8" y="29"/>
              </a:cxn>
              <a:cxn ang="0">
                <a:pos x="21" y="42"/>
              </a:cxn>
              <a:cxn ang="0">
                <a:pos x="24" y="42"/>
              </a:cxn>
              <a:cxn ang="0">
                <a:pos x="46" y="20"/>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2"/>
          </a:solidFill>
          <a:ln w="9525">
            <a:noFill/>
            <a:round/>
          </a:ln>
        </p:spPr>
        <p:txBody>
          <a:bodyPr vert="horz" wrap="square" lIns="119990" tIns="59994" rIns="119990" bIns="59994" numCol="1" anchor="t" anchorCtr="0" compatLnSpc="1"/>
          <a:lstStyle/>
          <a:p>
            <a:pPr defTabSz="853440" fontAlgn="base">
              <a:lnSpc>
                <a:spcPct val="120000"/>
              </a:lnSpc>
              <a:spcBef>
                <a:spcPct val="0"/>
              </a:spcBef>
              <a:spcAft>
                <a:spcPct val="0"/>
              </a:spcAft>
            </a:pPr>
            <a:endParaRPr lang="en-US" sz="700">
              <a:solidFill>
                <a:prstClr val="white"/>
              </a:solidFill>
              <a:latin typeface="Arial" panose="020B0604020202020204" pitchFamily="34" charset="0"/>
              <a:ea typeface="微软雅黑" panose="020B0503020204020204" charset="-122"/>
              <a:sym typeface="Arial" panose="020B0604020202020204" pitchFamily="34" charset="0"/>
            </a:endParaRPr>
          </a:p>
        </p:txBody>
      </p:sp>
      <p:sp>
        <p:nvSpPr>
          <p:cNvPr id="105" name="Freeform 46"/>
          <p:cNvSpPr>
            <a:spLocks noEditPoints="1"/>
          </p:cNvSpPr>
          <p:nvPr/>
        </p:nvSpPr>
        <p:spPr bwMode="auto">
          <a:xfrm>
            <a:off x="6795878" y="3662211"/>
            <a:ext cx="500902" cy="498124"/>
          </a:xfrm>
          <a:custGeom>
            <a:avLst/>
            <a:gdLst/>
            <a:ahLst/>
            <a:cxnLst>
              <a:cxn ang="0">
                <a:pos x="55" y="44"/>
              </a:cxn>
              <a:cxn ang="0">
                <a:pos x="44" y="55"/>
              </a:cxn>
              <a:cxn ang="0">
                <a:pos x="10" y="55"/>
              </a:cxn>
              <a:cxn ang="0">
                <a:pos x="0" y="44"/>
              </a:cxn>
              <a:cxn ang="0">
                <a:pos x="0" y="10"/>
              </a:cxn>
              <a:cxn ang="0">
                <a:pos x="10" y="0"/>
              </a:cxn>
              <a:cxn ang="0">
                <a:pos x="44" y="0"/>
              </a:cxn>
              <a:cxn ang="0">
                <a:pos x="55" y="10"/>
              </a:cxn>
              <a:cxn ang="0">
                <a:pos x="55" y="44"/>
              </a:cxn>
              <a:cxn ang="0">
                <a:pos x="46" y="20"/>
              </a:cxn>
              <a:cxn ang="0">
                <a:pos x="46" y="17"/>
              </a:cxn>
              <a:cxn ang="0">
                <a:pos x="42" y="13"/>
              </a:cxn>
              <a:cxn ang="0">
                <a:pos x="39" y="13"/>
              </a:cxn>
              <a:cxn ang="0">
                <a:pos x="23" y="30"/>
              </a:cxn>
              <a:cxn ang="0">
                <a:pos x="15" y="22"/>
              </a:cxn>
              <a:cxn ang="0">
                <a:pos x="12" y="22"/>
              </a:cxn>
              <a:cxn ang="0">
                <a:pos x="8" y="26"/>
              </a:cxn>
              <a:cxn ang="0">
                <a:pos x="8" y="29"/>
              </a:cxn>
              <a:cxn ang="0">
                <a:pos x="21" y="42"/>
              </a:cxn>
              <a:cxn ang="0">
                <a:pos x="24" y="42"/>
              </a:cxn>
              <a:cxn ang="0">
                <a:pos x="46" y="20"/>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3"/>
          </a:solidFill>
          <a:ln w="9525">
            <a:noFill/>
            <a:round/>
          </a:ln>
        </p:spPr>
        <p:txBody>
          <a:bodyPr vert="horz" wrap="square" lIns="119990" tIns="59994" rIns="119990" bIns="59994" numCol="1" anchor="t" anchorCtr="0" compatLnSpc="1"/>
          <a:lstStyle/>
          <a:p>
            <a:pPr defTabSz="853440" fontAlgn="base">
              <a:lnSpc>
                <a:spcPct val="120000"/>
              </a:lnSpc>
              <a:spcBef>
                <a:spcPct val="0"/>
              </a:spcBef>
              <a:spcAft>
                <a:spcPct val="0"/>
              </a:spcAft>
            </a:pPr>
            <a:endParaRPr lang="en-US" sz="700">
              <a:solidFill>
                <a:prstClr val="white"/>
              </a:solidFill>
              <a:latin typeface="Arial" panose="020B0604020202020204" pitchFamily="34" charset="0"/>
              <a:ea typeface="微软雅黑" panose="020B0503020204020204" charset="-122"/>
              <a:sym typeface="Arial" panose="020B0604020202020204" pitchFamily="34" charset="0"/>
            </a:endParaRPr>
          </a:p>
        </p:txBody>
      </p:sp>
      <p:sp>
        <p:nvSpPr>
          <p:cNvPr id="106" name="Freeform 46"/>
          <p:cNvSpPr>
            <a:spLocks noEditPoints="1"/>
          </p:cNvSpPr>
          <p:nvPr/>
        </p:nvSpPr>
        <p:spPr bwMode="auto">
          <a:xfrm>
            <a:off x="6795878" y="4790044"/>
            <a:ext cx="500902" cy="498124"/>
          </a:xfrm>
          <a:custGeom>
            <a:avLst/>
            <a:gdLst/>
            <a:ahLst/>
            <a:cxnLst>
              <a:cxn ang="0">
                <a:pos x="55" y="44"/>
              </a:cxn>
              <a:cxn ang="0">
                <a:pos x="44" y="55"/>
              </a:cxn>
              <a:cxn ang="0">
                <a:pos x="10" y="55"/>
              </a:cxn>
              <a:cxn ang="0">
                <a:pos x="0" y="44"/>
              </a:cxn>
              <a:cxn ang="0">
                <a:pos x="0" y="10"/>
              </a:cxn>
              <a:cxn ang="0">
                <a:pos x="10" y="0"/>
              </a:cxn>
              <a:cxn ang="0">
                <a:pos x="44" y="0"/>
              </a:cxn>
              <a:cxn ang="0">
                <a:pos x="55" y="10"/>
              </a:cxn>
              <a:cxn ang="0">
                <a:pos x="55" y="44"/>
              </a:cxn>
              <a:cxn ang="0">
                <a:pos x="46" y="20"/>
              </a:cxn>
              <a:cxn ang="0">
                <a:pos x="46" y="17"/>
              </a:cxn>
              <a:cxn ang="0">
                <a:pos x="42" y="13"/>
              </a:cxn>
              <a:cxn ang="0">
                <a:pos x="39" y="13"/>
              </a:cxn>
              <a:cxn ang="0">
                <a:pos x="23" y="30"/>
              </a:cxn>
              <a:cxn ang="0">
                <a:pos x="15" y="22"/>
              </a:cxn>
              <a:cxn ang="0">
                <a:pos x="12" y="22"/>
              </a:cxn>
              <a:cxn ang="0">
                <a:pos x="8" y="26"/>
              </a:cxn>
              <a:cxn ang="0">
                <a:pos x="8" y="29"/>
              </a:cxn>
              <a:cxn ang="0">
                <a:pos x="21" y="42"/>
              </a:cxn>
              <a:cxn ang="0">
                <a:pos x="24" y="42"/>
              </a:cxn>
              <a:cxn ang="0">
                <a:pos x="46" y="20"/>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4"/>
          </a:solidFill>
          <a:ln w="9525">
            <a:noFill/>
            <a:round/>
          </a:ln>
        </p:spPr>
        <p:txBody>
          <a:bodyPr vert="horz" wrap="square" lIns="119990" tIns="59994" rIns="119990" bIns="59994" numCol="1" anchor="t" anchorCtr="0" compatLnSpc="1"/>
          <a:lstStyle/>
          <a:p>
            <a:pPr defTabSz="853440" fontAlgn="base">
              <a:lnSpc>
                <a:spcPct val="120000"/>
              </a:lnSpc>
              <a:spcBef>
                <a:spcPct val="0"/>
              </a:spcBef>
              <a:spcAft>
                <a:spcPct val="0"/>
              </a:spcAft>
            </a:pPr>
            <a:endParaRPr lang="en-US" sz="700">
              <a:solidFill>
                <a:prstClr val="white"/>
              </a:solidFill>
              <a:latin typeface="Arial" panose="020B0604020202020204" pitchFamily="34" charset="0"/>
              <a:ea typeface="微软雅黑" panose="020B0503020204020204" charset="-122"/>
              <a:sym typeface="Arial" panose="020B0604020202020204" pitchFamily="34" charset="0"/>
            </a:endParaRPr>
          </a:p>
        </p:txBody>
      </p:sp>
      <p:sp>
        <p:nvSpPr>
          <p:cNvPr id="107" name="Freeform 46"/>
          <p:cNvSpPr>
            <a:spLocks noEditPoints="1"/>
          </p:cNvSpPr>
          <p:nvPr/>
        </p:nvSpPr>
        <p:spPr bwMode="auto">
          <a:xfrm>
            <a:off x="6795878" y="5917877"/>
            <a:ext cx="500902" cy="498124"/>
          </a:xfrm>
          <a:custGeom>
            <a:avLst/>
            <a:gdLst/>
            <a:ahLst/>
            <a:cxnLst>
              <a:cxn ang="0">
                <a:pos x="55" y="44"/>
              </a:cxn>
              <a:cxn ang="0">
                <a:pos x="44" y="55"/>
              </a:cxn>
              <a:cxn ang="0">
                <a:pos x="10" y="55"/>
              </a:cxn>
              <a:cxn ang="0">
                <a:pos x="0" y="44"/>
              </a:cxn>
              <a:cxn ang="0">
                <a:pos x="0" y="10"/>
              </a:cxn>
              <a:cxn ang="0">
                <a:pos x="10" y="0"/>
              </a:cxn>
              <a:cxn ang="0">
                <a:pos x="44" y="0"/>
              </a:cxn>
              <a:cxn ang="0">
                <a:pos x="55" y="10"/>
              </a:cxn>
              <a:cxn ang="0">
                <a:pos x="55" y="44"/>
              </a:cxn>
              <a:cxn ang="0">
                <a:pos x="46" y="20"/>
              </a:cxn>
              <a:cxn ang="0">
                <a:pos x="46" y="17"/>
              </a:cxn>
              <a:cxn ang="0">
                <a:pos x="42" y="13"/>
              </a:cxn>
              <a:cxn ang="0">
                <a:pos x="39" y="13"/>
              </a:cxn>
              <a:cxn ang="0">
                <a:pos x="23" y="30"/>
              </a:cxn>
              <a:cxn ang="0">
                <a:pos x="15" y="22"/>
              </a:cxn>
              <a:cxn ang="0">
                <a:pos x="12" y="22"/>
              </a:cxn>
              <a:cxn ang="0">
                <a:pos x="8" y="26"/>
              </a:cxn>
              <a:cxn ang="0">
                <a:pos x="8" y="29"/>
              </a:cxn>
              <a:cxn ang="0">
                <a:pos x="21" y="42"/>
              </a:cxn>
              <a:cxn ang="0">
                <a:pos x="24" y="42"/>
              </a:cxn>
              <a:cxn ang="0">
                <a:pos x="46" y="20"/>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3"/>
          </a:solidFill>
          <a:ln w="9525">
            <a:noFill/>
            <a:round/>
          </a:ln>
        </p:spPr>
        <p:txBody>
          <a:bodyPr vert="horz" wrap="square" lIns="119990" tIns="59994" rIns="119990" bIns="59994" numCol="1" anchor="t" anchorCtr="0" compatLnSpc="1"/>
          <a:lstStyle/>
          <a:p>
            <a:pPr defTabSz="853440" fontAlgn="base">
              <a:lnSpc>
                <a:spcPct val="120000"/>
              </a:lnSpc>
              <a:spcBef>
                <a:spcPct val="0"/>
              </a:spcBef>
              <a:spcAft>
                <a:spcPct val="0"/>
              </a:spcAft>
            </a:pPr>
            <a:endParaRPr lang="en-US" sz="700">
              <a:solidFill>
                <a:prstClr val="white"/>
              </a:solidFill>
              <a:latin typeface="Arial" panose="020B0604020202020204" pitchFamily="34" charset="0"/>
              <a:ea typeface="微软雅黑" panose="020B0503020204020204" charset="-122"/>
              <a:sym typeface="Arial" panose="020B0604020202020204" pitchFamily="34" charset="0"/>
            </a:endParaRPr>
          </a:p>
        </p:txBody>
      </p:sp>
      <p:sp>
        <p:nvSpPr>
          <p:cNvPr id="108" name="矩形 107"/>
          <p:cNvSpPr/>
          <p:nvPr/>
        </p:nvSpPr>
        <p:spPr>
          <a:xfrm>
            <a:off x="6795770" y="561340"/>
            <a:ext cx="3887470" cy="423545"/>
          </a:xfrm>
          <a:prstGeom prst="rect">
            <a:avLst/>
          </a:prstGeom>
          <a:blipFill>
            <a:blip r:embed="rId18"/>
            <a:tile tx="0" ty="0" sx="100000" sy="100000" flip="none" algn="tl"/>
          </a:blipFill>
        </p:spPr>
        <p:txBody>
          <a:bodyPr wrap="square" lIns="85330" tIns="42665" rIns="85330" bIns="42665">
            <a:spAutoFit/>
          </a:bodyPr>
          <a:lstStyle/>
          <a:p>
            <a:pPr defTabSz="853440" fontAlgn="base">
              <a:spcBef>
                <a:spcPct val="0"/>
              </a:spcBef>
              <a:spcAft>
                <a:spcPct val="0"/>
              </a:spcAft>
            </a:pPr>
            <a:r>
              <a:rPr lang="zh-CN" altLang="en-US" sz="2200" b="1" dirty="0">
                <a:solidFill>
                  <a:prstClr val="white"/>
                </a:solidFill>
                <a:latin typeface="微软雅黑" panose="020B0503020204020204" charset="-122"/>
                <a:ea typeface="微软雅黑" panose="020B0503020204020204" charset="-122"/>
              </a:rPr>
              <a:t>１、人工草坪铺装施工工艺</a:t>
            </a:r>
            <a:endParaRPr lang="zh-CN" altLang="en-US" sz="2200" b="1" dirty="0">
              <a:solidFill>
                <a:prstClr val="white"/>
              </a:solidFill>
              <a:latin typeface="微软雅黑" panose="020B0503020204020204" charset="-122"/>
              <a:ea typeface="微软雅黑" panose="020B0503020204020204" charset="-122"/>
            </a:endParaRPr>
          </a:p>
        </p:txBody>
      </p:sp>
      <p:sp>
        <p:nvSpPr>
          <p:cNvPr id="113" name="TextBox 112"/>
          <p:cNvSpPr txBox="1"/>
          <p:nvPr/>
        </p:nvSpPr>
        <p:spPr>
          <a:xfrm>
            <a:off x="293195" y="5847565"/>
            <a:ext cx="610870" cy="248285"/>
          </a:xfrm>
          <a:prstGeom prst="rect">
            <a:avLst/>
          </a:prstGeom>
          <a:noFill/>
        </p:spPr>
        <p:txBody>
          <a:bodyPr wrap="square" lIns="85330" tIns="42665" rIns="85330" bIns="42665" rtlCol="0">
            <a:spAutoFit/>
          </a:bodyPr>
          <a:lstStyle/>
          <a:p>
            <a:pPr defTabSz="853440" fontAlgn="base">
              <a:spcBef>
                <a:spcPct val="0"/>
              </a:spcBef>
              <a:spcAft>
                <a:spcPct val="0"/>
              </a:spcAft>
            </a:pPr>
            <a:r>
              <a:rPr lang="zh-CN" altLang="en-US" sz="1000" dirty="0">
                <a:solidFill>
                  <a:srgbClr val="E7E6E6">
                    <a:lumMod val="25000"/>
                  </a:srgbClr>
                </a:solidFill>
                <a:latin typeface="微软雅黑" panose="020B0503020204020204" charset="-122"/>
                <a:ea typeface="微软雅黑" panose="020B0503020204020204" charset="-122"/>
              </a:rPr>
              <a:t>原土层</a:t>
            </a:r>
            <a:endParaRPr lang="zh-CN" altLang="en-US" sz="1000" dirty="0">
              <a:solidFill>
                <a:srgbClr val="E7E6E6">
                  <a:lumMod val="25000"/>
                </a:srgbClr>
              </a:solidFill>
              <a:latin typeface="微软雅黑" panose="020B0503020204020204" charset="-122"/>
              <a:ea typeface="微软雅黑" panose="020B0503020204020204" charset="-122"/>
            </a:endParaRPr>
          </a:p>
        </p:txBody>
      </p:sp>
      <p:sp>
        <p:nvSpPr>
          <p:cNvPr id="114" name="TextBox 113"/>
          <p:cNvSpPr txBox="1"/>
          <p:nvPr/>
        </p:nvSpPr>
        <p:spPr>
          <a:xfrm>
            <a:off x="293216" y="4050300"/>
            <a:ext cx="702186" cy="248285"/>
          </a:xfrm>
          <a:prstGeom prst="rect">
            <a:avLst/>
          </a:prstGeom>
          <a:noFill/>
        </p:spPr>
        <p:txBody>
          <a:bodyPr wrap="square" lIns="85330" tIns="42665" rIns="85330" bIns="42665" rtlCol="0">
            <a:spAutoFit/>
          </a:bodyPr>
          <a:lstStyle/>
          <a:p>
            <a:pPr defTabSz="853440" fontAlgn="base">
              <a:spcBef>
                <a:spcPct val="0"/>
              </a:spcBef>
              <a:spcAft>
                <a:spcPct val="0"/>
              </a:spcAft>
            </a:pPr>
            <a:r>
              <a:rPr lang="zh-CN" altLang="en-US" sz="1000" dirty="0">
                <a:solidFill>
                  <a:srgbClr val="E7E6E6">
                    <a:lumMod val="25000"/>
                  </a:srgbClr>
                </a:solidFill>
                <a:latin typeface="微软雅黑" panose="020B0503020204020204" charset="-122"/>
                <a:ea typeface="微软雅黑" panose="020B0503020204020204" charset="-122"/>
              </a:rPr>
              <a:t>碎石层</a:t>
            </a:r>
            <a:endParaRPr lang="zh-CN" altLang="en-US" sz="1000" dirty="0">
              <a:solidFill>
                <a:srgbClr val="E7E6E6">
                  <a:lumMod val="25000"/>
                </a:srgbClr>
              </a:solidFill>
              <a:latin typeface="微软雅黑" panose="020B0503020204020204" charset="-122"/>
              <a:ea typeface="微软雅黑" panose="020B0503020204020204" charset="-122"/>
            </a:endParaRPr>
          </a:p>
        </p:txBody>
      </p:sp>
      <p:sp>
        <p:nvSpPr>
          <p:cNvPr id="115" name="TextBox 114"/>
          <p:cNvSpPr txBox="1"/>
          <p:nvPr/>
        </p:nvSpPr>
        <p:spPr>
          <a:xfrm>
            <a:off x="293202" y="3339821"/>
            <a:ext cx="567215" cy="248285"/>
          </a:xfrm>
          <a:prstGeom prst="rect">
            <a:avLst/>
          </a:prstGeom>
          <a:noFill/>
        </p:spPr>
        <p:txBody>
          <a:bodyPr wrap="square" lIns="85330" tIns="42665" rIns="85330" bIns="42665" rtlCol="0">
            <a:spAutoFit/>
          </a:bodyPr>
          <a:lstStyle/>
          <a:p>
            <a:pPr defTabSz="853440" fontAlgn="base">
              <a:spcBef>
                <a:spcPct val="0"/>
              </a:spcBef>
              <a:spcAft>
                <a:spcPct val="0"/>
              </a:spcAft>
            </a:pPr>
            <a:r>
              <a:rPr lang="zh-CN" altLang="en-US" sz="1000" dirty="0">
                <a:solidFill>
                  <a:srgbClr val="E7E6E6">
                    <a:lumMod val="25000"/>
                  </a:srgbClr>
                </a:solidFill>
                <a:latin typeface="微软雅黑" panose="020B0503020204020204" charset="-122"/>
                <a:ea typeface="微软雅黑" panose="020B0503020204020204" charset="-122"/>
              </a:rPr>
              <a:t>沥青层</a:t>
            </a:r>
            <a:endParaRPr lang="zh-CN" altLang="en-US" sz="1000" dirty="0">
              <a:solidFill>
                <a:srgbClr val="E7E6E6">
                  <a:lumMod val="25000"/>
                </a:srgbClr>
              </a:solidFill>
              <a:latin typeface="微软雅黑" panose="020B0503020204020204" charset="-122"/>
              <a:ea typeface="微软雅黑" panose="020B0503020204020204" charset="-122"/>
            </a:endParaRPr>
          </a:p>
        </p:txBody>
      </p:sp>
      <p:sp>
        <p:nvSpPr>
          <p:cNvPr id="116" name="TextBox 115"/>
          <p:cNvSpPr txBox="1"/>
          <p:nvPr/>
        </p:nvSpPr>
        <p:spPr>
          <a:xfrm>
            <a:off x="293202" y="3000700"/>
            <a:ext cx="567215" cy="248285"/>
          </a:xfrm>
          <a:prstGeom prst="rect">
            <a:avLst/>
          </a:prstGeom>
          <a:noFill/>
        </p:spPr>
        <p:txBody>
          <a:bodyPr wrap="square" lIns="85330" tIns="42665" rIns="85330" bIns="42665" rtlCol="0">
            <a:spAutoFit/>
          </a:bodyPr>
          <a:lstStyle/>
          <a:p>
            <a:pPr defTabSz="853440" fontAlgn="base">
              <a:spcBef>
                <a:spcPct val="0"/>
              </a:spcBef>
              <a:spcAft>
                <a:spcPct val="0"/>
              </a:spcAft>
            </a:pPr>
            <a:r>
              <a:rPr lang="zh-CN" altLang="en-US" sz="1000" dirty="0">
                <a:solidFill>
                  <a:srgbClr val="E7E6E6">
                    <a:lumMod val="25000"/>
                  </a:srgbClr>
                </a:solidFill>
                <a:latin typeface="微软雅黑" panose="020B0503020204020204" charset="-122"/>
                <a:ea typeface="微软雅黑" panose="020B0503020204020204" charset="-122"/>
              </a:rPr>
              <a:t>减震层</a:t>
            </a:r>
            <a:endParaRPr lang="zh-CN" altLang="en-US" sz="1000" dirty="0">
              <a:solidFill>
                <a:srgbClr val="E7E6E6">
                  <a:lumMod val="25000"/>
                </a:srgbClr>
              </a:solidFill>
              <a:latin typeface="微软雅黑" panose="020B0503020204020204" charset="-122"/>
              <a:ea typeface="微软雅黑" panose="020B0503020204020204" charset="-122"/>
            </a:endParaRPr>
          </a:p>
        </p:txBody>
      </p:sp>
      <p:sp>
        <p:nvSpPr>
          <p:cNvPr id="117" name="TextBox 116"/>
          <p:cNvSpPr txBox="1"/>
          <p:nvPr/>
        </p:nvSpPr>
        <p:spPr>
          <a:xfrm>
            <a:off x="293202" y="2794348"/>
            <a:ext cx="567215" cy="248285"/>
          </a:xfrm>
          <a:prstGeom prst="rect">
            <a:avLst/>
          </a:prstGeom>
          <a:noFill/>
        </p:spPr>
        <p:txBody>
          <a:bodyPr wrap="square" lIns="85330" tIns="42665" rIns="85330" bIns="42665" rtlCol="0">
            <a:spAutoFit/>
          </a:bodyPr>
          <a:lstStyle/>
          <a:p>
            <a:pPr defTabSz="853440" fontAlgn="base">
              <a:spcBef>
                <a:spcPct val="0"/>
              </a:spcBef>
              <a:spcAft>
                <a:spcPct val="0"/>
              </a:spcAft>
            </a:pPr>
            <a:r>
              <a:rPr lang="zh-CN" altLang="en-US" sz="1000" dirty="0">
                <a:solidFill>
                  <a:srgbClr val="E7E6E6">
                    <a:lumMod val="25000"/>
                  </a:srgbClr>
                </a:solidFill>
                <a:latin typeface="微软雅黑" panose="020B0503020204020204" charset="-122"/>
                <a:ea typeface="微软雅黑" panose="020B0503020204020204" charset="-122"/>
              </a:rPr>
              <a:t>石英砂</a:t>
            </a:r>
            <a:endParaRPr lang="zh-CN" altLang="en-US" sz="1000" dirty="0">
              <a:solidFill>
                <a:srgbClr val="E7E6E6">
                  <a:lumMod val="25000"/>
                </a:srgbClr>
              </a:solidFill>
              <a:latin typeface="微软雅黑" panose="020B0503020204020204" charset="-122"/>
              <a:ea typeface="微软雅黑" panose="020B0503020204020204" charset="-122"/>
            </a:endParaRPr>
          </a:p>
        </p:txBody>
      </p:sp>
      <p:sp>
        <p:nvSpPr>
          <p:cNvPr id="118" name="TextBox 117"/>
          <p:cNvSpPr txBox="1"/>
          <p:nvPr/>
        </p:nvSpPr>
        <p:spPr>
          <a:xfrm>
            <a:off x="293202" y="2591032"/>
            <a:ext cx="567215" cy="248285"/>
          </a:xfrm>
          <a:prstGeom prst="rect">
            <a:avLst/>
          </a:prstGeom>
          <a:noFill/>
        </p:spPr>
        <p:txBody>
          <a:bodyPr wrap="square" lIns="85330" tIns="42665" rIns="85330" bIns="42665" rtlCol="0">
            <a:spAutoFit/>
          </a:bodyPr>
          <a:lstStyle/>
          <a:p>
            <a:pPr defTabSz="853440" fontAlgn="base">
              <a:spcBef>
                <a:spcPct val="0"/>
              </a:spcBef>
              <a:spcAft>
                <a:spcPct val="0"/>
              </a:spcAft>
            </a:pPr>
            <a:r>
              <a:rPr lang="zh-CN" altLang="en-US" sz="1000" dirty="0">
                <a:solidFill>
                  <a:srgbClr val="E7E6E6">
                    <a:lumMod val="25000"/>
                  </a:srgbClr>
                </a:solidFill>
                <a:latin typeface="微软雅黑" panose="020B0503020204020204" charset="-122"/>
                <a:ea typeface="微软雅黑" panose="020B0503020204020204" charset="-122"/>
              </a:rPr>
              <a:t>橡胶粒</a:t>
            </a:r>
            <a:endParaRPr lang="zh-CN" altLang="en-US" sz="1000" dirty="0">
              <a:solidFill>
                <a:srgbClr val="E7E6E6">
                  <a:lumMod val="25000"/>
                </a:srgbClr>
              </a:solidFill>
              <a:latin typeface="微软雅黑" panose="020B0503020204020204" charset="-122"/>
              <a:ea typeface="微软雅黑" panose="020B0503020204020204" charset="-122"/>
            </a:endParaRPr>
          </a:p>
        </p:txBody>
      </p:sp>
      <p:pic>
        <p:nvPicPr>
          <p:cNvPr id="5122" name="Picture 2" descr="C:\Users\Administrator\Desktop\吴忠\Installation-Illustrations9.jpg"/>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4265641" y="-6704"/>
            <a:ext cx="2030623" cy="1527444"/>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C:\Users\Administrator\Desktop\吴忠\Installation-Illustrations8.jpg"/>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2186105" y="-1"/>
            <a:ext cx="2030623" cy="1527444"/>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C:\Users\Administrator\Desktop\吴忠\Installation-Illustrations7.jpg"/>
          <p:cNvPicPr>
            <a:picLocks noChangeAspect="1" noChangeArrowheads="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105735" y="-6703"/>
            <a:ext cx="2030623" cy="1527444"/>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Users\Administrator\Desktop\吴忠\201501081037548322.jpg"/>
          <p:cNvPicPr>
            <a:picLocks noChangeAspect="1" noChangeArrowheads="1"/>
          </p:cNvPicPr>
          <p:nvPr/>
        </p:nvPicPr>
        <p:blipFill rotWithShape="1">
          <a:blip r:embed="rId22">
            <a:extLst>
              <a:ext uri="{28A0092B-C50C-407E-A947-70E740481C1C}">
                <a14:useLocalDpi xmlns:a14="http://schemas.microsoft.com/office/drawing/2010/main" val="0"/>
              </a:ext>
            </a:extLst>
          </a:blip>
          <a:srcRect t="12437"/>
          <a:stretch>
            <a:fillRect/>
          </a:stretch>
        </p:blipFill>
        <p:spPr bwMode="auto">
          <a:xfrm>
            <a:off x="757822" y="-27020"/>
            <a:ext cx="4871436" cy="213842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randombar(vertical)">
                                      <p:cBhvr>
                                        <p:cTn id="7" dur="500"/>
                                        <p:tgtEl>
                                          <p:spTgt spid="48"/>
                                        </p:tgtEl>
                                      </p:cBhvr>
                                    </p:animEffect>
                                  </p:childTnLst>
                                </p:cTn>
                              </p:par>
                              <p:par>
                                <p:cTn id="8" presetID="14" presetClass="entr" presetSubtype="5" fill="hold" nodeType="withEffect">
                                  <p:stCondLst>
                                    <p:cond delay="0"/>
                                  </p:stCondLst>
                                  <p:childTnLst>
                                    <p:set>
                                      <p:cBhvr>
                                        <p:cTn id="9" dur="1" fill="hold">
                                          <p:stCondLst>
                                            <p:cond delay="0"/>
                                          </p:stCondLst>
                                        </p:cTn>
                                        <p:tgtEl>
                                          <p:spTgt spid="49"/>
                                        </p:tgtEl>
                                        <p:attrNameLst>
                                          <p:attrName>style.visibility</p:attrName>
                                        </p:attrNameLst>
                                      </p:cBhvr>
                                      <p:to>
                                        <p:strVal val="visible"/>
                                      </p:to>
                                    </p:set>
                                    <p:animEffect transition="in" filter="randombar(vertical)">
                                      <p:cBhvr>
                                        <p:cTn id="10" dur="500"/>
                                        <p:tgtEl>
                                          <p:spTgt spid="49"/>
                                        </p:tgtEl>
                                      </p:cBhvr>
                                    </p:animEffect>
                                  </p:childTnLst>
                                </p:cTn>
                              </p:par>
                            </p:childTnLst>
                          </p:cTn>
                        </p:par>
                        <p:par>
                          <p:cTn id="11" fill="hold">
                            <p:stCondLst>
                              <p:cond delay="500"/>
                            </p:stCondLst>
                            <p:childTnLst>
                              <p:par>
                                <p:cTn id="12" presetID="14" presetClass="entr" presetSubtype="10" fill="hold" grpId="0" nodeType="afterEffect">
                                  <p:stCondLst>
                                    <p:cond delay="0"/>
                                  </p:stCondLst>
                                  <p:childTnLst>
                                    <p:set>
                                      <p:cBhvr>
                                        <p:cTn id="13" dur="1" fill="hold">
                                          <p:stCondLst>
                                            <p:cond delay="0"/>
                                          </p:stCondLst>
                                        </p:cTn>
                                        <p:tgtEl>
                                          <p:spTgt spid="108"/>
                                        </p:tgtEl>
                                        <p:attrNameLst>
                                          <p:attrName>style.visibility</p:attrName>
                                        </p:attrNameLst>
                                      </p:cBhvr>
                                      <p:to>
                                        <p:strVal val="visible"/>
                                      </p:to>
                                    </p:set>
                                    <p:animEffect transition="in" filter="randombar(horizontal)">
                                      <p:cBhvr>
                                        <p:cTn id="14" dur="500"/>
                                        <p:tgtEl>
                                          <p:spTgt spid="108"/>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109"/>
                                        </p:tgtEl>
                                        <p:attrNameLst>
                                          <p:attrName>style.visibility</p:attrName>
                                        </p:attrNameLst>
                                      </p:cBhvr>
                                      <p:to>
                                        <p:strVal val="visible"/>
                                      </p:to>
                                    </p:set>
                                    <p:animEffect transition="in" filter="wipe(left)">
                                      <p:cBhvr>
                                        <p:cTn id="18" dur="500"/>
                                        <p:tgtEl>
                                          <p:spTgt spid="109"/>
                                        </p:tgtEl>
                                      </p:cBhvr>
                                    </p:animEffect>
                                  </p:childTnLst>
                                </p:cTn>
                              </p:par>
                              <p:par>
                                <p:cTn id="19" presetID="22" presetClass="entr" presetSubtype="8" fill="hold" nodeType="withEffect">
                                  <p:stCondLst>
                                    <p:cond delay="0"/>
                                  </p:stCondLst>
                                  <p:childTnLst>
                                    <p:set>
                                      <p:cBhvr>
                                        <p:cTn id="20" dur="1" fill="hold">
                                          <p:stCondLst>
                                            <p:cond delay="0"/>
                                          </p:stCondLst>
                                        </p:cTn>
                                        <p:tgtEl>
                                          <p:spTgt spid="110"/>
                                        </p:tgtEl>
                                        <p:attrNameLst>
                                          <p:attrName>style.visibility</p:attrName>
                                        </p:attrNameLst>
                                      </p:cBhvr>
                                      <p:to>
                                        <p:strVal val="visible"/>
                                      </p:to>
                                    </p:set>
                                    <p:animEffect transition="in" filter="wipe(left)">
                                      <p:cBhvr>
                                        <p:cTn id="21" dur="500"/>
                                        <p:tgtEl>
                                          <p:spTgt spid="110"/>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nodeType="clickEffect">
                                  <p:stCondLst>
                                    <p:cond delay="0"/>
                                  </p:stCondLst>
                                  <p:childTnLst>
                                    <p:set>
                                      <p:cBhvr>
                                        <p:cTn id="25" dur="1" fill="hold">
                                          <p:stCondLst>
                                            <p:cond delay="0"/>
                                          </p:stCondLst>
                                        </p:cTn>
                                        <p:tgtEl>
                                          <p:spTgt spid="83"/>
                                        </p:tgtEl>
                                        <p:attrNameLst>
                                          <p:attrName>style.visibility</p:attrName>
                                        </p:attrNameLst>
                                      </p:cBhvr>
                                      <p:to>
                                        <p:strVal val="visible"/>
                                      </p:to>
                                    </p:set>
                                    <p:anim calcmode="lin" valueType="num">
                                      <p:cBhvr>
                                        <p:cTn id="26" dur="500" fill="hold"/>
                                        <p:tgtEl>
                                          <p:spTgt spid="83"/>
                                        </p:tgtEl>
                                        <p:attrNameLst>
                                          <p:attrName>ppt_w</p:attrName>
                                        </p:attrNameLst>
                                      </p:cBhvr>
                                      <p:tavLst>
                                        <p:tav tm="0">
                                          <p:val>
                                            <p:fltVal val="0"/>
                                          </p:val>
                                        </p:tav>
                                        <p:tav tm="100000">
                                          <p:val>
                                            <p:strVal val="#ppt_w"/>
                                          </p:val>
                                        </p:tav>
                                      </p:tavLst>
                                    </p:anim>
                                    <p:anim calcmode="lin" valueType="num">
                                      <p:cBhvr>
                                        <p:cTn id="27" dur="500" fill="hold"/>
                                        <p:tgtEl>
                                          <p:spTgt spid="83"/>
                                        </p:tgtEl>
                                        <p:attrNameLst>
                                          <p:attrName>ppt_h</p:attrName>
                                        </p:attrNameLst>
                                      </p:cBhvr>
                                      <p:tavLst>
                                        <p:tav tm="0">
                                          <p:val>
                                            <p:fltVal val="0"/>
                                          </p:val>
                                        </p:tav>
                                        <p:tav tm="100000">
                                          <p:val>
                                            <p:strVal val="#ppt_h"/>
                                          </p:val>
                                        </p:tav>
                                      </p:tavLst>
                                    </p:anim>
                                    <p:animEffect transition="in" filter="fade">
                                      <p:cBhvr>
                                        <p:cTn id="28" dur="500"/>
                                        <p:tgtEl>
                                          <p:spTgt spid="83"/>
                                        </p:tgtEl>
                                      </p:cBhvr>
                                    </p:animEffect>
                                  </p:childTnLst>
                                </p:cTn>
                              </p:par>
                            </p:childTnLst>
                          </p:cTn>
                        </p:par>
                        <p:par>
                          <p:cTn id="29" fill="hold">
                            <p:stCondLst>
                              <p:cond delay="500"/>
                            </p:stCondLst>
                            <p:childTnLst>
                              <p:par>
                                <p:cTn id="30" presetID="22" presetClass="entr" presetSubtype="8" fill="hold" nodeType="afterEffect">
                                  <p:stCondLst>
                                    <p:cond delay="0"/>
                                  </p:stCondLst>
                                  <p:childTnLst>
                                    <p:set>
                                      <p:cBhvr>
                                        <p:cTn id="31" dur="1" fill="hold">
                                          <p:stCondLst>
                                            <p:cond delay="0"/>
                                          </p:stCondLst>
                                        </p:cTn>
                                        <p:tgtEl>
                                          <p:spTgt spid="88"/>
                                        </p:tgtEl>
                                        <p:attrNameLst>
                                          <p:attrName>style.visibility</p:attrName>
                                        </p:attrNameLst>
                                      </p:cBhvr>
                                      <p:to>
                                        <p:strVal val="visible"/>
                                      </p:to>
                                    </p:set>
                                    <p:animEffect transition="in" filter="wipe(left)">
                                      <p:cBhvr>
                                        <p:cTn id="32" dur="500"/>
                                        <p:tgtEl>
                                          <p:spTgt spid="88"/>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fade">
                                      <p:cBhvr>
                                        <p:cTn id="35" dur="500"/>
                                        <p:tgtEl>
                                          <p:spTgt spid="37"/>
                                        </p:tgtEl>
                                      </p:cBhvr>
                                    </p:animEffect>
                                  </p:childTnLst>
                                </p:cTn>
                              </p:par>
                              <p:par>
                                <p:cTn id="36" presetID="10" presetClass="entr" presetSubtype="0" fill="hold" grpId="1" nodeType="withEffect">
                                  <p:stCondLst>
                                    <p:cond delay="0"/>
                                  </p:stCondLst>
                                  <p:childTnLst>
                                    <p:set>
                                      <p:cBhvr>
                                        <p:cTn id="37" dur="1" fill="hold">
                                          <p:stCondLst>
                                            <p:cond delay="0"/>
                                          </p:stCondLst>
                                        </p:cTn>
                                        <p:tgtEl>
                                          <p:spTgt spid="36"/>
                                        </p:tgtEl>
                                        <p:attrNameLst>
                                          <p:attrName>style.visibility</p:attrName>
                                        </p:attrNameLst>
                                      </p:cBhvr>
                                      <p:to>
                                        <p:strVal val="visible"/>
                                      </p:to>
                                    </p:set>
                                    <p:animEffect transition="in" filter="fade">
                                      <p:cBhvr>
                                        <p:cTn id="38" dur="500"/>
                                        <p:tgtEl>
                                          <p:spTgt spid="36"/>
                                        </p:tgtEl>
                                      </p:cBhvr>
                                    </p:animEffect>
                                  </p:childTnLst>
                                </p:cTn>
                              </p:par>
                              <p:par>
                                <p:cTn id="39" presetID="10" presetClass="entr" presetSubtype="0" fill="hold" grpId="1" nodeType="with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fade">
                                      <p:cBhvr>
                                        <p:cTn id="41" dur="500"/>
                                        <p:tgtEl>
                                          <p:spTgt spid="35"/>
                                        </p:tgtEl>
                                      </p:cBhvr>
                                    </p:animEffect>
                                  </p:childTnLst>
                                </p:cTn>
                              </p:par>
                              <p:par>
                                <p:cTn id="42" presetID="10" presetClass="entr" presetSubtype="0" fill="hold" grpId="1" nodeType="withEffect">
                                  <p:stCondLst>
                                    <p:cond delay="0"/>
                                  </p:stCondLst>
                                  <p:childTnLst>
                                    <p:set>
                                      <p:cBhvr>
                                        <p:cTn id="43" dur="1" fill="hold">
                                          <p:stCondLst>
                                            <p:cond delay="0"/>
                                          </p:stCondLst>
                                        </p:cTn>
                                        <p:tgtEl>
                                          <p:spTgt spid="34"/>
                                        </p:tgtEl>
                                        <p:attrNameLst>
                                          <p:attrName>style.visibility</p:attrName>
                                        </p:attrNameLst>
                                      </p:cBhvr>
                                      <p:to>
                                        <p:strVal val="visible"/>
                                      </p:to>
                                    </p:set>
                                    <p:animEffect transition="in" filter="fade">
                                      <p:cBhvr>
                                        <p:cTn id="44" dur="500"/>
                                        <p:tgtEl>
                                          <p:spTgt spid="34"/>
                                        </p:tgtEl>
                                      </p:cBhvr>
                                    </p:animEffect>
                                  </p:childTnLst>
                                </p:cTn>
                              </p:par>
                              <p:par>
                                <p:cTn id="45" presetID="10" presetClass="entr" presetSubtype="0" fill="hold" grpId="1" nodeType="with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childTnLst>
                                </p:cTn>
                              </p:par>
                              <p:par>
                                <p:cTn id="48" presetID="10" presetClass="entr" presetSubtype="0" fill="hold" grpId="1" nodeType="withEffect">
                                  <p:stCondLst>
                                    <p:cond delay="0"/>
                                  </p:stCondLst>
                                  <p:childTnLst>
                                    <p:set>
                                      <p:cBhvr>
                                        <p:cTn id="49" dur="1" fill="hold">
                                          <p:stCondLst>
                                            <p:cond delay="0"/>
                                          </p:stCondLst>
                                        </p:cTn>
                                        <p:tgtEl>
                                          <p:spTgt spid="32"/>
                                        </p:tgtEl>
                                        <p:attrNameLst>
                                          <p:attrName>style.visibility</p:attrName>
                                        </p:attrNameLst>
                                      </p:cBhvr>
                                      <p:to>
                                        <p:strVal val="visible"/>
                                      </p:to>
                                    </p:set>
                                    <p:animEffect transition="in" filter="fade">
                                      <p:cBhvr>
                                        <p:cTn id="50" dur="500"/>
                                        <p:tgtEl>
                                          <p:spTgt spid="32"/>
                                        </p:tgtEl>
                                      </p:cBhvr>
                                    </p:animEffect>
                                  </p:childTnLst>
                                </p:cTn>
                              </p:par>
                              <p:par>
                                <p:cTn id="51" presetID="10" presetClass="entr" presetSubtype="0" fill="hold" grpId="1" nodeType="with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fade">
                                      <p:cBhvr>
                                        <p:cTn id="53" dur="500"/>
                                        <p:tgtEl>
                                          <p:spTgt spid="31"/>
                                        </p:tgtEl>
                                      </p:cBhvr>
                                    </p:animEffect>
                                  </p:childTnLst>
                                </p:cTn>
                              </p:par>
                              <p:par>
                                <p:cTn id="54" presetID="10" presetClass="entr" presetSubtype="0" fill="hold" grpId="1" nodeType="with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childTnLst>
                                </p:cTn>
                              </p:par>
                              <p:par>
                                <p:cTn id="57" presetID="10" presetClass="entr" presetSubtype="0" fill="hold" grpId="1" nodeType="withEffect">
                                  <p:stCondLst>
                                    <p:cond delay="0"/>
                                  </p:stCondLst>
                                  <p:childTnLst>
                                    <p:set>
                                      <p:cBhvr>
                                        <p:cTn id="58" dur="1" fill="hold">
                                          <p:stCondLst>
                                            <p:cond delay="0"/>
                                          </p:stCondLst>
                                        </p:cTn>
                                        <p:tgtEl>
                                          <p:spTgt spid="29"/>
                                        </p:tgtEl>
                                        <p:attrNameLst>
                                          <p:attrName>style.visibility</p:attrName>
                                        </p:attrNameLst>
                                      </p:cBhvr>
                                      <p:to>
                                        <p:strVal val="visible"/>
                                      </p:to>
                                    </p:set>
                                    <p:animEffect transition="in" filter="fade">
                                      <p:cBhvr>
                                        <p:cTn id="59" dur="500"/>
                                        <p:tgtEl>
                                          <p:spTgt spid="29"/>
                                        </p:tgtEl>
                                      </p:cBhvr>
                                    </p:animEffect>
                                  </p:childTnLst>
                                </p:cTn>
                              </p:par>
                              <p:par>
                                <p:cTn id="60" presetID="10" presetClass="entr" presetSubtype="0" fill="hold" grpId="1" nodeType="withEffect">
                                  <p:stCondLst>
                                    <p:cond delay="0"/>
                                  </p:stCondLst>
                                  <p:childTnLst>
                                    <p:set>
                                      <p:cBhvr>
                                        <p:cTn id="61" dur="1" fill="hold">
                                          <p:stCondLst>
                                            <p:cond delay="0"/>
                                          </p:stCondLst>
                                        </p:cTn>
                                        <p:tgtEl>
                                          <p:spTgt spid="28"/>
                                        </p:tgtEl>
                                        <p:attrNameLst>
                                          <p:attrName>style.visibility</p:attrName>
                                        </p:attrNameLst>
                                      </p:cBhvr>
                                      <p:to>
                                        <p:strVal val="visible"/>
                                      </p:to>
                                    </p:set>
                                    <p:animEffect transition="in" filter="fade">
                                      <p:cBhvr>
                                        <p:cTn id="62" dur="500"/>
                                        <p:tgtEl>
                                          <p:spTgt spid="28"/>
                                        </p:tgtEl>
                                      </p:cBhvr>
                                    </p:animEffect>
                                  </p:childTnLst>
                                </p:cTn>
                              </p:par>
                              <p:par>
                                <p:cTn id="63" presetID="10" presetClass="entr" presetSubtype="0" fill="hold" grpId="1" nodeType="withEffect">
                                  <p:stCondLst>
                                    <p:cond delay="0"/>
                                  </p:stCondLst>
                                  <p:childTnLst>
                                    <p:set>
                                      <p:cBhvr>
                                        <p:cTn id="64" dur="1" fill="hold">
                                          <p:stCondLst>
                                            <p:cond delay="0"/>
                                          </p:stCondLst>
                                        </p:cTn>
                                        <p:tgtEl>
                                          <p:spTgt spid="27"/>
                                        </p:tgtEl>
                                        <p:attrNameLst>
                                          <p:attrName>style.visibility</p:attrName>
                                        </p:attrNameLst>
                                      </p:cBhvr>
                                      <p:to>
                                        <p:strVal val="visible"/>
                                      </p:to>
                                    </p:set>
                                    <p:animEffect transition="in" filter="fade">
                                      <p:cBhvr>
                                        <p:cTn id="65" dur="500"/>
                                        <p:tgtEl>
                                          <p:spTgt spid="27"/>
                                        </p:tgtEl>
                                      </p:cBhvr>
                                    </p:animEffect>
                                  </p:childTnLst>
                                </p:cTn>
                              </p:par>
                              <p:par>
                                <p:cTn id="66" presetID="10" presetClass="entr" presetSubtype="0" fill="hold" grpId="1" nodeType="withEffect">
                                  <p:stCondLst>
                                    <p:cond delay="0"/>
                                  </p:stCondLst>
                                  <p:childTnLst>
                                    <p:set>
                                      <p:cBhvr>
                                        <p:cTn id="67" dur="1" fill="hold">
                                          <p:stCondLst>
                                            <p:cond delay="0"/>
                                          </p:stCondLst>
                                        </p:cTn>
                                        <p:tgtEl>
                                          <p:spTgt spid="26"/>
                                        </p:tgtEl>
                                        <p:attrNameLst>
                                          <p:attrName>style.visibility</p:attrName>
                                        </p:attrNameLst>
                                      </p:cBhvr>
                                      <p:to>
                                        <p:strVal val="visible"/>
                                      </p:to>
                                    </p:set>
                                    <p:animEffect transition="in" filter="fade">
                                      <p:cBhvr>
                                        <p:cTn id="68" dur="500"/>
                                        <p:tgtEl>
                                          <p:spTgt spid="26"/>
                                        </p:tgtEl>
                                      </p:cBhvr>
                                    </p:animEffect>
                                  </p:childTnLst>
                                </p:cTn>
                              </p:par>
                              <p:par>
                                <p:cTn id="69" presetID="10" presetClass="entr" presetSubtype="0" fill="hold" grpId="1" nodeType="withEffect">
                                  <p:stCondLst>
                                    <p:cond delay="0"/>
                                  </p:stCondLst>
                                  <p:childTnLst>
                                    <p:set>
                                      <p:cBhvr>
                                        <p:cTn id="70" dur="1" fill="hold">
                                          <p:stCondLst>
                                            <p:cond delay="0"/>
                                          </p:stCondLst>
                                        </p:cTn>
                                        <p:tgtEl>
                                          <p:spTgt spid="25"/>
                                        </p:tgtEl>
                                        <p:attrNameLst>
                                          <p:attrName>style.visibility</p:attrName>
                                        </p:attrNameLst>
                                      </p:cBhvr>
                                      <p:to>
                                        <p:strVal val="visible"/>
                                      </p:to>
                                    </p:set>
                                    <p:animEffect transition="in" filter="fade">
                                      <p:cBhvr>
                                        <p:cTn id="71" dur="500"/>
                                        <p:tgtEl>
                                          <p:spTgt spid="25"/>
                                        </p:tgtEl>
                                      </p:cBhvr>
                                    </p:animEffect>
                                  </p:childTnLst>
                                </p:cTn>
                              </p:par>
                              <p:par>
                                <p:cTn id="72" presetID="10" presetClass="entr" presetSubtype="0" fill="hold" grpId="1" nodeType="withEffect">
                                  <p:stCondLst>
                                    <p:cond delay="0"/>
                                  </p:stCondLst>
                                  <p:childTnLst>
                                    <p:set>
                                      <p:cBhvr>
                                        <p:cTn id="73" dur="1" fill="hold">
                                          <p:stCondLst>
                                            <p:cond delay="0"/>
                                          </p:stCondLst>
                                        </p:cTn>
                                        <p:tgtEl>
                                          <p:spTgt spid="24"/>
                                        </p:tgtEl>
                                        <p:attrNameLst>
                                          <p:attrName>style.visibility</p:attrName>
                                        </p:attrNameLst>
                                      </p:cBhvr>
                                      <p:to>
                                        <p:strVal val="visible"/>
                                      </p:to>
                                    </p:set>
                                    <p:animEffect transition="in" filter="fade">
                                      <p:cBhvr>
                                        <p:cTn id="74" dur="500"/>
                                        <p:tgtEl>
                                          <p:spTgt spid="24"/>
                                        </p:tgtEl>
                                      </p:cBhvr>
                                    </p:animEffect>
                                  </p:childTnLst>
                                </p:cTn>
                              </p:par>
                              <p:par>
                                <p:cTn id="75" presetID="10" presetClass="entr" presetSubtype="0" fill="hold" grpId="1" nodeType="withEffect">
                                  <p:stCondLst>
                                    <p:cond delay="0"/>
                                  </p:stCondLst>
                                  <p:childTnLst>
                                    <p:set>
                                      <p:cBhvr>
                                        <p:cTn id="76" dur="1" fill="hold">
                                          <p:stCondLst>
                                            <p:cond delay="0"/>
                                          </p:stCondLst>
                                        </p:cTn>
                                        <p:tgtEl>
                                          <p:spTgt spid="23"/>
                                        </p:tgtEl>
                                        <p:attrNameLst>
                                          <p:attrName>style.visibility</p:attrName>
                                        </p:attrNameLst>
                                      </p:cBhvr>
                                      <p:to>
                                        <p:strVal val="visible"/>
                                      </p:to>
                                    </p:set>
                                    <p:animEffect transition="in" filter="fade">
                                      <p:cBhvr>
                                        <p:cTn id="77" dur="500"/>
                                        <p:tgtEl>
                                          <p:spTgt spid="23"/>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39"/>
                                        </p:tgtEl>
                                        <p:attrNameLst>
                                          <p:attrName>style.visibility</p:attrName>
                                        </p:attrNameLst>
                                      </p:cBhvr>
                                      <p:to>
                                        <p:strVal val="visible"/>
                                      </p:to>
                                    </p:set>
                                    <p:animEffect transition="in" filter="fade">
                                      <p:cBhvr>
                                        <p:cTn id="80" dur="500"/>
                                        <p:tgtEl>
                                          <p:spTgt spid="39"/>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113"/>
                                        </p:tgtEl>
                                        <p:attrNameLst>
                                          <p:attrName>style.visibility</p:attrName>
                                        </p:attrNameLst>
                                      </p:cBhvr>
                                      <p:to>
                                        <p:strVal val="visible"/>
                                      </p:to>
                                    </p:set>
                                    <p:animEffect transition="in" filter="wipe(left)">
                                      <p:cBhvr>
                                        <p:cTn id="83" dur="500"/>
                                        <p:tgtEl>
                                          <p:spTgt spid="113"/>
                                        </p:tgtEl>
                                      </p:cBhvr>
                                    </p:animEffect>
                                  </p:childTnLst>
                                </p:cTn>
                              </p:par>
                            </p:childTnLst>
                          </p:cTn>
                        </p:par>
                        <p:par>
                          <p:cTn id="84" fill="hold">
                            <p:stCondLst>
                              <p:cond delay="1000"/>
                            </p:stCondLst>
                            <p:childTnLst>
                              <p:par>
                                <p:cTn id="85" presetID="10" presetClass="entr" presetSubtype="0" fill="hold" grpId="2" nodeType="afterEffect">
                                  <p:stCondLst>
                                    <p:cond delay="0"/>
                                  </p:stCondLst>
                                  <p:childTnLst>
                                    <p:set>
                                      <p:cBhvr>
                                        <p:cTn id="86" dur="1" fill="hold">
                                          <p:stCondLst>
                                            <p:cond delay="0"/>
                                          </p:stCondLst>
                                        </p:cTn>
                                        <p:tgtEl>
                                          <p:spTgt spid="38"/>
                                        </p:tgtEl>
                                        <p:attrNameLst>
                                          <p:attrName>style.visibility</p:attrName>
                                        </p:attrNameLst>
                                      </p:cBhvr>
                                      <p:to>
                                        <p:strVal val="visible"/>
                                      </p:to>
                                    </p:set>
                                    <p:animEffect transition="in" filter="fade">
                                      <p:cBhvr>
                                        <p:cTn id="87" dur="500"/>
                                        <p:tgtEl>
                                          <p:spTgt spid="38"/>
                                        </p:tgtEl>
                                      </p:cBhvr>
                                    </p:animEffect>
                                  </p:childTnLst>
                                </p:cTn>
                              </p:par>
                            </p:childTnLst>
                          </p:cTn>
                        </p:par>
                        <p:par>
                          <p:cTn id="88" fill="hold">
                            <p:stCondLst>
                              <p:cond delay="1500"/>
                            </p:stCondLst>
                            <p:childTnLst>
                              <p:par>
                                <p:cTn id="89" presetID="8" presetClass="emph" presetSubtype="0" repeatCount="10000" fill="hold" grpId="0" nodeType="afterEffect">
                                  <p:stCondLst>
                                    <p:cond delay="0"/>
                                  </p:stCondLst>
                                  <p:childTnLst>
                                    <p:animRot by="-21600000">
                                      <p:cBhvr>
                                        <p:cTn id="90" dur="1000" fill="hold"/>
                                        <p:tgtEl>
                                          <p:spTgt spid="38"/>
                                        </p:tgtEl>
                                        <p:attrNameLst>
                                          <p:attrName>r</p:attrName>
                                        </p:attrNameLst>
                                      </p:cBhvr>
                                    </p:animRot>
                                  </p:childTnLst>
                                </p:cTn>
                              </p:par>
                              <p:par>
                                <p:cTn id="91" presetID="35" presetClass="path" presetSubtype="0" fill="hold" grpId="1" nodeType="withEffect">
                                  <p:stCondLst>
                                    <p:cond delay="0"/>
                                  </p:stCondLst>
                                  <p:childTnLst>
                                    <p:animMotion origin="layout" path="M 4.98889E-7 2.69535E-6 L -0.38454 0.00395 " pathEditMode="relative" rAng="0" ptsTypes="AA">
                                      <p:cBhvr>
                                        <p:cTn id="92" dur="10000" fill="hold"/>
                                        <p:tgtEl>
                                          <p:spTgt spid="38"/>
                                        </p:tgtEl>
                                        <p:attrNameLst>
                                          <p:attrName>ppt_x</p:attrName>
                                          <p:attrName>ppt_y</p:attrName>
                                        </p:attrNameLst>
                                      </p:cBhvr>
                                      <p:rCtr x="-19227" y="198"/>
                                    </p:animMotion>
                                  </p:childTnLst>
                                </p:cTn>
                              </p:par>
                              <p:par>
                                <p:cTn id="93" presetID="42" presetClass="path" presetSubtype="0" fill="hold" grpId="0" nodeType="withEffect">
                                  <p:stCondLst>
                                    <p:cond delay="0"/>
                                  </p:stCondLst>
                                  <p:childTnLst>
                                    <p:animMotion origin="layout" path="M -0.00173 -0.00395 L 4.13682E-6 0.02612 " pathEditMode="relative" rAng="0" ptsTypes="AA">
                                      <p:cBhvr>
                                        <p:cTn id="94" dur="400" fill="hold"/>
                                        <p:tgtEl>
                                          <p:spTgt spid="37"/>
                                        </p:tgtEl>
                                        <p:attrNameLst>
                                          <p:attrName>ppt_x</p:attrName>
                                          <p:attrName>ppt_y</p:attrName>
                                        </p:attrNameLst>
                                      </p:cBhvr>
                                      <p:rCtr x="86" y="1493"/>
                                    </p:animMotion>
                                  </p:childTnLst>
                                </p:cTn>
                              </p:par>
                              <p:par>
                                <p:cTn id="95" presetID="42" presetClass="path" presetSubtype="0" fill="hold" grpId="0" nodeType="withEffect">
                                  <p:stCondLst>
                                    <p:cond delay="550"/>
                                  </p:stCondLst>
                                  <p:childTnLst>
                                    <p:animMotion origin="layout" path="M -0.00173 -0.00395 L -1.17807E-6 0.02612 " pathEditMode="relative" rAng="0" ptsTypes="AA">
                                      <p:cBhvr>
                                        <p:cTn id="96" dur="250" fill="hold"/>
                                        <p:tgtEl>
                                          <p:spTgt spid="36"/>
                                        </p:tgtEl>
                                        <p:attrNameLst>
                                          <p:attrName>ppt_x</p:attrName>
                                          <p:attrName>ppt_y</p:attrName>
                                        </p:attrNameLst>
                                      </p:cBhvr>
                                      <p:rCtr x="86" y="1493"/>
                                    </p:animMotion>
                                  </p:childTnLst>
                                </p:cTn>
                              </p:par>
                              <p:par>
                                <p:cTn id="97" presetID="42" presetClass="path" presetSubtype="0" fill="hold" grpId="0" nodeType="withEffect">
                                  <p:stCondLst>
                                    <p:cond delay="1100"/>
                                  </p:stCondLst>
                                  <p:childTnLst>
                                    <p:animMotion origin="layout" path="M -0.00173 -0.00395 L 1.9758E-8 0.02612 " pathEditMode="relative" rAng="0" ptsTypes="AA">
                                      <p:cBhvr>
                                        <p:cTn id="98" dur="300" fill="hold"/>
                                        <p:tgtEl>
                                          <p:spTgt spid="35"/>
                                        </p:tgtEl>
                                        <p:attrNameLst>
                                          <p:attrName>ppt_x</p:attrName>
                                          <p:attrName>ppt_y</p:attrName>
                                        </p:attrNameLst>
                                      </p:cBhvr>
                                      <p:rCtr x="86" y="1493"/>
                                    </p:animMotion>
                                  </p:childTnLst>
                                </p:cTn>
                              </p:par>
                              <p:par>
                                <p:cTn id="99" presetID="42" presetClass="path" presetSubtype="0" fill="hold" grpId="0" nodeType="withEffect">
                                  <p:stCondLst>
                                    <p:cond delay="1720"/>
                                  </p:stCondLst>
                                  <p:childTnLst>
                                    <p:animMotion origin="layout" path="M -0.00173 -0.00395 L 4.70487E-6 0.02612 " pathEditMode="relative" rAng="0" ptsTypes="AA">
                                      <p:cBhvr>
                                        <p:cTn id="100" dur="400" fill="hold"/>
                                        <p:tgtEl>
                                          <p:spTgt spid="34"/>
                                        </p:tgtEl>
                                        <p:attrNameLst>
                                          <p:attrName>ppt_x</p:attrName>
                                          <p:attrName>ppt_y</p:attrName>
                                        </p:attrNameLst>
                                      </p:cBhvr>
                                      <p:rCtr x="86" y="1493"/>
                                    </p:animMotion>
                                  </p:childTnLst>
                                </p:cTn>
                              </p:par>
                              <p:par>
                                <p:cTn id="101" presetID="42" presetClass="path" presetSubtype="0" fill="hold" grpId="0" nodeType="withEffect">
                                  <p:stCondLst>
                                    <p:cond delay="2300"/>
                                  </p:stCondLst>
                                  <p:childTnLst>
                                    <p:animMotion origin="layout" path="M -0.00172 -0.00395 L -4.09731E-6 0.02612 " pathEditMode="relative" rAng="0" ptsTypes="AA">
                                      <p:cBhvr>
                                        <p:cTn id="102" dur="500" fill="hold"/>
                                        <p:tgtEl>
                                          <p:spTgt spid="33"/>
                                        </p:tgtEl>
                                        <p:attrNameLst>
                                          <p:attrName>ppt_x</p:attrName>
                                          <p:attrName>ppt_y</p:attrName>
                                        </p:attrNameLst>
                                      </p:cBhvr>
                                      <p:rCtr x="86" y="1493"/>
                                    </p:animMotion>
                                  </p:childTnLst>
                                </p:cTn>
                              </p:par>
                              <p:par>
                                <p:cTn id="103" presetID="42" presetClass="path" presetSubtype="0" fill="hold" grpId="0" nodeType="withEffect">
                                  <p:stCondLst>
                                    <p:cond delay="2900"/>
                                  </p:stCondLst>
                                  <p:childTnLst>
                                    <p:animMotion origin="layout" path="M -0.00173 -0.00395 L 5.87799E-7 0.02612 " pathEditMode="relative" rAng="0" ptsTypes="AA">
                                      <p:cBhvr>
                                        <p:cTn id="104" dur="500" fill="hold"/>
                                        <p:tgtEl>
                                          <p:spTgt spid="32"/>
                                        </p:tgtEl>
                                        <p:attrNameLst>
                                          <p:attrName>ppt_x</p:attrName>
                                          <p:attrName>ppt_y</p:attrName>
                                        </p:attrNameLst>
                                      </p:cBhvr>
                                      <p:rCtr x="86" y="1493"/>
                                    </p:animMotion>
                                  </p:childTnLst>
                                </p:cTn>
                              </p:par>
                              <p:par>
                                <p:cTn id="105" presetID="42" presetClass="path" presetSubtype="0" fill="hold" grpId="0" nodeType="withEffect">
                                  <p:stCondLst>
                                    <p:cond delay="3600"/>
                                  </p:stCondLst>
                                  <p:childTnLst>
                                    <p:animMotion origin="layout" path="M -0.00173 -0.00395 L 1.78563E-6 0.02612 " pathEditMode="relative" rAng="0" ptsTypes="AA">
                                      <p:cBhvr>
                                        <p:cTn id="106" dur="500" fill="hold"/>
                                        <p:tgtEl>
                                          <p:spTgt spid="31"/>
                                        </p:tgtEl>
                                        <p:attrNameLst>
                                          <p:attrName>ppt_x</p:attrName>
                                          <p:attrName>ppt_y</p:attrName>
                                        </p:attrNameLst>
                                      </p:cBhvr>
                                      <p:rCtr x="86" y="1493"/>
                                    </p:animMotion>
                                  </p:childTnLst>
                                </p:cTn>
                              </p:par>
                              <p:par>
                                <p:cTn id="107" presetID="42" presetClass="path" presetSubtype="0" fill="hold" grpId="0" nodeType="withEffect">
                                  <p:stCondLst>
                                    <p:cond delay="4300"/>
                                  </p:stCondLst>
                                  <p:childTnLst>
                                    <p:animMotion origin="layout" path="M -0.00173 -0.00395 L 2.98345E-6 0.02612 " pathEditMode="relative" rAng="0" ptsTypes="AA">
                                      <p:cBhvr>
                                        <p:cTn id="108" dur="500" fill="hold"/>
                                        <p:tgtEl>
                                          <p:spTgt spid="30"/>
                                        </p:tgtEl>
                                        <p:attrNameLst>
                                          <p:attrName>ppt_x</p:attrName>
                                          <p:attrName>ppt_y</p:attrName>
                                        </p:attrNameLst>
                                      </p:cBhvr>
                                      <p:rCtr x="86" y="1493"/>
                                    </p:animMotion>
                                  </p:childTnLst>
                                </p:cTn>
                              </p:par>
                              <p:par>
                                <p:cTn id="109" presetID="42" presetClass="path" presetSubtype="0" fill="hold" grpId="0" nodeType="withEffect">
                                  <p:stCondLst>
                                    <p:cond delay="4900"/>
                                  </p:stCondLst>
                                  <p:childTnLst>
                                    <p:animMotion origin="layout" path="M -0.00173 -0.00395 L -2.33144E-6 0.02612 " pathEditMode="relative" rAng="0" ptsTypes="AA">
                                      <p:cBhvr>
                                        <p:cTn id="110" dur="500" fill="hold"/>
                                        <p:tgtEl>
                                          <p:spTgt spid="29"/>
                                        </p:tgtEl>
                                        <p:attrNameLst>
                                          <p:attrName>ppt_x</p:attrName>
                                          <p:attrName>ppt_y</p:attrName>
                                        </p:attrNameLst>
                                      </p:cBhvr>
                                      <p:rCtr x="86" y="1493"/>
                                    </p:animMotion>
                                  </p:childTnLst>
                                </p:cTn>
                              </p:par>
                              <p:par>
                                <p:cTn id="111" presetID="42" presetClass="path" presetSubtype="0" fill="hold" grpId="0" nodeType="withEffect">
                                  <p:stCondLst>
                                    <p:cond delay="5500"/>
                                  </p:stCondLst>
                                  <p:childTnLst>
                                    <p:animMotion origin="layout" path="M -0.00173 -0.00395 L -1.13361E-6 0.02612 " pathEditMode="relative" rAng="0" ptsTypes="AA">
                                      <p:cBhvr>
                                        <p:cTn id="112" dur="500" fill="hold"/>
                                        <p:tgtEl>
                                          <p:spTgt spid="28"/>
                                        </p:tgtEl>
                                        <p:attrNameLst>
                                          <p:attrName>ppt_x</p:attrName>
                                          <p:attrName>ppt_y</p:attrName>
                                        </p:attrNameLst>
                                      </p:cBhvr>
                                      <p:rCtr x="86" y="1493"/>
                                    </p:animMotion>
                                  </p:childTnLst>
                                </p:cTn>
                              </p:par>
                              <p:par>
                                <p:cTn id="113" presetID="42" presetClass="path" presetSubtype="0" fill="hold" grpId="0" nodeType="withEffect">
                                  <p:stCondLst>
                                    <p:cond delay="6300"/>
                                  </p:stCondLst>
                                  <p:childTnLst>
                                    <p:animMotion origin="layout" path="M -0.00173 -0.00395 L 3.55149E-6 0.02612 " pathEditMode="relative" rAng="0" ptsTypes="AA">
                                      <p:cBhvr>
                                        <p:cTn id="114" dur="500" fill="hold"/>
                                        <p:tgtEl>
                                          <p:spTgt spid="27"/>
                                        </p:tgtEl>
                                        <p:attrNameLst>
                                          <p:attrName>ppt_x</p:attrName>
                                          <p:attrName>ppt_y</p:attrName>
                                        </p:attrNameLst>
                                      </p:cBhvr>
                                      <p:rCtr x="86" y="1493"/>
                                    </p:animMotion>
                                  </p:childTnLst>
                                </p:cTn>
                              </p:par>
                              <p:par>
                                <p:cTn id="115" presetID="42" presetClass="path" presetSubtype="0" fill="hold" grpId="0" nodeType="withEffect">
                                  <p:stCondLst>
                                    <p:cond delay="6900"/>
                                  </p:stCondLst>
                                  <p:childTnLst>
                                    <p:animMotion origin="layout" path="M -0.00173 -0.00395 L 4.74932E-6 0.02612 " pathEditMode="relative" rAng="0" ptsTypes="AA">
                                      <p:cBhvr>
                                        <p:cTn id="116" dur="500" fill="hold"/>
                                        <p:tgtEl>
                                          <p:spTgt spid="26"/>
                                        </p:tgtEl>
                                        <p:attrNameLst>
                                          <p:attrName>ppt_x</p:attrName>
                                          <p:attrName>ppt_y</p:attrName>
                                        </p:attrNameLst>
                                      </p:cBhvr>
                                      <p:rCtr x="86" y="1493"/>
                                    </p:animMotion>
                                  </p:childTnLst>
                                </p:cTn>
                              </p:par>
                              <p:par>
                                <p:cTn id="117" presetID="42" presetClass="path" presetSubtype="0" fill="hold" grpId="0" nodeType="withEffect">
                                  <p:stCondLst>
                                    <p:cond delay="7600"/>
                                  </p:stCondLst>
                                  <p:childTnLst>
                                    <p:animMotion origin="layout" path="M -0.00173 -0.00395 L -5.65572E-7 0.02612 " pathEditMode="relative" rAng="0" ptsTypes="AA">
                                      <p:cBhvr>
                                        <p:cTn id="118" dur="500" fill="hold"/>
                                        <p:tgtEl>
                                          <p:spTgt spid="25"/>
                                        </p:tgtEl>
                                        <p:attrNameLst>
                                          <p:attrName>ppt_x</p:attrName>
                                          <p:attrName>ppt_y</p:attrName>
                                        </p:attrNameLst>
                                      </p:cBhvr>
                                      <p:rCtr x="86" y="1493"/>
                                    </p:animMotion>
                                  </p:childTnLst>
                                </p:cTn>
                              </p:par>
                              <p:par>
                                <p:cTn id="119" presetID="42" presetClass="path" presetSubtype="0" fill="hold" grpId="0" nodeType="withEffect">
                                  <p:stCondLst>
                                    <p:cond delay="8400"/>
                                  </p:stCondLst>
                                  <p:childTnLst>
                                    <p:animMotion origin="layout" path="M -0.00173 -0.00395 L 6.32255E-7 0.02612 " pathEditMode="relative" rAng="0" ptsTypes="AA">
                                      <p:cBhvr>
                                        <p:cTn id="120" dur="500" fill="hold"/>
                                        <p:tgtEl>
                                          <p:spTgt spid="24"/>
                                        </p:tgtEl>
                                        <p:attrNameLst>
                                          <p:attrName>ppt_x</p:attrName>
                                          <p:attrName>ppt_y</p:attrName>
                                        </p:attrNameLst>
                                      </p:cBhvr>
                                      <p:rCtr x="86" y="1493"/>
                                    </p:animMotion>
                                  </p:childTnLst>
                                </p:cTn>
                              </p:par>
                              <p:par>
                                <p:cTn id="121" presetID="42" presetClass="path" presetSubtype="0" fill="hold" grpId="0" nodeType="withEffect">
                                  <p:stCondLst>
                                    <p:cond delay="9100"/>
                                  </p:stCondLst>
                                  <p:childTnLst>
                                    <p:animMotion origin="layout" path="M -0.00173 -0.00395 L 1.83008E-6 0.02612 " pathEditMode="relative" rAng="0" ptsTypes="AA">
                                      <p:cBhvr>
                                        <p:cTn id="122" dur="500" fill="hold"/>
                                        <p:tgtEl>
                                          <p:spTgt spid="23"/>
                                        </p:tgtEl>
                                        <p:attrNameLst>
                                          <p:attrName>ppt_x</p:attrName>
                                          <p:attrName>ppt_y</p:attrName>
                                        </p:attrNameLst>
                                      </p:cBhvr>
                                      <p:rCtr x="86" y="1493"/>
                                    </p:animMotion>
                                  </p:childTnLst>
                                </p:cTn>
                              </p:par>
                            </p:childTnLst>
                          </p:cTn>
                        </p:par>
                        <p:par>
                          <p:cTn id="123" fill="hold">
                            <p:stCondLst>
                              <p:cond delay="2500"/>
                            </p:stCondLst>
                            <p:childTnLst>
                              <p:par>
                                <p:cTn id="124" presetID="10" presetClass="exit" presetSubtype="0" fill="hold" grpId="3" nodeType="afterEffect">
                                  <p:stCondLst>
                                    <p:cond delay="0"/>
                                  </p:stCondLst>
                                  <p:childTnLst>
                                    <p:animEffect transition="out" filter="fade">
                                      <p:cBhvr>
                                        <p:cTn id="125" dur="500"/>
                                        <p:tgtEl>
                                          <p:spTgt spid="38"/>
                                        </p:tgtEl>
                                      </p:cBhvr>
                                    </p:animEffect>
                                    <p:set>
                                      <p:cBhvr>
                                        <p:cTn id="126" dur="1" fill="hold">
                                          <p:stCondLst>
                                            <p:cond delay="499"/>
                                          </p:stCondLst>
                                        </p:cTn>
                                        <p:tgtEl>
                                          <p:spTgt spid="38"/>
                                        </p:tgtEl>
                                        <p:attrNameLst>
                                          <p:attrName>style.visibility</p:attrName>
                                        </p:attrNameLst>
                                      </p:cBhvr>
                                      <p:to>
                                        <p:strVal val="hidden"/>
                                      </p:to>
                                    </p:set>
                                  </p:childTnLst>
                                </p:cTn>
                              </p:par>
                            </p:childTnLst>
                          </p:cTn>
                        </p:par>
                      </p:childTnLst>
                    </p:cTn>
                  </p:par>
                  <p:par>
                    <p:cTn id="127" fill="hold">
                      <p:stCondLst>
                        <p:cond delay="indefinite"/>
                      </p:stCondLst>
                      <p:childTnLst>
                        <p:par>
                          <p:cTn id="128" fill="hold">
                            <p:stCondLst>
                              <p:cond delay="0"/>
                            </p:stCondLst>
                            <p:childTnLst>
                              <p:par>
                                <p:cTn id="129" presetID="22" presetClass="entr" presetSubtype="4" fill="hold" nodeType="clickEffect">
                                  <p:stCondLst>
                                    <p:cond delay="0"/>
                                  </p:stCondLst>
                                  <p:childTnLst>
                                    <p:set>
                                      <p:cBhvr>
                                        <p:cTn id="130" dur="1" fill="hold">
                                          <p:stCondLst>
                                            <p:cond delay="0"/>
                                          </p:stCondLst>
                                        </p:cTn>
                                        <p:tgtEl>
                                          <p:spTgt spid="40"/>
                                        </p:tgtEl>
                                        <p:attrNameLst>
                                          <p:attrName>style.visibility</p:attrName>
                                        </p:attrNameLst>
                                      </p:cBhvr>
                                      <p:to>
                                        <p:strVal val="visible"/>
                                      </p:to>
                                    </p:set>
                                    <p:animEffect transition="in" filter="wipe(down)">
                                      <p:cBhvr>
                                        <p:cTn id="131" dur="1000"/>
                                        <p:tgtEl>
                                          <p:spTgt spid="40"/>
                                        </p:tgtEl>
                                      </p:cBhvr>
                                    </p:animEffect>
                                  </p:childTnLst>
                                </p:cTn>
                              </p:par>
                              <p:par>
                                <p:cTn id="132" presetID="22" presetClass="entr" presetSubtype="8" fill="hold" grpId="0" nodeType="withEffect">
                                  <p:stCondLst>
                                    <p:cond delay="0"/>
                                  </p:stCondLst>
                                  <p:childTnLst>
                                    <p:set>
                                      <p:cBhvr>
                                        <p:cTn id="133" dur="1" fill="hold">
                                          <p:stCondLst>
                                            <p:cond delay="0"/>
                                          </p:stCondLst>
                                        </p:cTn>
                                        <p:tgtEl>
                                          <p:spTgt spid="114"/>
                                        </p:tgtEl>
                                        <p:attrNameLst>
                                          <p:attrName>style.visibility</p:attrName>
                                        </p:attrNameLst>
                                      </p:cBhvr>
                                      <p:to>
                                        <p:strVal val="visible"/>
                                      </p:to>
                                    </p:set>
                                    <p:animEffect transition="in" filter="wipe(left)">
                                      <p:cBhvr>
                                        <p:cTn id="134" dur="500"/>
                                        <p:tgtEl>
                                          <p:spTgt spid="114"/>
                                        </p:tgtEl>
                                      </p:cBhvr>
                                    </p:animEffect>
                                  </p:childTnLst>
                                </p:cTn>
                              </p:par>
                            </p:childTnLst>
                          </p:cTn>
                        </p:par>
                        <p:par>
                          <p:cTn id="135" fill="hold">
                            <p:stCondLst>
                              <p:cond delay="1000"/>
                            </p:stCondLst>
                            <p:childTnLst>
                              <p:par>
                                <p:cTn id="136" presetID="10" presetClass="entr" presetSubtype="0" fill="hold" grpId="2" nodeType="afterEffect">
                                  <p:stCondLst>
                                    <p:cond delay="0"/>
                                  </p:stCondLst>
                                  <p:childTnLst>
                                    <p:set>
                                      <p:cBhvr>
                                        <p:cTn id="137" dur="1" fill="hold">
                                          <p:stCondLst>
                                            <p:cond delay="0"/>
                                          </p:stCondLst>
                                        </p:cTn>
                                        <p:tgtEl>
                                          <p:spTgt spid="8"/>
                                        </p:tgtEl>
                                        <p:attrNameLst>
                                          <p:attrName>style.visibility</p:attrName>
                                        </p:attrNameLst>
                                      </p:cBhvr>
                                      <p:to>
                                        <p:strVal val="visible"/>
                                      </p:to>
                                    </p:set>
                                    <p:animEffect transition="in" filter="fade">
                                      <p:cBhvr>
                                        <p:cTn id="138" dur="500"/>
                                        <p:tgtEl>
                                          <p:spTgt spid="8"/>
                                        </p:tgtEl>
                                      </p:cBhvr>
                                    </p:animEffect>
                                  </p:childTnLst>
                                </p:cTn>
                              </p:par>
                            </p:childTnLst>
                          </p:cTn>
                        </p:par>
                        <p:par>
                          <p:cTn id="139" fill="hold">
                            <p:stCondLst>
                              <p:cond delay="1500"/>
                            </p:stCondLst>
                            <p:childTnLst>
                              <p:par>
                                <p:cTn id="140" presetID="8" presetClass="emph" presetSubtype="0" repeatCount="5000" fill="hold" grpId="0" nodeType="afterEffect">
                                  <p:stCondLst>
                                    <p:cond delay="0"/>
                                  </p:stCondLst>
                                  <p:childTnLst>
                                    <p:animRot by="-21600000">
                                      <p:cBhvr>
                                        <p:cTn id="141" dur="1000" fill="hold"/>
                                        <p:tgtEl>
                                          <p:spTgt spid="8"/>
                                        </p:tgtEl>
                                        <p:attrNameLst>
                                          <p:attrName>r</p:attrName>
                                        </p:attrNameLst>
                                      </p:cBhvr>
                                    </p:animRot>
                                  </p:childTnLst>
                                </p:cTn>
                              </p:par>
                              <p:par>
                                <p:cTn id="142" presetID="35" presetClass="path" presetSubtype="0" fill="hold" grpId="1" nodeType="withEffect">
                                  <p:stCondLst>
                                    <p:cond delay="0"/>
                                  </p:stCondLst>
                                  <p:childTnLst>
                                    <p:animMotion origin="layout" path="M -0.00074 -0.00132 L -0.38651 -1.22915E-7 " pathEditMode="relative" rAng="0" ptsTypes="AA">
                                      <p:cBhvr>
                                        <p:cTn id="143" dur="5000" fill="hold"/>
                                        <p:tgtEl>
                                          <p:spTgt spid="8"/>
                                        </p:tgtEl>
                                        <p:attrNameLst>
                                          <p:attrName>ppt_x</p:attrName>
                                          <p:attrName>ppt_y</p:attrName>
                                        </p:attrNameLst>
                                      </p:cBhvr>
                                      <p:rCtr x="-19289" y="66"/>
                                    </p:animMotion>
                                  </p:childTnLst>
                                </p:cTn>
                              </p:par>
                            </p:childTnLst>
                          </p:cTn>
                        </p:par>
                        <p:par>
                          <p:cTn id="144" fill="hold">
                            <p:stCondLst>
                              <p:cond delay="2500"/>
                            </p:stCondLst>
                            <p:childTnLst>
                              <p:par>
                                <p:cTn id="145" presetID="10" presetClass="exit" presetSubtype="0" fill="hold" grpId="3" nodeType="afterEffect">
                                  <p:stCondLst>
                                    <p:cond delay="0"/>
                                  </p:stCondLst>
                                  <p:childTnLst>
                                    <p:animEffect transition="out" filter="fade">
                                      <p:cBhvr>
                                        <p:cTn id="146" dur="500"/>
                                        <p:tgtEl>
                                          <p:spTgt spid="8"/>
                                        </p:tgtEl>
                                      </p:cBhvr>
                                    </p:animEffect>
                                    <p:set>
                                      <p:cBhvr>
                                        <p:cTn id="147" dur="1" fill="hold">
                                          <p:stCondLst>
                                            <p:cond delay="499"/>
                                          </p:stCondLst>
                                        </p:cTn>
                                        <p:tgtEl>
                                          <p:spTgt spid="8"/>
                                        </p:tgtEl>
                                        <p:attrNameLst>
                                          <p:attrName>style.visibility</p:attrName>
                                        </p:attrNameLst>
                                      </p:cBhvr>
                                      <p:to>
                                        <p:strVal val="hidden"/>
                                      </p:to>
                                    </p:set>
                                  </p:childTnLst>
                                </p:cTn>
                              </p:par>
                            </p:childTnLst>
                          </p:cTn>
                        </p:par>
                      </p:childTnLst>
                    </p:cTn>
                  </p:par>
                  <p:par>
                    <p:cTn id="148" fill="hold">
                      <p:stCondLst>
                        <p:cond delay="indefinite"/>
                      </p:stCondLst>
                      <p:childTnLst>
                        <p:par>
                          <p:cTn id="149" fill="hold">
                            <p:stCondLst>
                              <p:cond delay="0"/>
                            </p:stCondLst>
                            <p:childTnLst>
                              <p:par>
                                <p:cTn id="150" presetID="22" presetClass="exit" presetSubtype="8" fill="hold" nodeType="clickEffect">
                                  <p:stCondLst>
                                    <p:cond delay="0"/>
                                  </p:stCondLst>
                                  <p:childTnLst>
                                    <p:animEffect transition="out" filter="wipe(left)">
                                      <p:cBhvr>
                                        <p:cTn id="151" dur="500"/>
                                        <p:tgtEl>
                                          <p:spTgt spid="83"/>
                                        </p:tgtEl>
                                      </p:cBhvr>
                                    </p:animEffect>
                                    <p:set>
                                      <p:cBhvr>
                                        <p:cTn id="152" dur="1" fill="hold">
                                          <p:stCondLst>
                                            <p:cond delay="499"/>
                                          </p:stCondLst>
                                        </p:cTn>
                                        <p:tgtEl>
                                          <p:spTgt spid="83"/>
                                        </p:tgtEl>
                                        <p:attrNameLst>
                                          <p:attrName>style.visibility</p:attrName>
                                        </p:attrNameLst>
                                      </p:cBhvr>
                                      <p:to>
                                        <p:strVal val="hidden"/>
                                      </p:to>
                                    </p:set>
                                  </p:childTnLst>
                                </p:cTn>
                              </p:par>
                              <p:par>
                                <p:cTn id="153" presetID="22" presetClass="entr" presetSubtype="8" fill="hold" grpId="0" nodeType="withEffect">
                                  <p:stCondLst>
                                    <p:cond delay="0"/>
                                  </p:stCondLst>
                                  <p:childTnLst>
                                    <p:set>
                                      <p:cBhvr>
                                        <p:cTn id="154" dur="1" fill="hold">
                                          <p:stCondLst>
                                            <p:cond delay="0"/>
                                          </p:stCondLst>
                                        </p:cTn>
                                        <p:tgtEl>
                                          <p:spTgt spid="103"/>
                                        </p:tgtEl>
                                        <p:attrNameLst>
                                          <p:attrName>style.visibility</p:attrName>
                                        </p:attrNameLst>
                                      </p:cBhvr>
                                      <p:to>
                                        <p:strVal val="visible"/>
                                      </p:to>
                                    </p:set>
                                    <p:animEffect transition="in" filter="wipe(left)">
                                      <p:cBhvr>
                                        <p:cTn id="155" dur="500"/>
                                        <p:tgtEl>
                                          <p:spTgt spid="103"/>
                                        </p:tgtEl>
                                      </p:cBhvr>
                                    </p:animEffect>
                                  </p:childTnLst>
                                </p:cTn>
                              </p:par>
                            </p:childTnLst>
                          </p:cTn>
                        </p:par>
                        <p:par>
                          <p:cTn id="156" fill="hold">
                            <p:stCondLst>
                              <p:cond delay="500"/>
                            </p:stCondLst>
                            <p:childTnLst>
                              <p:par>
                                <p:cTn id="157" presetID="53" presetClass="entr" presetSubtype="16" fill="hold" nodeType="afterEffect">
                                  <p:stCondLst>
                                    <p:cond delay="0"/>
                                  </p:stCondLst>
                                  <p:childTnLst>
                                    <p:set>
                                      <p:cBhvr>
                                        <p:cTn id="158" dur="1" fill="hold">
                                          <p:stCondLst>
                                            <p:cond delay="0"/>
                                          </p:stCondLst>
                                        </p:cTn>
                                        <p:tgtEl>
                                          <p:spTgt spid="87"/>
                                        </p:tgtEl>
                                        <p:attrNameLst>
                                          <p:attrName>style.visibility</p:attrName>
                                        </p:attrNameLst>
                                      </p:cBhvr>
                                      <p:to>
                                        <p:strVal val="visible"/>
                                      </p:to>
                                    </p:set>
                                    <p:anim calcmode="lin" valueType="num">
                                      <p:cBhvr>
                                        <p:cTn id="159" dur="500" fill="hold"/>
                                        <p:tgtEl>
                                          <p:spTgt spid="87"/>
                                        </p:tgtEl>
                                        <p:attrNameLst>
                                          <p:attrName>ppt_w</p:attrName>
                                        </p:attrNameLst>
                                      </p:cBhvr>
                                      <p:tavLst>
                                        <p:tav tm="0">
                                          <p:val>
                                            <p:fltVal val="0"/>
                                          </p:val>
                                        </p:tav>
                                        <p:tav tm="100000">
                                          <p:val>
                                            <p:strVal val="#ppt_w"/>
                                          </p:val>
                                        </p:tav>
                                      </p:tavLst>
                                    </p:anim>
                                    <p:anim calcmode="lin" valueType="num">
                                      <p:cBhvr>
                                        <p:cTn id="160" dur="500" fill="hold"/>
                                        <p:tgtEl>
                                          <p:spTgt spid="87"/>
                                        </p:tgtEl>
                                        <p:attrNameLst>
                                          <p:attrName>ppt_h</p:attrName>
                                        </p:attrNameLst>
                                      </p:cBhvr>
                                      <p:tavLst>
                                        <p:tav tm="0">
                                          <p:val>
                                            <p:fltVal val="0"/>
                                          </p:val>
                                        </p:tav>
                                        <p:tav tm="100000">
                                          <p:val>
                                            <p:strVal val="#ppt_h"/>
                                          </p:val>
                                        </p:tav>
                                      </p:tavLst>
                                    </p:anim>
                                    <p:animEffect transition="in" filter="fade">
                                      <p:cBhvr>
                                        <p:cTn id="161" dur="500"/>
                                        <p:tgtEl>
                                          <p:spTgt spid="87"/>
                                        </p:tgtEl>
                                      </p:cBhvr>
                                    </p:animEffect>
                                  </p:childTnLst>
                                </p:cTn>
                              </p:par>
                            </p:childTnLst>
                          </p:cTn>
                        </p:par>
                        <p:par>
                          <p:cTn id="162" fill="hold">
                            <p:stCondLst>
                              <p:cond delay="1000"/>
                            </p:stCondLst>
                            <p:childTnLst>
                              <p:par>
                                <p:cTn id="163" presetID="22" presetClass="entr" presetSubtype="8" fill="hold" nodeType="afterEffect">
                                  <p:stCondLst>
                                    <p:cond delay="0"/>
                                  </p:stCondLst>
                                  <p:childTnLst>
                                    <p:set>
                                      <p:cBhvr>
                                        <p:cTn id="164" dur="1" fill="hold">
                                          <p:stCondLst>
                                            <p:cond delay="0"/>
                                          </p:stCondLst>
                                        </p:cTn>
                                        <p:tgtEl>
                                          <p:spTgt spid="91"/>
                                        </p:tgtEl>
                                        <p:attrNameLst>
                                          <p:attrName>style.visibility</p:attrName>
                                        </p:attrNameLst>
                                      </p:cBhvr>
                                      <p:to>
                                        <p:strVal val="visible"/>
                                      </p:to>
                                    </p:set>
                                    <p:animEffect transition="in" filter="wipe(left)">
                                      <p:cBhvr>
                                        <p:cTn id="165" dur="500"/>
                                        <p:tgtEl>
                                          <p:spTgt spid="91"/>
                                        </p:tgtEl>
                                      </p:cBhvr>
                                    </p:animEffect>
                                  </p:childTnLst>
                                </p:cTn>
                              </p:par>
                            </p:childTnLst>
                          </p:cTn>
                        </p:par>
                        <p:par>
                          <p:cTn id="166" fill="hold">
                            <p:stCondLst>
                              <p:cond delay="1500"/>
                            </p:stCondLst>
                            <p:childTnLst>
                              <p:par>
                                <p:cTn id="167" presetID="22" presetClass="entr" presetSubtype="8" fill="hold" grpId="0" nodeType="afterEffect">
                                  <p:stCondLst>
                                    <p:cond delay="0"/>
                                  </p:stCondLst>
                                  <p:childTnLst>
                                    <p:set>
                                      <p:cBhvr>
                                        <p:cTn id="168" dur="1" fill="hold">
                                          <p:stCondLst>
                                            <p:cond delay="0"/>
                                          </p:stCondLst>
                                        </p:cTn>
                                        <p:tgtEl>
                                          <p:spTgt spid="7"/>
                                        </p:tgtEl>
                                        <p:attrNameLst>
                                          <p:attrName>style.visibility</p:attrName>
                                        </p:attrNameLst>
                                      </p:cBhvr>
                                      <p:to>
                                        <p:strVal val="visible"/>
                                      </p:to>
                                    </p:set>
                                    <p:animEffect transition="in" filter="wipe(left)">
                                      <p:cBhvr>
                                        <p:cTn id="169" dur="1000"/>
                                        <p:tgtEl>
                                          <p:spTgt spid="7"/>
                                        </p:tgtEl>
                                      </p:cBhvr>
                                    </p:animEffect>
                                  </p:childTnLst>
                                </p:cTn>
                              </p:par>
                              <p:par>
                                <p:cTn id="170" presetID="22" presetClass="entr" presetSubtype="8" fill="hold" grpId="0" nodeType="withEffect">
                                  <p:stCondLst>
                                    <p:cond delay="0"/>
                                  </p:stCondLst>
                                  <p:childTnLst>
                                    <p:set>
                                      <p:cBhvr>
                                        <p:cTn id="171" dur="1" fill="hold">
                                          <p:stCondLst>
                                            <p:cond delay="0"/>
                                          </p:stCondLst>
                                        </p:cTn>
                                        <p:tgtEl>
                                          <p:spTgt spid="115"/>
                                        </p:tgtEl>
                                        <p:attrNameLst>
                                          <p:attrName>style.visibility</p:attrName>
                                        </p:attrNameLst>
                                      </p:cBhvr>
                                      <p:to>
                                        <p:strVal val="visible"/>
                                      </p:to>
                                    </p:set>
                                    <p:animEffect transition="in" filter="wipe(left)">
                                      <p:cBhvr>
                                        <p:cTn id="172" dur="500"/>
                                        <p:tgtEl>
                                          <p:spTgt spid="115"/>
                                        </p:tgtEl>
                                      </p:cBhvr>
                                    </p:animEffect>
                                  </p:childTnLst>
                                </p:cTn>
                              </p:par>
                            </p:childTnLst>
                          </p:cTn>
                        </p:par>
                        <p:par>
                          <p:cTn id="173" fill="hold">
                            <p:stCondLst>
                              <p:cond delay="2500"/>
                            </p:stCondLst>
                            <p:childTnLst>
                              <p:par>
                                <p:cTn id="174" presetID="10" presetClass="entr" presetSubtype="0" fill="hold" grpId="2" nodeType="afterEffect">
                                  <p:stCondLst>
                                    <p:cond delay="0"/>
                                  </p:stCondLst>
                                  <p:childTnLst>
                                    <p:set>
                                      <p:cBhvr>
                                        <p:cTn id="175" dur="1" fill="hold">
                                          <p:stCondLst>
                                            <p:cond delay="0"/>
                                          </p:stCondLst>
                                        </p:cTn>
                                        <p:tgtEl>
                                          <p:spTgt spid="9"/>
                                        </p:tgtEl>
                                        <p:attrNameLst>
                                          <p:attrName>style.visibility</p:attrName>
                                        </p:attrNameLst>
                                      </p:cBhvr>
                                      <p:to>
                                        <p:strVal val="visible"/>
                                      </p:to>
                                    </p:set>
                                    <p:animEffect transition="in" filter="fade">
                                      <p:cBhvr>
                                        <p:cTn id="176" dur="500"/>
                                        <p:tgtEl>
                                          <p:spTgt spid="9"/>
                                        </p:tgtEl>
                                      </p:cBhvr>
                                    </p:animEffect>
                                  </p:childTnLst>
                                </p:cTn>
                              </p:par>
                            </p:childTnLst>
                          </p:cTn>
                        </p:par>
                        <p:par>
                          <p:cTn id="177" fill="hold">
                            <p:stCondLst>
                              <p:cond delay="3000"/>
                            </p:stCondLst>
                            <p:childTnLst>
                              <p:par>
                                <p:cTn id="178" presetID="8" presetClass="emph" presetSubtype="0" repeatCount="5000" fill="hold" grpId="0" nodeType="afterEffect">
                                  <p:stCondLst>
                                    <p:cond delay="0"/>
                                  </p:stCondLst>
                                  <p:childTnLst>
                                    <p:animRot by="-21600000">
                                      <p:cBhvr>
                                        <p:cTn id="179" dur="1000" fill="hold"/>
                                        <p:tgtEl>
                                          <p:spTgt spid="9"/>
                                        </p:tgtEl>
                                        <p:attrNameLst>
                                          <p:attrName>r</p:attrName>
                                        </p:attrNameLst>
                                      </p:cBhvr>
                                    </p:animRot>
                                  </p:childTnLst>
                                </p:cTn>
                              </p:par>
                              <p:par>
                                <p:cTn id="180" presetID="35" presetClass="path" presetSubtype="0" fill="hold" grpId="1" nodeType="withEffect">
                                  <p:stCondLst>
                                    <p:cond delay="0"/>
                                  </p:stCondLst>
                                  <p:childTnLst>
                                    <p:animMotion origin="layout" path="M -4.37392E-6 -1.19403E-6 L -0.38577 0.00132 " pathEditMode="relative" rAng="0" ptsTypes="AA">
                                      <p:cBhvr>
                                        <p:cTn id="181" dur="5000" fill="hold"/>
                                        <p:tgtEl>
                                          <p:spTgt spid="9"/>
                                        </p:tgtEl>
                                        <p:attrNameLst>
                                          <p:attrName>ppt_x</p:attrName>
                                          <p:attrName>ppt_y</p:attrName>
                                        </p:attrNameLst>
                                      </p:cBhvr>
                                      <p:rCtr x="-19289" y="66"/>
                                    </p:animMotion>
                                  </p:childTnLst>
                                </p:cTn>
                              </p:par>
                            </p:childTnLst>
                          </p:cTn>
                        </p:par>
                        <p:par>
                          <p:cTn id="182" fill="hold">
                            <p:stCondLst>
                              <p:cond delay="4000"/>
                            </p:stCondLst>
                            <p:childTnLst>
                              <p:par>
                                <p:cTn id="183" presetID="10" presetClass="exit" presetSubtype="0" fill="hold" grpId="3" nodeType="afterEffect">
                                  <p:stCondLst>
                                    <p:cond delay="0"/>
                                  </p:stCondLst>
                                  <p:childTnLst>
                                    <p:animEffect transition="out" filter="fade">
                                      <p:cBhvr>
                                        <p:cTn id="184" dur="500"/>
                                        <p:tgtEl>
                                          <p:spTgt spid="9"/>
                                        </p:tgtEl>
                                      </p:cBhvr>
                                    </p:animEffect>
                                    <p:set>
                                      <p:cBhvr>
                                        <p:cTn id="185" dur="1" fill="hold">
                                          <p:stCondLst>
                                            <p:cond delay="499"/>
                                          </p:stCondLst>
                                        </p:cTn>
                                        <p:tgtEl>
                                          <p:spTgt spid="9"/>
                                        </p:tgtEl>
                                        <p:attrNameLst>
                                          <p:attrName>style.visibility</p:attrName>
                                        </p:attrNameLst>
                                      </p:cBhvr>
                                      <p:to>
                                        <p:strVal val="hidden"/>
                                      </p:to>
                                    </p:set>
                                  </p:childTnLst>
                                </p:cTn>
                              </p:par>
                            </p:childTnLst>
                          </p:cTn>
                        </p:par>
                      </p:childTnLst>
                    </p:cTn>
                  </p:par>
                  <p:par>
                    <p:cTn id="186" fill="hold">
                      <p:stCondLst>
                        <p:cond delay="indefinite"/>
                      </p:stCondLst>
                      <p:childTnLst>
                        <p:par>
                          <p:cTn id="187" fill="hold">
                            <p:stCondLst>
                              <p:cond delay="0"/>
                            </p:stCondLst>
                            <p:childTnLst>
                              <p:par>
                                <p:cTn id="188" presetID="22" presetClass="exit" presetSubtype="8" fill="hold" nodeType="clickEffect">
                                  <p:stCondLst>
                                    <p:cond delay="0"/>
                                  </p:stCondLst>
                                  <p:childTnLst>
                                    <p:animEffect transition="out" filter="wipe(left)">
                                      <p:cBhvr>
                                        <p:cTn id="189" dur="500"/>
                                        <p:tgtEl>
                                          <p:spTgt spid="87"/>
                                        </p:tgtEl>
                                      </p:cBhvr>
                                    </p:animEffect>
                                    <p:set>
                                      <p:cBhvr>
                                        <p:cTn id="190" dur="1" fill="hold">
                                          <p:stCondLst>
                                            <p:cond delay="499"/>
                                          </p:stCondLst>
                                        </p:cTn>
                                        <p:tgtEl>
                                          <p:spTgt spid="87"/>
                                        </p:tgtEl>
                                        <p:attrNameLst>
                                          <p:attrName>style.visibility</p:attrName>
                                        </p:attrNameLst>
                                      </p:cBhvr>
                                      <p:to>
                                        <p:strVal val="hidden"/>
                                      </p:to>
                                    </p:set>
                                  </p:childTnLst>
                                </p:cTn>
                              </p:par>
                              <p:par>
                                <p:cTn id="191" presetID="22" presetClass="entr" presetSubtype="8" fill="hold" grpId="0" nodeType="withEffect">
                                  <p:stCondLst>
                                    <p:cond delay="0"/>
                                  </p:stCondLst>
                                  <p:childTnLst>
                                    <p:set>
                                      <p:cBhvr>
                                        <p:cTn id="192" dur="1" fill="hold">
                                          <p:stCondLst>
                                            <p:cond delay="0"/>
                                          </p:stCondLst>
                                        </p:cTn>
                                        <p:tgtEl>
                                          <p:spTgt spid="104"/>
                                        </p:tgtEl>
                                        <p:attrNameLst>
                                          <p:attrName>style.visibility</p:attrName>
                                        </p:attrNameLst>
                                      </p:cBhvr>
                                      <p:to>
                                        <p:strVal val="visible"/>
                                      </p:to>
                                    </p:set>
                                    <p:animEffect transition="in" filter="wipe(left)">
                                      <p:cBhvr>
                                        <p:cTn id="193" dur="500"/>
                                        <p:tgtEl>
                                          <p:spTgt spid="104"/>
                                        </p:tgtEl>
                                      </p:cBhvr>
                                    </p:animEffect>
                                  </p:childTnLst>
                                </p:cTn>
                              </p:par>
                            </p:childTnLst>
                          </p:cTn>
                        </p:par>
                        <p:par>
                          <p:cTn id="194" fill="hold">
                            <p:stCondLst>
                              <p:cond delay="500"/>
                            </p:stCondLst>
                            <p:childTnLst>
                              <p:par>
                                <p:cTn id="195" presetID="53" presetClass="entr" presetSubtype="16" fill="hold" nodeType="afterEffect">
                                  <p:stCondLst>
                                    <p:cond delay="0"/>
                                  </p:stCondLst>
                                  <p:childTnLst>
                                    <p:set>
                                      <p:cBhvr>
                                        <p:cTn id="196" dur="1" fill="hold">
                                          <p:stCondLst>
                                            <p:cond delay="0"/>
                                          </p:stCondLst>
                                        </p:cTn>
                                        <p:tgtEl>
                                          <p:spTgt spid="86"/>
                                        </p:tgtEl>
                                        <p:attrNameLst>
                                          <p:attrName>style.visibility</p:attrName>
                                        </p:attrNameLst>
                                      </p:cBhvr>
                                      <p:to>
                                        <p:strVal val="visible"/>
                                      </p:to>
                                    </p:set>
                                    <p:anim calcmode="lin" valueType="num">
                                      <p:cBhvr>
                                        <p:cTn id="197" dur="500" fill="hold"/>
                                        <p:tgtEl>
                                          <p:spTgt spid="86"/>
                                        </p:tgtEl>
                                        <p:attrNameLst>
                                          <p:attrName>ppt_w</p:attrName>
                                        </p:attrNameLst>
                                      </p:cBhvr>
                                      <p:tavLst>
                                        <p:tav tm="0">
                                          <p:val>
                                            <p:fltVal val="0"/>
                                          </p:val>
                                        </p:tav>
                                        <p:tav tm="100000">
                                          <p:val>
                                            <p:strVal val="#ppt_w"/>
                                          </p:val>
                                        </p:tav>
                                      </p:tavLst>
                                    </p:anim>
                                    <p:anim calcmode="lin" valueType="num">
                                      <p:cBhvr>
                                        <p:cTn id="198" dur="500" fill="hold"/>
                                        <p:tgtEl>
                                          <p:spTgt spid="86"/>
                                        </p:tgtEl>
                                        <p:attrNameLst>
                                          <p:attrName>ppt_h</p:attrName>
                                        </p:attrNameLst>
                                      </p:cBhvr>
                                      <p:tavLst>
                                        <p:tav tm="0">
                                          <p:val>
                                            <p:fltVal val="0"/>
                                          </p:val>
                                        </p:tav>
                                        <p:tav tm="100000">
                                          <p:val>
                                            <p:strVal val="#ppt_h"/>
                                          </p:val>
                                        </p:tav>
                                      </p:tavLst>
                                    </p:anim>
                                    <p:animEffect transition="in" filter="fade">
                                      <p:cBhvr>
                                        <p:cTn id="199" dur="500"/>
                                        <p:tgtEl>
                                          <p:spTgt spid="86"/>
                                        </p:tgtEl>
                                      </p:cBhvr>
                                    </p:animEffect>
                                  </p:childTnLst>
                                </p:cTn>
                              </p:par>
                            </p:childTnLst>
                          </p:cTn>
                        </p:par>
                        <p:par>
                          <p:cTn id="200" fill="hold">
                            <p:stCondLst>
                              <p:cond delay="1000"/>
                            </p:stCondLst>
                            <p:childTnLst>
                              <p:par>
                                <p:cTn id="201" presetID="22" presetClass="entr" presetSubtype="8" fill="hold" nodeType="afterEffect">
                                  <p:stCondLst>
                                    <p:cond delay="0"/>
                                  </p:stCondLst>
                                  <p:childTnLst>
                                    <p:set>
                                      <p:cBhvr>
                                        <p:cTn id="202" dur="1" fill="hold">
                                          <p:stCondLst>
                                            <p:cond delay="0"/>
                                          </p:stCondLst>
                                        </p:cTn>
                                        <p:tgtEl>
                                          <p:spTgt spid="94"/>
                                        </p:tgtEl>
                                        <p:attrNameLst>
                                          <p:attrName>style.visibility</p:attrName>
                                        </p:attrNameLst>
                                      </p:cBhvr>
                                      <p:to>
                                        <p:strVal val="visible"/>
                                      </p:to>
                                    </p:set>
                                    <p:animEffect transition="in" filter="wipe(left)">
                                      <p:cBhvr>
                                        <p:cTn id="203" dur="500"/>
                                        <p:tgtEl>
                                          <p:spTgt spid="94"/>
                                        </p:tgtEl>
                                      </p:cBhvr>
                                    </p:animEffect>
                                  </p:childTnLst>
                                </p:cTn>
                              </p:par>
                            </p:childTnLst>
                          </p:cTn>
                        </p:par>
                        <p:par>
                          <p:cTn id="204" fill="hold">
                            <p:stCondLst>
                              <p:cond delay="1500"/>
                            </p:stCondLst>
                            <p:childTnLst>
                              <p:par>
                                <p:cTn id="205" presetID="22" presetClass="entr" presetSubtype="8" fill="hold" grpId="0" nodeType="afterEffect">
                                  <p:stCondLst>
                                    <p:cond delay="0"/>
                                  </p:stCondLst>
                                  <p:childTnLst>
                                    <p:set>
                                      <p:cBhvr>
                                        <p:cTn id="206" dur="1" fill="hold">
                                          <p:stCondLst>
                                            <p:cond delay="0"/>
                                          </p:stCondLst>
                                        </p:cTn>
                                        <p:tgtEl>
                                          <p:spTgt spid="6"/>
                                        </p:tgtEl>
                                        <p:attrNameLst>
                                          <p:attrName>style.visibility</p:attrName>
                                        </p:attrNameLst>
                                      </p:cBhvr>
                                      <p:to>
                                        <p:strVal val="visible"/>
                                      </p:to>
                                    </p:set>
                                    <p:animEffect transition="in" filter="wipe(left)">
                                      <p:cBhvr>
                                        <p:cTn id="207" dur="1000"/>
                                        <p:tgtEl>
                                          <p:spTgt spid="6"/>
                                        </p:tgtEl>
                                      </p:cBhvr>
                                    </p:animEffect>
                                  </p:childTnLst>
                                </p:cTn>
                              </p:par>
                              <p:par>
                                <p:cTn id="208" presetID="22" presetClass="entr" presetSubtype="8" fill="hold" grpId="0" nodeType="withEffect">
                                  <p:stCondLst>
                                    <p:cond delay="0"/>
                                  </p:stCondLst>
                                  <p:childTnLst>
                                    <p:set>
                                      <p:cBhvr>
                                        <p:cTn id="209" dur="1" fill="hold">
                                          <p:stCondLst>
                                            <p:cond delay="0"/>
                                          </p:stCondLst>
                                        </p:cTn>
                                        <p:tgtEl>
                                          <p:spTgt spid="116"/>
                                        </p:tgtEl>
                                        <p:attrNameLst>
                                          <p:attrName>style.visibility</p:attrName>
                                        </p:attrNameLst>
                                      </p:cBhvr>
                                      <p:to>
                                        <p:strVal val="visible"/>
                                      </p:to>
                                    </p:set>
                                    <p:animEffect transition="in" filter="wipe(left)">
                                      <p:cBhvr>
                                        <p:cTn id="210" dur="500"/>
                                        <p:tgtEl>
                                          <p:spTgt spid="116"/>
                                        </p:tgtEl>
                                      </p:cBhvr>
                                    </p:animEffect>
                                  </p:childTnLst>
                                </p:cTn>
                              </p:par>
                            </p:childTnLst>
                          </p:cTn>
                        </p:par>
                      </p:childTnLst>
                    </p:cTn>
                  </p:par>
                  <p:par>
                    <p:cTn id="211" fill="hold">
                      <p:stCondLst>
                        <p:cond delay="indefinite"/>
                      </p:stCondLst>
                      <p:childTnLst>
                        <p:par>
                          <p:cTn id="212" fill="hold">
                            <p:stCondLst>
                              <p:cond delay="0"/>
                            </p:stCondLst>
                            <p:childTnLst>
                              <p:par>
                                <p:cTn id="213" presetID="22" presetClass="exit" presetSubtype="8" fill="hold" nodeType="clickEffect">
                                  <p:stCondLst>
                                    <p:cond delay="0"/>
                                  </p:stCondLst>
                                  <p:childTnLst>
                                    <p:animEffect transition="out" filter="wipe(left)">
                                      <p:cBhvr>
                                        <p:cTn id="214" dur="500"/>
                                        <p:tgtEl>
                                          <p:spTgt spid="86"/>
                                        </p:tgtEl>
                                      </p:cBhvr>
                                    </p:animEffect>
                                    <p:set>
                                      <p:cBhvr>
                                        <p:cTn id="215" dur="1" fill="hold">
                                          <p:stCondLst>
                                            <p:cond delay="499"/>
                                          </p:stCondLst>
                                        </p:cTn>
                                        <p:tgtEl>
                                          <p:spTgt spid="86"/>
                                        </p:tgtEl>
                                        <p:attrNameLst>
                                          <p:attrName>style.visibility</p:attrName>
                                        </p:attrNameLst>
                                      </p:cBhvr>
                                      <p:to>
                                        <p:strVal val="hidden"/>
                                      </p:to>
                                    </p:set>
                                  </p:childTnLst>
                                </p:cTn>
                              </p:par>
                              <p:par>
                                <p:cTn id="216" presetID="22" presetClass="entr" presetSubtype="8" fill="hold" grpId="0" nodeType="withEffect">
                                  <p:stCondLst>
                                    <p:cond delay="0"/>
                                  </p:stCondLst>
                                  <p:childTnLst>
                                    <p:set>
                                      <p:cBhvr>
                                        <p:cTn id="217" dur="1" fill="hold">
                                          <p:stCondLst>
                                            <p:cond delay="0"/>
                                          </p:stCondLst>
                                        </p:cTn>
                                        <p:tgtEl>
                                          <p:spTgt spid="105"/>
                                        </p:tgtEl>
                                        <p:attrNameLst>
                                          <p:attrName>style.visibility</p:attrName>
                                        </p:attrNameLst>
                                      </p:cBhvr>
                                      <p:to>
                                        <p:strVal val="visible"/>
                                      </p:to>
                                    </p:set>
                                    <p:animEffect transition="in" filter="wipe(left)">
                                      <p:cBhvr>
                                        <p:cTn id="218" dur="500"/>
                                        <p:tgtEl>
                                          <p:spTgt spid="105"/>
                                        </p:tgtEl>
                                      </p:cBhvr>
                                    </p:animEffect>
                                  </p:childTnLst>
                                </p:cTn>
                              </p:par>
                            </p:childTnLst>
                          </p:cTn>
                        </p:par>
                        <p:par>
                          <p:cTn id="219" fill="hold">
                            <p:stCondLst>
                              <p:cond delay="500"/>
                            </p:stCondLst>
                            <p:childTnLst>
                              <p:par>
                                <p:cTn id="220" presetID="53" presetClass="entr" presetSubtype="16" fill="hold" nodeType="afterEffect">
                                  <p:stCondLst>
                                    <p:cond delay="0"/>
                                  </p:stCondLst>
                                  <p:childTnLst>
                                    <p:set>
                                      <p:cBhvr>
                                        <p:cTn id="221" dur="1" fill="hold">
                                          <p:stCondLst>
                                            <p:cond delay="0"/>
                                          </p:stCondLst>
                                        </p:cTn>
                                        <p:tgtEl>
                                          <p:spTgt spid="85"/>
                                        </p:tgtEl>
                                        <p:attrNameLst>
                                          <p:attrName>style.visibility</p:attrName>
                                        </p:attrNameLst>
                                      </p:cBhvr>
                                      <p:to>
                                        <p:strVal val="visible"/>
                                      </p:to>
                                    </p:set>
                                    <p:anim calcmode="lin" valueType="num">
                                      <p:cBhvr>
                                        <p:cTn id="222" dur="500" fill="hold"/>
                                        <p:tgtEl>
                                          <p:spTgt spid="85"/>
                                        </p:tgtEl>
                                        <p:attrNameLst>
                                          <p:attrName>ppt_w</p:attrName>
                                        </p:attrNameLst>
                                      </p:cBhvr>
                                      <p:tavLst>
                                        <p:tav tm="0">
                                          <p:val>
                                            <p:fltVal val="0"/>
                                          </p:val>
                                        </p:tav>
                                        <p:tav tm="100000">
                                          <p:val>
                                            <p:strVal val="#ppt_w"/>
                                          </p:val>
                                        </p:tav>
                                      </p:tavLst>
                                    </p:anim>
                                    <p:anim calcmode="lin" valueType="num">
                                      <p:cBhvr>
                                        <p:cTn id="223" dur="500" fill="hold"/>
                                        <p:tgtEl>
                                          <p:spTgt spid="85"/>
                                        </p:tgtEl>
                                        <p:attrNameLst>
                                          <p:attrName>ppt_h</p:attrName>
                                        </p:attrNameLst>
                                      </p:cBhvr>
                                      <p:tavLst>
                                        <p:tav tm="0">
                                          <p:val>
                                            <p:fltVal val="0"/>
                                          </p:val>
                                        </p:tav>
                                        <p:tav tm="100000">
                                          <p:val>
                                            <p:strVal val="#ppt_h"/>
                                          </p:val>
                                        </p:tav>
                                      </p:tavLst>
                                    </p:anim>
                                    <p:animEffect transition="in" filter="fade">
                                      <p:cBhvr>
                                        <p:cTn id="224" dur="500"/>
                                        <p:tgtEl>
                                          <p:spTgt spid="85"/>
                                        </p:tgtEl>
                                      </p:cBhvr>
                                    </p:animEffect>
                                  </p:childTnLst>
                                </p:cTn>
                              </p:par>
                            </p:childTnLst>
                          </p:cTn>
                        </p:par>
                        <p:par>
                          <p:cTn id="225" fill="hold">
                            <p:stCondLst>
                              <p:cond delay="1000"/>
                            </p:stCondLst>
                            <p:childTnLst>
                              <p:par>
                                <p:cTn id="226" presetID="22" presetClass="entr" presetSubtype="8" fill="hold" nodeType="afterEffect">
                                  <p:stCondLst>
                                    <p:cond delay="0"/>
                                  </p:stCondLst>
                                  <p:childTnLst>
                                    <p:set>
                                      <p:cBhvr>
                                        <p:cTn id="227" dur="1" fill="hold">
                                          <p:stCondLst>
                                            <p:cond delay="0"/>
                                          </p:stCondLst>
                                        </p:cTn>
                                        <p:tgtEl>
                                          <p:spTgt spid="97"/>
                                        </p:tgtEl>
                                        <p:attrNameLst>
                                          <p:attrName>style.visibility</p:attrName>
                                        </p:attrNameLst>
                                      </p:cBhvr>
                                      <p:to>
                                        <p:strVal val="visible"/>
                                      </p:to>
                                    </p:set>
                                    <p:animEffect transition="in" filter="wipe(left)">
                                      <p:cBhvr>
                                        <p:cTn id="228" dur="500"/>
                                        <p:tgtEl>
                                          <p:spTgt spid="97"/>
                                        </p:tgtEl>
                                      </p:cBhvr>
                                    </p:animEffect>
                                  </p:childTnLst>
                                </p:cTn>
                              </p:par>
                            </p:childTnLst>
                          </p:cTn>
                        </p:par>
                        <p:par>
                          <p:cTn id="229" fill="hold">
                            <p:stCondLst>
                              <p:cond delay="1500"/>
                            </p:stCondLst>
                            <p:childTnLst>
                              <p:par>
                                <p:cTn id="230" presetID="1" presetClass="entr" presetSubtype="0" fill="hold" nodeType="afterEffect">
                                  <p:stCondLst>
                                    <p:cond delay="0"/>
                                  </p:stCondLst>
                                  <p:childTnLst>
                                    <p:set>
                                      <p:cBhvr>
                                        <p:cTn id="231" dur="1" fill="hold">
                                          <p:stCondLst>
                                            <p:cond delay="0"/>
                                          </p:stCondLst>
                                        </p:cTn>
                                        <p:tgtEl>
                                          <p:spTgt spid="20"/>
                                        </p:tgtEl>
                                        <p:attrNameLst>
                                          <p:attrName>style.visibility</p:attrName>
                                        </p:attrNameLst>
                                      </p:cBhvr>
                                      <p:to>
                                        <p:strVal val="visible"/>
                                      </p:to>
                                    </p:set>
                                  </p:childTnLst>
                                </p:cTn>
                              </p:par>
                              <p:par>
                                <p:cTn id="232" presetID="22" presetClass="entr" presetSubtype="8" fill="hold" nodeType="withEffect">
                                  <p:stCondLst>
                                    <p:cond delay="200"/>
                                  </p:stCondLst>
                                  <p:childTnLst>
                                    <p:set>
                                      <p:cBhvr>
                                        <p:cTn id="233" dur="1" fill="hold">
                                          <p:stCondLst>
                                            <p:cond delay="0"/>
                                          </p:stCondLst>
                                        </p:cTn>
                                        <p:tgtEl>
                                          <p:spTgt spid="10"/>
                                        </p:tgtEl>
                                        <p:attrNameLst>
                                          <p:attrName>style.visibility</p:attrName>
                                        </p:attrNameLst>
                                      </p:cBhvr>
                                      <p:to>
                                        <p:strVal val="visible"/>
                                      </p:to>
                                    </p:set>
                                    <p:animEffect transition="in" filter="wipe(left)">
                                      <p:cBhvr>
                                        <p:cTn id="234" dur="6000"/>
                                        <p:tgtEl>
                                          <p:spTgt spid="10"/>
                                        </p:tgtEl>
                                      </p:cBhvr>
                                    </p:animEffect>
                                  </p:childTnLst>
                                </p:cTn>
                              </p:par>
                              <p:par>
                                <p:cTn id="235" presetID="8" presetClass="emph" presetSubtype="0" fill="hold" nodeType="withEffect">
                                  <p:stCondLst>
                                    <p:cond delay="0"/>
                                  </p:stCondLst>
                                  <p:childTnLst>
                                    <p:animRot by="21600000">
                                      <p:cBhvr>
                                        <p:cTn id="236" dur="6000" fill="hold"/>
                                        <p:tgtEl>
                                          <p:spTgt spid="20"/>
                                        </p:tgtEl>
                                        <p:attrNameLst>
                                          <p:attrName>r</p:attrName>
                                        </p:attrNameLst>
                                      </p:cBhvr>
                                    </p:animRot>
                                  </p:childTnLst>
                                </p:cTn>
                              </p:par>
                              <p:par>
                                <p:cTn id="237" presetID="63" presetClass="path" presetSubtype="0" fill="hold" nodeType="withEffect">
                                  <p:stCondLst>
                                    <p:cond delay="0"/>
                                  </p:stCondLst>
                                  <p:childTnLst>
                                    <p:animMotion origin="layout" path="M 1.9264E-6 2.07199E-6 L 0.3612 -0.00044 " pathEditMode="relative" rAng="0" ptsTypes="AA">
                                      <p:cBhvr>
                                        <p:cTn id="238" dur="6000" fill="hold"/>
                                        <p:tgtEl>
                                          <p:spTgt spid="20"/>
                                        </p:tgtEl>
                                        <p:attrNameLst>
                                          <p:attrName>ppt_x</p:attrName>
                                          <p:attrName>ppt_y</p:attrName>
                                        </p:attrNameLst>
                                      </p:cBhvr>
                                      <p:rCtr x="18054" y="-22"/>
                                    </p:animMotion>
                                  </p:childTnLst>
                                </p:cTn>
                              </p:par>
                            </p:childTnLst>
                          </p:cTn>
                        </p:par>
                        <p:par>
                          <p:cTn id="239" fill="hold">
                            <p:stCondLst>
                              <p:cond delay="1500"/>
                            </p:stCondLst>
                            <p:childTnLst>
                              <p:par>
                                <p:cTn id="240" presetID="10" presetClass="exit" presetSubtype="0" fill="hold" nodeType="afterEffect">
                                  <p:stCondLst>
                                    <p:cond delay="0"/>
                                  </p:stCondLst>
                                  <p:childTnLst>
                                    <p:animEffect transition="out" filter="fade">
                                      <p:cBhvr>
                                        <p:cTn id="241" dur="500"/>
                                        <p:tgtEl>
                                          <p:spTgt spid="20"/>
                                        </p:tgtEl>
                                      </p:cBhvr>
                                    </p:animEffect>
                                    <p:set>
                                      <p:cBhvr>
                                        <p:cTn id="242" dur="1" fill="hold">
                                          <p:stCondLst>
                                            <p:cond delay="499"/>
                                          </p:stCondLst>
                                        </p:cTn>
                                        <p:tgtEl>
                                          <p:spTgt spid="20"/>
                                        </p:tgtEl>
                                        <p:attrNameLst>
                                          <p:attrName>style.visibility</p:attrName>
                                        </p:attrNameLst>
                                      </p:cBhvr>
                                      <p:to>
                                        <p:strVal val="hidden"/>
                                      </p:to>
                                    </p:set>
                                  </p:childTnLst>
                                </p:cTn>
                              </p:par>
                            </p:childTnLst>
                          </p:cTn>
                        </p:par>
                      </p:childTnLst>
                    </p:cTn>
                  </p:par>
                  <p:par>
                    <p:cTn id="243" fill="hold">
                      <p:stCondLst>
                        <p:cond delay="indefinite"/>
                      </p:stCondLst>
                      <p:childTnLst>
                        <p:par>
                          <p:cTn id="244" fill="hold">
                            <p:stCondLst>
                              <p:cond delay="0"/>
                            </p:stCondLst>
                            <p:childTnLst>
                              <p:par>
                                <p:cTn id="245" presetID="14" presetClass="entr" presetSubtype="5" fill="hold" nodeType="clickEffect">
                                  <p:stCondLst>
                                    <p:cond delay="0"/>
                                  </p:stCondLst>
                                  <p:childTnLst>
                                    <p:set>
                                      <p:cBhvr>
                                        <p:cTn id="246" dur="1" fill="hold">
                                          <p:stCondLst>
                                            <p:cond delay="0"/>
                                          </p:stCondLst>
                                        </p:cTn>
                                        <p:tgtEl>
                                          <p:spTgt spid="5124"/>
                                        </p:tgtEl>
                                        <p:attrNameLst>
                                          <p:attrName>style.visibility</p:attrName>
                                        </p:attrNameLst>
                                      </p:cBhvr>
                                      <p:to>
                                        <p:strVal val="visible"/>
                                      </p:to>
                                    </p:set>
                                    <p:animEffect transition="in" filter="randombar(vertical)">
                                      <p:cBhvr>
                                        <p:cTn id="247" dur="500"/>
                                        <p:tgtEl>
                                          <p:spTgt spid="5124"/>
                                        </p:tgtEl>
                                      </p:cBhvr>
                                    </p:animEffect>
                                  </p:childTnLst>
                                </p:cTn>
                              </p:par>
                            </p:childTnLst>
                          </p:cTn>
                        </p:par>
                        <p:par>
                          <p:cTn id="248" fill="hold">
                            <p:stCondLst>
                              <p:cond delay="500"/>
                            </p:stCondLst>
                            <p:childTnLst>
                              <p:par>
                                <p:cTn id="249" presetID="14" presetClass="entr" presetSubtype="5" fill="hold" nodeType="afterEffect">
                                  <p:stCondLst>
                                    <p:cond delay="0"/>
                                  </p:stCondLst>
                                  <p:childTnLst>
                                    <p:set>
                                      <p:cBhvr>
                                        <p:cTn id="250" dur="1" fill="hold">
                                          <p:stCondLst>
                                            <p:cond delay="0"/>
                                          </p:stCondLst>
                                        </p:cTn>
                                        <p:tgtEl>
                                          <p:spTgt spid="5123"/>
                                        </p:tgtEl>
                                        <p:attrNameLst>
                                          <p:attrName>style.visibility</p:attrName>
                                        </p:attrNameLst>
                                      </p:cBhvr>
                                      <p:to>
                                        <p:strVal val="visible"/>
                                      </p:to>
                                    </p:set>
                                    <p:animEffect transition="in" filter="randombar(vertical)">
                                      <p:cBhvr>
                                        <p:cTn id="251" dur="500"/>
                                        <p:tgtEl>
                                          <p:spTgt spid="5123"/>
                                        </p:tgtEl>
                                      </p:cBhvr>
                                    </p:animEffect>
                                  </p:childTnLst>
                                </p:cTn>
                              </p:par>
                            </p:childTnLst>
                          </p:cTn>
                        </p:par>
                        <p:par>
                          <p:cTn id="252" fill="hold">
                            <p:stCondLst>
                              <p:cond delay="1000"/>
                            </p:stCondLst>
                            <p:childTnLst>
                              <p:par>
                                <p:cTn id="253" presetID="14" presetClass="entr" presetSubtype="5" fill="hold" nodeType="afterEffect">
                                  <p:stCondLst>
                                    <p:cond delay="0"/>
                                  </p:stCondLst>
                                  <p:childTnLst>
                                    <p:set>
                                      <p:cBhvr>
                                        <p:cTn id="254" dur="1" fill="hold">
                                          <p:stCondLst>
                                            <p:cond delay="0"/>
                                          </p:stCondLst>
                                        </p:cTn>
                                        <p:tgtEl>
                                          <p:spTgt spid="5122"/>
                                        </p:tgtEl>
                                        <p:attrNameLst>
                                          <p:attrName>style.visibility</p:attrName>
                                        </p:attrNameLst>
                                      </p:cBhvr>
                                      <p:to>
                                        <p:strVal val="visible"/>
                                      </p:to>
                                    </p:set>
                                    <p:animEffect transition="in" filter="randombar(vertical)">
                                      <p:cBhvr>
                                        <p:cTn id="255" dur="500"/>
                                        <p:tgtEl>
                                          <p:spTgt spid="5122"/>
                                        </p:tgtEl>
                                      </p:cBhvr>
                                    </p:animEffect>
                                  </p:childTnLst>
                                </p:cTn>
                              </p:par>
                            </p:childTnLst>
                          </p:cTn>
                        </p:par>
                      </p:childTnLst>
                    </p:cTn>
                  </p:par>
                  <p:par>
                    <p:cTn id="256" fill="hold">
                      <p:stCondLst>
                        <p:cond delay="indefinite"/>
                      </p:stCondLst>
                      <p:childTnLst>
                        <p:par>
                          <p:cTn id="257" fill="hold">
                            <p:stCondLst>
                              <p:cond delay="0"/>
                            </p:stCondLst>
                            <p:childTnLst>
                              <p:par>
                                <p:cTn id="258" presetID="10" presetClass="exit" presetSubtype="0" fill="hold" nodeType="clickEffect">
                                  <p:stCondLst>
                                    <p:cond delay="0"/>
                                  </p:stCondLst>
                                  <p:childTnLst>
                                    <p:animEffect transition="out" filter="fade">
                                      <p:cBhvr>
                                        <p:cTn id="259" dur="500"/>
                                        <p:tgtEl>
                                          <p:spTgt spid="5124"/>
                                        </p:tgtEl>
                                      </p:cBhvr>
                                    </p:animEffect>
                                    <p:set>
                                      <p:cBhvr>
                                        <p:cTn id="260" dur="1" fill="hold">
                                          <p:stCondLst>
                                            <p:cond delay="499"/>
                                          </p:stCondLst>
                                        </p:cTn>
                                        <p:tgtEl>
                                          <p:spTgt spid="5124"/>
                                        </p:tgtEl>
                                        <p:attrNameLst>
                                          <p:attrName>style.visibility</p:attrName>
                                        </p:attrNameLst>
                                      </p:cBhvr>
                                      <p:to>
                                        <p:strVal val="hidden"/>
                                      </p:to>
                                    </p:set>
                                  </p:childTnLst>
                                </p:cTn>
                              </p:par>
                              <p:par>
                                <p:cTn id="261" presetID="10" presetClass="exit" presetSubtype="0" fill="hold" nodeType="withEffect">
                                  <p:stCondLst>
                                    <p:cond delay="0"/>
                                  </p:stCondLst>
                                  <p:childTnLst>
                                    <p:animEffect transition="out" filter="fade">
                                      <p:cBhvr>
                                        <p:cTn id="262" dur="500"/>
                                        <p:tgtEl>
                                          <p:spTgt spid="5123"/>
                                        </p:tgtEl>
                                      </p:cBhvr>
                                    </p:animEffect>
                                    <p:set>
                                      <p:cBhvr>
                                        <p:cTn id="263" dur="1" fill="hold">
                                          <p:stCondLst>
                                            <p:cond delay="499"/>
                                          </p:stCondLst>
                                        </p:cTn>
                                        <p:tgtEl>
                                          <p:spTgt spid="5123"/>
                                        </p:tgtEl>
                                        <p:attrNameLst>
                                          <p:attrName>style.visibility</p:attrName>
                                        </p:attrNameLst>
                                      </p:cBhvr>
                                      <p:to>
                                        <p:strVal val="hidden"/>
                                      </p:to>
                                    </p:set>
                                  </p:childTnLst>
                                </p:cTn>
                              </p:par>
                              <p:par>
                                <p:cTn id="264" presetID="10" presetClass="exit" presetSubtype="0" fill="hold" nodeType="withEffect">
                                  <p:stCondLst>
                                    <p:cond delay="0"/>
                                  </p:stCondLst>
                                  <p:childTnLst>
                                    <p:animEffect transition="out" filter="fade">
                                      <p:cBhvr>
                                        <p:cTn id="265" dur="500"/>
                                        <p:tgtEl>
                                          <p:spTgt spid="5122"/>
                                        </p:tgtEl>
                                      </p:cBhvr>
                                    </p:animEffect>
                                    <p:set>
                                      <p:cBhvr>
                                        <p:cTn id="266" dur="1" fill="hold">
                                          <p:stCondLst>
                                            <p:cond delay="499"/>
                                          </p:stCondLst>
                                        </p:cTn>
                                        <p:tgtEl>
                                          <p:spTgt spid="5122"/>
                                        </p:tgtEl>
                                        <p:attrNameLst>
                                          <p:attrName>style.visibility</p:attrName>
                                        </p:attrNameLst>
                                      </p:cBhvr>
                                      <p:to>
                                        <p:strVal val="hidden"/>
                                      </p:to>
                                    </p:set>
                                  </p:childTnLst>
                                </p:cTn>
                              </p:par>
                            </p:childTnLst>
                          </p:cTn>
                        </p:par>
                        <p:par>
                          <p:cTn id="267" fill="hold">
                            <p:stCondLst>
                              <p:cond delay="500"/>
                            </p:stCondLst>
                            <p:childTnLst>
                              <p:par>
                                <p:cTn id="268" presetID="14" presetClass="entr" presetSubtype="5" fill="hold" nodeType="afterEffect">
                                  <p:stCondLst>
                                    <p:cond delay="0"/>
                                  </p:stCondLst>
                                  <p:childTnLst>
                                    <p:set>
                                      <p:cBhvr>
                                        <p:cTn id="269" dur="1" fill="hold">
                                          <p:stCondLst>
                                            <p:cond delay="0"/>
                                          </p:stCondLst>
                                        </p:cTn>
                                        <p:tgtEl>
                                          <p:spTgt spid="1026"/>
                                        </p:tgtEl>
                                        <p:attrNameLst>
                                          <p:attrName>style.visibility</p:attrName>
                                        </p:attrNameLst>
                                      </p:cBhvr>
                                      <p:to>
                                        <p:strVal val="visible"/>
                                      </p:to>
                                    </p:set>
                                    <p:animEffect transition="in" filter="randombar(vertical)">
                                      <p:cBhvr>
                                        <p:cTn id="270" dur="500"/>
                                        <p:tgtEl>
                                          <p:spTgt spid="1026"/>
                                        </p:tgtEl>
                                      </p:cBhvr>
                                    </p:animEffect>
                                  </p:childTnLst>
                                </p:cTn>
                              </p:par>
                            </p:childTnLst>
                          </p:cTn>
                        </p:par>
                      </p:childTnLst>
                    </p:cTn>
                  </p:par>
                  <p:par>
                    <p:cTn id="271" fill="hold">
                      <p:stCondLst>
                        <p:cond delay="indefinite"/>
                      </p:stCondLst>
                      <p:childTnLst>
                        <p:par>
                          <p:cTn id="272" fill="hold">
                            <p:stCondLst>
                              <p:cond delay="0"/>
                            </p:stCondLst>
                            <p:childTnLst>
                              <p:par>
                                <p:cTn id="273" presetID="22" presetClass="exit" presetSubtype="8" fill="hold" nodeType="clickEffect">
                                  <p:stCondLst>
                                    <p:cond delay="0"/>
                                  </p:stCondLst>
                                  <p:childTnLst>
                                    <p:animEffect transition="out" filter="wipe(left)">
                                      <p:cBhvr>
                                        <p:cTn id="274" dur="500"/>
                                        <p:tgtEl>
                                          <p:spTgt spid="85"/>
                                        </p:tgtEl>
                                      </p:cBhvr>
                                    </p:animEffect>
                                    <p:set>
                                      <p:cBhvr>
                                        <p:cTn id="275" dur="1" fill="hold">
                                          <p:stCondLst>
                                            <p:cond delay="499"/>
                                          </p:stCondLst>
                                        </p:cTn>
                                        <p:tgtEl>
                                          <p:spTgt spid="85"/>
                                        </p:tgtEl>
                                        <p:attrNameLst>
                                          <p:attrName>style.visibility</p:attrName>
                                        </p:attrNameLst>
                                      </p:cBhvr>
                                      <p:to>
                                        <p:strVal val="hidden"/>
                                      </p:to>
                                    </p:set>
                                  </p:childTnLst>
                                </p:cTn>
                              </p:par>
                              <p:par>
                                <p:cTn id="276" presetID="10" presetClass="exit" presetSubtype="0" fill="hold" nodeType="withEffect">
                                  <p:stCondLst>
                                    <p:cond delay="0"/>
                                  </p:stCondLst>
                                  <p:childTnLst>
                                    <p:animEffect transition="out" filter="fade">
                                      <p:cBhvr>
                                        <p:cTn id="277" dur="500"/>
                                        <p:tgtEl>
                                          <p:spTgt spid="1026"/>
                                        </p:tgtEl>
                                      </p:cBhvr>
                                    </p:animEffect>
                                    <p:set>
                                      <p:cBhvr>
                                        <p:cTn id="278" dur="1" fill="hold">
                                          <p:stCondLst>
                                            <p:cond delay="499"/>
                                          </p:stCondLst>
                                        </p:cTn>
                                        <p:tgtEl>
                                          <p:spTgt spid="1026"/>
                                        </p:tgtEl>
                                        <p:attrNameLst>
                                          <p:attrName>style.visibility</p:attrName>
                                        </p:attrNameLst>
                                      </p:cBhvr>
                                      <p:to>
                                        <p:strVal val="hidden"/>
                                      </p:to>
                                    </p:set>
                                  </p:childTnLst>
                                </p:cTn>
                              </p:par>
                              <p:par>
                                <p:cTn id="279" presetID="22" presetClass="entr" presetSubtype="8" fill="hold" grpId="0" nodeType="withEffect">
                                  <p:stCondLst>
                                    <p:cond delay="0"/>
                                  </p:stCondLst>
                                  <p:childTnLst>
                                    <p:set>
                                      <p:cBhvr>
                                        <p:cTn id="280" dur="1" fill="hold">
                                          <p:stCondLst>
                                            <p:cond delay="0"/>
                                          </p:stCondLst>
                                        </p:cTn>
                                        <p:tgtEl>
                                          <p:spTgt spid="106"/>
                                        </p:tgtEl>
                                        <p:attrNameLst>
                                          <p:attrName>style.visibility</p:attrName>
                                        </p:attrNameLst>
                                      </p:cBhvr>
                                      <p:to>
                                        <p:strVal val="visible"/>
                                      </p:to>
                                    </p:set>
                                    <p:animEffect transition="in" filter="wipe(left)">
                                      <p:cBhvr>
                                        <p:cTn id="281" dur="500"/>
                                        <p:tgtEl>
                                          <p:spTgt spid="106"/>
                                        </p:tgtEl>
                                      </p:cBhvr>
                                    </p:animEffect>
                                  </p:childTnLst>
                                </p:cTn>
                              </p:par>
                            </p:childTnLst>
                          </p:cTn>
                        </p:par>
                        <p:par>
                          <p:cTn id="282" fill="hold">
                            <p:stCondLst>
                              <p:cond delay="500"/>
                            </p:stCondLst>
                            <p:childTnLst>
                              <p:par>
                                <p:cTn id="283" presetID="53" presetClass="entr" presetSubtype="16" fill="hold" nodeType="afterEffect">
                                  <p:stCondLst>
                                    <p:cond delay="0"/>
                                  </p:stCondLst>
                                  <p:childTnLst>
                                    <p:set>
                                      <p:cBhvr>
                                        <p:cTn id="284" dur="1" fill="hold">
                                          <p:stCondLst>
                                            <p:cond delay="0"/>
                                          </p:stCondLst>
                                        </p:cTn>
                                        <p:tgtEl>
                                          <p:spTgt spid="84"/>
                                        </p:tgtEl>
                                        <p:attrNameLst>
                                          <p:attrName>style.visibility</p:attrName>
                                        </p:attrNameLst>
                                      </p:cBhvr>
                                      <p:to>
                                        <p:strVal val="visible"/>
                                      </p:to>
                                    </p:set>
                                    <p:anim calcmode="lin" valueType="num">
                                      <p:cBhvr>
                                        <p:cTn id="285" dur="500" fill="hold"/>
                                        <p:tgtEl>
                                          <p:spTgt spid="84"/>
                                        </p:tgtEl>
                                        <p:attrNameLst>
                                          <p:attrName>ppt_w</p:attrName>
                                        </p:attrNameLst>
                                      </p:cBhvr>
                                      <p:tavLst>
                                        <p:tav tm="0">
                                          <p:val>
                                            <p:fltVal val="0"/>
                                          </p:val>
                                        </p:tav>
                                        <p:tav tm="100000">
                                          <p:val>
                                            <p:strVal val="#ppt_w"/>
                                          </p:val>
                                        </p:tav>
                                      </p:tavLst>
                                    </p:anim>
                                    <p:anim calcmode="lin" valueType="num">
                                      <p:cBhvr>
                                        <p:cTn id="286" dur="500" fill="hold"/>
                                        <p:tgtEl>
                                          <p:spTgt spid="84"/>
                                        </p:tgtEl>
                                        <p:attrNameLst>
                                          <p:attrName>ppt_h</p:attrName>
                                        </p:attrNameLst>
                                      </p:cBhvr>
                                      <p:tavLst>
                                        <p:tav tm="0">
                                          <p:val>
                                            <p:fltVal val="0"/>
                                          </p:val>
                                        </p:tav>
                                        <p:tav tm="100000">
                                          <p:val>
                                            <p:strVal val="#ppt_h"/>
                                          </p:val>
                                        </p:tav>
                                      </p:tavLst>
                                    </p:anim>
                                    <p:animEffect transition="in" filter="fade">
                                      <p:cBhvr>
                                        <p:cTn id="287" dur="500"/>
                                        <p:tgtEl>
                                          <p:spTgt spid="84"/>
                                        </p:tgtEl>
                                      </p:cBhvr>
                                    </p:animEffect>
                                  </p:childTnLst>
                                </p:cTn>
                              </p:par>
                            </p:childTnLst>
                          </p:cTn>
                        </p:par>
                        <p:par>
                          <p:cTn id="288" fill="hold">
                            <p:stCondLst>
                              <p:cond delay="1000"/>
                            </p:stCondLst>
                            <p:childTnLst>
                              <p:par>
                                <p:cTn id="289" presetID="22" presetClass="entr" presetSubtype="8" fill="hold" nodeType="afterEffect">
                                  <p:stCondLst>
                                    <p:cond delay="0"/>
                                  </p:stCondLst>
                                  <p:childTnLst>
                                    <p:set>
                                      <p:cBhvr>
                                        <p:cTn id="290" dur="1" fill="hold">
                                          <p:stCondLst>
                                            <p:cond delay="0"/>
                                          </p:stCondLst>
                                        </p:cTn>
                                        <p:tgtEl>
                                          <p:spTgt spid="100"/>
                                        </p:tgtEl>
                                        <p:attrNameLst>
                                          <p:attrName>style.visibility</p:attrName>
                                        </p:attrNameLst>
                                      </p:cBhvr>
                                      <p:to>
                                        <p:strVal val="visible"/>
                                      </p:to>
                                    </p:set>
                                    <p:animEffect transition="in" filter="wipe(left)">
                                      <p:cBhvr>
                                        <p:cTn id="291" dur="500"/>
                                        <p:tgtEl>
                                          <p:spTgt spid="100"/>
                                        </p:tgtEl>
                                      </p:cBhvr>
                                    </p:animEffect>
                                  </p:childTnLst>
                                </p:cTn>
                              </p:par>
                            </p:childTnLst>
                          </p:cTn>
                        </p:par>
                        <p:par>
                          <p:cTn id="292" fill="hold">
                            <p:stCondLst>
                              <p:cond delay="1500"/>
                            </p:stCondLst>
                            <p:childTnLst>
                              <p:par>
                                <p:cTn id="293" presetID="22" presetClass="entr" presetSubtype="8" fill="hold" grpId="0" nodeType="afterEffect">
                                  <p:stCondLst>
                                    <p:cond delay="0"/>
                                  </p:stCondLst>
                                  <p:childTnLst>
                                    <p:set>
                                      <p:cBhvr>
                                        <p:cTn id="294" dur="1" fill="hold">
                                          <p:stCondLst>
                                            <p:cond delay="0"/>
                                          </p:stCondLst>
                                        </p:cTn>
                                        <p:tgtEl>
                                          <p:spTgt spid="21"/>
                                        </p:tgtEl>
                                        <p:attrNameLst>
                                          <p:attrName>style.visibility</p:attrName>
                                        </p:attrNameLst>
                                      </p:cBhvr>
                                      <p:to>
                                        <p:strVal val="visible"/>
                                      </p:to>
                                    </p:set>
                                    <p:animEffect transition="in" filter="wipe(left)">
                                      <p:cBhvr>
                                        <p:cTn id="295" dur="1000"/>
                                        <p:tgtEl>
                                          <p:spTgt spid="21"/>
                                        </p:tgtEl>
                                      </p:cBhvr>
                                    </p:animEffect>
                                  </p:childTnLst>
                                </p:cTn>
                              </p:par>
                              <p:par>
                                <p:cTn id="296" presetID="22" presetClass="entr" presetSubtype="8" fill="hold" grpId="0" nodeType="withEffect">
                                  <p:stCondLst>
                                    <p:cond delay="0"/>
                                  </p:stCondLst>
                                  <p:childTnLst>
                                    <p:set>
                                      <p:cBhvr>
                                        <p:cTn id="297" dur="1" fill="hold">
                                          <p:stCondLst>
                                            <p:cond delay="0"/>
                                          </p:stCondLst>
                                        </p:cTn>
                                        <p:tgtEl>
                                          <p:spTgt spid="117"/>
                                        </p:tgtEl>
                                        <p:attrNameLst>
                                          <p:attrName>style.visibility</p:attrName>
                                        </p:attrNameLst>
                                      </p:cBhvr>
                                      <p:to>
                                        <p:strVal val="visible"/>
                                      </p:to>
                                    </p:set>
                                    <p:animEffect transition="in" filter="wipe(left)">
                                      <p:cBhvr>
                                        <p:cTn id="298" dur="500"/>
                                        <p:tgtEl>
                                          <p:spTgt spid="117"/>
                                        </p:tgtEl>
                                      </p:cBhvr>
                                    </p:animEffect>
                                  </p:childTnLst>
                                </p:cTn>
                              </p:par>
                            </p:childTnLst>
                          </p:cTn>
                        </p:par>
                        <p:par>
                          <p:cTn id="299" fill="hold">
                            <p:stCondLst>
                              <p:cond delay="2500"/>
                            </p:stCondLst>
                            <p:childTnLst>
                              <p:par>
                                <p:cTn id="300" presetID="22" presetClass="entr" presetSubtype="8" fill="hold" grpId="0" nodeType="afterEffect">
                                  <p:stCondLst>
                                    <p:cond delay="0"/>
                                  </p:stCondLst>
                                  <p:childTnLst>
                                    <p:set>
                                      <p:cBhvr>
                                        <p:cTn id="301" dur="1" fill="hold">
                                          <p:stCondLst>
                                            <p:cond delay="0"/>
                                          </p:stCondLst>
                                        </p:cTn>
                                        <p:tgtEl>
                                          <p:spTgt spid="22"/>
                                        </p:tgtEl>
                                        <p:attrNameLst>
                                          <p:attrName>style.visibility</p:attrName>
                                        </p:attrNameLst>
                                      </p:cBhvr>
                                      <p:to>
                                        <p:strVal val="visible"/>
                                      </p:to>
                                    </p:set>
                                    <p:animEffect transition="in" filter="wipe(left)">
                                      <p:cBhvr>
                                        <p:cTn id="302" dur="1000"/>
                                        <p:tgtEl>
                                          <p:spTgt spid="22"/>
                                        </p:tgtEl>
                                      </p:cBhvr>
                                    </p:animEffect>
                                  </p:childTnLst>
                                </p:cTn>
                              </p:par>
                              <p:par>
                                <p:cTn id="303" presetID="22" presetClass="entr" presetSubtype="8" fill="hold" grpId="0" nodeType="withEffect">
                                  <p:stCondLst>
                                    <p:cond delay="0"/>
                                  </p:stCondLst>
                                  <p:childTnLst>
                                    <p:set>
                                      <p:cBhvr>
                                        <p:cTn id="304" dur="1" fill="hold">
                                          <p:stCondLst>
                                            <p:cond delay="0"/>
                                          </p:stCondLst>
                                        </p:cTn>
                                        <p:tgtEl>
                                          <p:spTgt spid="118"/>
                                        </p:tgtEl>
                                        <p:attrNameLst>
                                          <p:attrName>style.visibility</p:attrName>
                                        </p:attrNameLst>
                                      </p:cBhvr>
                                      <p:to>
                                        <p:strVal val="visible"/>
                                      </p:to>
                                    </p:set>
                                    <p:animEffect transition="in" filter="wipe(left)">
                                      <p:cBhvr>
                                        <p:cTn id="305" dur="500"/>
                                        <p:tgtEl>
                                          <p:spTgt spid="118"/>
                                        </p:tgtEl>
                                      </p:cBhvr>
                                    </p:animEffect>
                                  </p:childTnLst>
                                </p:cTn>
                              </p:par>
                            </p:childTnLst>
                          </p:cTn>
                        </p:par>
                        <p:par>
                          <p:cTn id="306" fill="hold">
                            <p:stCondLst>
                              <p:cond delay="3500"/>
                            </p:stCondLst>
                            <p:childTnLst>
                              <p:par>
                                <p:cTn id="307" presetID="22" presetClass="exit" presetSubtype="8" fill="hold" nodeType="afterEffect">
                                  <p:stCondLst>
                                    <p:cond delay="0"/>
                                  </p:stCondLst>
                                  <p:childTnLst>
                                    <p:animEffect transition="out" filter="wipe(left)">
                                      <p:cBhvr>
                                        <p:cTn id="308" dur="500"/>
                                        <p:tgtEl>
                                          <p:spTgt spid="84"/>
                                        </p:tgtEl>
                                      </p:cBhvr>
                                    </p:animEffect>
                                    <p:set>
                                      <p:cBhvr>
                                        <p:cTn id="309" dur="1" fill="hold">
                                          <p:stCondLst>
                                            <p:cond delay="499"/>
                                          </p:stCondLst>
                                        </p:cTn>
                                        <p:tgtEl>
                                          <p:spTgt spid="84"/>
                                        </p:tgtEl>
                                        <p:attrNameLst>
                                          <p:attrName>style.visibility</p:attrName>
                                        </p:attrNameLst>
                                      </p:cBhvr>
                                      <p:to>
                                        <p:strVal val="hidden"/>
                                      </p:to>
                                    </p:set>
                                  </p:childTnLst>
                                </p:cTn>
                              </p:par>
                              <p:par>
                                <p:cTn id="310" presetID="22" presetClass="entr" presetSubtype="8" fill="hold" grpId="0" nodeType="withEffect">
                                  <p:stCondLst>
                                    <p:cond delay="0"/>
                                  </p:stCondLst>
                                  <p:childTnLst>
                                    <p:set>
                                      <p:cBhvr>
                                        <p:cTn id="311" dur="1" fill="hold">
                                          <p:stCondLst>
                                            <p:cond delay="0"/>
                                          </p:stCondLst>
                                        </p:cTn>
                                        <p:tgtEl>
                                          <p:spTgt spid="107"/>
                                        </p:tgtEl>
                                        <p:attrNameLst>
                                          <p:attrName>style.visibility</p:attrName>
                                        </p:attrNameLst>
                                      </p:cBhvr>
                                      <p:to>
                                        <p:strVal val="visible"/>
                                      </p:to>
                                    </p:set>
                                    <p:animEffect transition="in" filter="wipe(left)">
                                      <p:cBhvr>
                                        <p:cTn id="312" dur="5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bldLvl="0" animBg="1"/>
      <p:bldP spid="6" grpId="0" bldLvl="0" animBg="1"/>
      <p:bldP spid="7" grpId="0" bldLvl="0" animBg="1"/>
      <p:bldP spid="8" grpId="0" bldLvl="0" animBg="1"/>
      <p:bldP spid="8" grpId="1" bldLvl="0" animBg="1"/>
      <p:bldP spid="8" grpId="2" bldLvl="0" animBg="1"/>
      <p:bldP spid="8" grpId="3" bldLvl="0" animBg="1"/>
      <p:bldP spid="9" grpId="0" bldLvl="0" animBg="1"/>
      <p:bldP spid="9" grpId="1" bldLvl="0" animBg="1"/>
      <p:bldP spid="9" grpId="2" bldLvl="0" animBg="1"/>
      <p:bldP spid="9" grpId="3" bldLvl="0" animBg="1"/>
      <p:bldP spid="21" grpId="0" bldLvl="0" animBg="1"/>
      <p:bldP spid="22" grpId="0" bldLvl="0" animBg="1"/>
      <p:bldP spid="23" grpId="0" bldLvl="0" animBg="1"/>
      <p:bldP spid="23" grpId="1" bldLvl="0" animBg="1"/>
      <p:bldP spid="24" grpId="0" bldLvl="0" animBg="1"/>
      <p:bldP spid="24" grpId="1" bldLvl="0" animBg="1"/>
      <p:bldP spid="25" grpId="0" bldLvl="0" animBg="1"/>
      <p:bldP spid="25" grpId="1" bldLvl="0" animBg="1"/>
      <p:bldP spid="26" grpId="0" bldLvl="0" animBg="1"/>
      <p:bldP spid="26" grpId="1" bldLvl="0" animBg="1"/>
      <p:bldP spid="27" grpId="0" bldLvl="0" animBg="1"/>
      <p:bldP spid="27" grpId="1" bldLvl="0" animBg="1"/>
      <p:bldP spid="28" grpId="0" bldLvl="0" animBg="1"/>
      <p:bldP spid="28" grpId="1" bldLvl="0" animBg="1"/>
      <p:bldP spid="29" grpId="0" bldLvl="0" animBg="1"/>
      <p:bldP spid="29" grpId="1" bldLvl="0" animBg="1"/>
      <p:bldP spid="30" grpId="0" bldLvl="0" animBg="1"/>
      <p:bldP spid="30" grpId="1" bldLvl="0" animBg="1"/>
      <p:bldP spid="31" grpId="0" bldLvl="0" animBg="1"/>
      <p:bldP spid="31" grpId="1" bldLvl="0" animBg="1"/>
      <p:bldP spid="32" grpId="0" bldLvl="0" animBg="1"/>
      <p:bldP spid="32" grpId="1" bldLvl="0" animBg="1"/>
      <p:bldP spid="33" grpId="0" bldLvl="0" animBg="1"/>
      <p:bldP spid="33" grpId="1" bldLvl="0" animBg="1"/>
      <p:bldP spid="34" grpId="0" bldLvl="0" animBg="1"/>
      <p:bldP spid="34" grpId="1" bldLvl="0" animBg="1"/>
      <p:bldP spid="35" grpId="0" bldLvl="0" animBg="1"/>
      <p:bldP spid="35" grpId="1" bldLvl="0" animBg="1"/>
      <p:bldP spid="36" grpId="0" bldLvl="0" animBg="1"/>
      <p:bldP spid="36" grpId="1" bldLvl="0" animBg="1"/>
      <p:bldP spid="37" grpId="0" bldLvl="0" animBg="1"/>
      <p:bldP spid="37" grpId="1" bldLvl="0" animBg="1"/>
      <p:bldP spid="38" grpId="0" bldLvl="0" animBg="1"/>
      <p:bldP spid="38" grpId="1" bldLvl="0" animBg="1"/>
      <p:bldP spid="38" grpId="2" bldLvl="0" animBg="1"/>
      <p:bldP spid="38" grpId="3" bldLvl="0" animBg="1"/>
      <p:bldP spid="39" grpId="0" bldLvl="0" animBg="1"/>
      <p:bldP spid="103" grpId="0" bldLvl="0" animBg="1"/>
      <p:bldP spid="104" grpId="0" bldLvl="0" animBg="1"/>
      <p:bldP spid="105" grpId="0" bldLvl="0" animBg="1"/>
      <p:bldP spid="106" grpId="0" bldLvl="0" animBg="1"/>
      <p:bldP spid="107" grpId="0" bldLvl="0" animBg="1"/>
      <p:bldP spid="108" grpId="0" bldLvl="0" animBg="1"/>
      <p:bldP spid="113" grpId="0"/>
      <p:bldP spid="114" grpId="0"/>
      <p:bldP spid="115" grpId="0"/>
      <p:bldP spid="116" grpId="0"/>
      <p:bldP spid="117" grpId="0"/>
      <p:bldP spid="118"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lum bright="-30000"/>
            <a:extLst>
              <a:ext uri="{28A0092B-C50C-407E-A947-70E740481C1C}">
                <a14:useLocalDpi xmlns:a14="http://schemas.microsoft.com/office/drawing/2010/main" val="0"/>
              </a:ext>
            </a:extLst>
          </a:blip>
          <a:stretch>
            <a:fillRect/>
          </a:stretch>
        </p:blipFill>
        <p:spPr>
          <a:xfrm>
            <a:off x="2569587" y="406913"/>
            <a:ext cx="6524173" cy="6355291"/>
          </a:xfrm>
          <a:prstGeom prst="rect">
            <a:avLst/>
          </a:prstGeom>
        </p:spPr>
      </p:pic>
      <p:sp>
        <p:nvSpPr>
          <p:cNvPr id="12" name="文本框 11"/>
          <p:cNvSpPr txBox="1"/>
          <p:nvPr/>
        </p:nvSpPr>
        <p:spPr>
          <a:xfrm>
            <a:off x="624205" y="650240"/>
            <a:ext cx="9994265" cy="8658225"/>
          </a:xfrm>
          <a:prstGeom prst="rect">
            <a:avLst/>
          </a:prstGeom>
          <a:noFill/>
        </p:spPr>
        <p:txBody>
          <a:bodyPr wrap="square" rtlCol="0">
            <a:spAutoFit/>
          </a:bodyPr>
          <a:lstStyle/>
          <a:p>
            <a:pPr algn="ctr">
              <a:lnSpc>
                <a:spcPct val="120000"/>
              </a:lnSpc>
            </a:pPr>
            <a:r>
              <a:rPr lang="zh-CN" altLang="en-US" sz="4000" dirty="0">
                <a:solidFill>
                  <a:schemeClr val="bg1"/>
                </a:solidFill>
                <a:cs typeface="+mn-ea"/>
                <a:sym typeface="+mn-lt"/>
              </a:rPr>
              <a:t>１、人造草坪足球场面层施工工艺及特点</a:t>
            </a:r>
            <a:endParaRPr lang="zh-CN" altLang="en-US" sz="4000" dirty="0">
              <a:solidFill>
                <a:schemeClr val="bg1"/>
              </a:solidFill>
              <a:cs typeface="+mn-ea"/>
              <a:sym typeface="+mn-lt"/>
            </a:endParaRPr>
          </a:p>
          <a:p>
            <a:pPr algn="l">
              <a:lnSpc>
                <a:spcPct val="120000"/>
              </a:lnSpc>
            </a:pPr>
            <a:r>
              <a:rPr lang="zh-CN" altLang="en-US" sz="4000" dirty="0">
                <a:solidFill>
                  <a:schemeClr val="bg1"/>
                </a:solidFill>
                <a:cs typeface="+mn-ea"/>
                <a:sym typeface="+mn-lt"/>
              </a:rPr>
              <a:t>（２）人造草坪足球场面层特点</a:t>
            </a:r>
            <a:endParaRPr lang="zh-CN" altLang="en-US" sz="2800" dirty="0">
              <a:solidFill>
                <a:schemeClr val="bg1"/>
              </a:solidFill>
              <a:cs typeface="+mn-ea"/>
              <a:sym typeface="+mn-lt"/>
            </a:endParaRPr>
          </a:p>
          <a:p>
            <a:pPr algn="l">
              <a:lnSpc>
                <a:spcPct val="120000"/>
              </a:lnSpc>
            </a:pPr>
            <a:endParaRPr lang="zh-CN" altLang="en-US" sz="5400" dirty="0">
              <a:solidFill>
                <a:schemeClr val="bg1"/>
              </a:solidFill>
              <a:cs typeface="+mn-ea"/>
              <a:sym typeface="+mn-lt"/>
            </a:endParaRPr>
          </a:p>
          <a:p>
            <a:pPr algn="l">
              <a:lnSpc>
                <a:spcPct val="120000"/>
              </a:lnSpc>
            </a:pPr>
            <a:r>
              <a:rPr lang="zh-CN" altLang="en-US" sz="2400" dirty="0">
                <a:solidFill>
                  <a:schemeClr val="bg1"/>
                </a:solidFill>
                <a:cs typeface="+mn-ea"/>
                <a:sym typeface="+mn-lt"/>
              </a:rPr>
              <a:t>ａ足球的运动速度、反弹力与天然草</a:t>
            </a:r>
            <a:endParaRPr lang="zh-CN" altLang="en-US" sz="2400" dirty="0">
              <a:solidFill>
                <a:schemeClr val="bg1"/>
              </a:solidFill>
              <a:cs typeface="+mn-ea"/>
              <a:sym typeface="+mn-lt"/>
            </a:endParaRPr>
          </a:p>
          <a:p>
            <a:pPr algn="l">
              <a:lnSpc>
                <a:spcPct val="120000"/>
              </a:lnSpc>
            </a:pPr>
            <a:r>
              <a:rPr lang="zh-CN" altLang="en-US" sz="2400" dirty="0">
                <a:solidFill>
                  <a:schemeClr val="bg1"/>
                </a:solidFill>
                <a:cs typeface="+mn-ea"/>
                <a:sym typeface="+mn-lt"/>
              </a:rPr>
              <a:t>几乎一致；</a:t>
            </a:r>
            <a:endParaRPr lang="zh-CN" altLang="en-US" sz="2400" dirty="0">
              <a:solidFill>
                <a:schemeClr val="bg1"/>
              </a:solidFill>
              <a:cs typeface="+mn-ea"/>
              <a:sym typeface="+mn-lt"/>
            </a:endParaRPr>
          </a:p>
          <a:p>
            <a:pPr algn="l">
              <a:lnSpc>
                <a:spcPct val="120000"/>
              </a:lnSpc>
            </a:pPr>
            <a:r>
              <a:rPr lang="zh-CN" altLang="en-US" sz="2400" dirty="0">
                <a:solidFill>
                  <a:schemeClr val="bg1"/>
                </a:solidFill>
                <a:cs typeface="+mn-ea"/>
                <a:sym typeface="+mn-lt"/>
              </a:rPr>
              <a:t>ｂ良好的透气及排水性能；</a:t>
            </a:r>
            <a:endParaRPr lang="zh-CN" altLang="en-US" sz="2400" dirty="0">
              <a:solidFill>
                <a:schemeClr val="bg1"/>
              </a:solidFill>
              <a:cs typeface="+mn-ea"/>
              <a:sym typeface="+mn-lt"/>
            </a:endParaRPr>
          </a:p>
          <a:p>
            <a:pPr algn="l">
              <a:lnSpc>
                <a:spcPct val="120000"/>
              </a:lnSpc>
            </a:pPr>
            <a:r>
              <a:rPr lang="zh-CN" altLang="en-US" sz="2400" dirty="0">
                <a:solidFill>
                  <a:schemeClr val="bg1"/>
                </a:solidFill>
                <a:cs typeface="+mn-ea"/>
                <a:sym typeface="+mn-lt"/>
              </a:rPr>
              <a:t>ｃ环保、不含任何苯、甲苯和二甲苯等</a:t>
            </a:r>
            <a:endParaRPr lang="zh-CN" altLang="en-US" sz="2400" dirty="0">
              <a:solidFill>
                <a:schemeClr val="bg1"/>
              </a:solidFill>
              <a:cs typeface="+mn-ea"/>
              <a:sym typeface="+mn-lt"/>
            </a:endParaRPr>
          </a:p>
          <a:p>
            <a:pPr algn="l">
              <a:lnSpc>
                <a:spcPct val="120000"/>
              </a:lnSpc>
            </a:pPr>
            <a:r>
              <a:rPr lang="zh-CN" altLang="en-US" sz="2400" dirty="0">
                <a:solidFill>
                  <a:schemeClr val="bg1"/>
                </a:solidFill>
                <a:cs typeface="+mn-ea"/>
                <a:sym typeface="+mn-lt"/>
              </a:rPr>
              <a:t>有毒挥发性物质，无重金属等添加物。</a:t>
            </a:r>
            <a:endParaRPr lang="zh-CN" altLang="en-US" sz="2400" dirty="0">
              <a:solidFill>
                <a:schemeClr val="bg1"/>
              </a:solidFill>
              <a:cs typeface="+mn-ea"/>
              <a:sym typeface="+mn-lt"/>
            </a:endParaRPr>
          </a:p>
          <a:p>
            <a:pPr algn="l">
              <a:lnSpc>
                <a:spcPct val="120000"/>
              </a:lnSpc>
            </a:pPr>
            <a:r>
              <a:rPr lang="zh-CN" altLang="en-US" sz="2400" dirty="0">
                <a:solidFill>
                  <a:schemeClr val="bg1"/>
                </a:solidFill>
                <a:cs typeface="+mn-ea"/>
                <a:sym typeface="+mn-lt"/>
              </a:rPr>
              <a:t>对人体和环境友好不褪</a:t>
            </a:r>
            <a:endParaRPr lang="zh-CN" altLang="en-US" sz="2400" dirty="0">
              <a:solidFill>
                <a:schemeClr val="bg1"/>
              </a:solidFill>
              <a:cs typeface="+mn-ea"/>
              <a:sym typeface="+mn-lt"/>
            </a:endParaRPr>
          </a:p>
          <a:p>
            <a:pPr algn="l">
              <a:lnSpc>
                <a:spcPct val="120000"/>
              </a:lnSpc>
            </a:pPr>
            <a:r>
              <a:rPr lang="zh-CN" altLang="en-US" sz="2400" dirty="0">
                <a:solidFill>
                  <a:schemeClr val="bg1"/>
                </a:solidFill>
                <a:cs typeface="+mn-ea"/>
                <a:sym typeface="+mn-lt"/>
              </a:rPr>
              <a:t>ｄ耐用性超强，使用寿命长达6-8年</a:t>
            </a:r>
            <a:r>
              <a:rPr lang="zh-CN" altLang="en-US" sz="1600" dirty="0">
                <a:solidFill>
                  <a:schemeClr val="bg1"/>
                </a:solidFill>
                <a:cs typeface="+mn-ea"/>
                <a:sym typeface="+mn-lt"/>
              </a:rPr>
              <a:t>。</a:t>
            </a:r>
            <a:endParaRPr lang="zh-CN" altLang="en-US" sz="5400" dirty="0">
              <a:solidFill>
                <a:schemeClr val="bg1"/>
              </a:solidFill>
              <a:cs typeface="+mn-ea"/>
              <a:sym typeface="+mn-lt"/>
            </a:endParaRPr>
          </a:p>
          <a:p>
            <a:pPr algn="ctr">
              <a:lnSpc>
                <a:spcPct val="120000"/>
              </a:lnSpc>
            </a:pPr>
            <a:endParaRPr lang="zh-CN" altLang="en-US" sz="5400" b="1" dirty="0">
              <a:solidFill>
                <a:schemeClr val="bg1"/>
              </a:solidFill>
              <a:cs typeface="+mn-ea"/>
              <a:sym typeface="+mn-lt"/>
            </a:endParaRPr>
          </a:p>
          <a:p>
            <a:pPr algn="ctr">
              <a:lnSpc>
                <a:spcPct val="120000"/>
              </a:lnSpc>
            </a:pPr>
            <a:endParaRPr lang="zh-CN" altLang="en-US" sz="5400" b="1" dirty="0">
              <a:solidFill>
                <a:schemeClr val="bg1"/>
              </a:solidFill>
              <a:cs typeface="+mn-ea"/>
              <a:sym typeface="+mn-lt"/>
            </a:endParaRPr>
          </a:p>
          <a:p>
            <a:pPr algn="ctr">
              <a:lnSpc>
                <a:spcPct val="120000"/>
              </a:lnSpc>
            </a:pPr>
            <a:endParaRPr lang="zh-CN" altLang="en-US" sz="5400" b="1" dirty="0">
              <a:solidFill>
                <a:schemeClr val="bg1"/>
              </a:solidFill>
              <a:cs typeface="+mn-ea"/>
              <a:sym typeface="+mn-lt"/>
            </a:endParaRPr>
          </a:p>
        </p:txBody>
      </p:sp>
      <p:pic>
        <p:nvPicPr>
          <p:cNvPr id="2" name="图片 1" descr="691086572702033455"/>
          <p:cNvPicPr>
            <a:picLocks noChangeAspect="1"/>
          </p:cNvPicPr>
          <p:nvPr/>
        </p:nvPicPr>
        <p:blipFill>
          <a:blip r:embed="rId2"/>
          <a:stretch>
            <a:fillRect/>
          </a:stretch>
        </p:blipFill>
        <p:spPr>
          <a:xfrm>
            <a:off x="6581140" y="3084830"/>
            <a:ext cx="4972685" cy="336613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lum bright="-30000"/>
            <a:extLst>
              <a:ext uri="{28A0092B-C50C-407E-A947-70E740481C1C}">
                <a14:useLocalDpi xmlns:a14="http://schemas.microsoft.com/office/drawing/2010/main" val="0"/>
              </a:ext>
            </a:extLst>
          </a:blip>
          <a:stretch>
            <a:fillRect/>
          </a:stretch>
        </p:blipFill>
        <p:spPr>
          <a:xfrm>
            <a:off x="2539107" y="500258"/>
            <a:ext cx="6524173" cy="6355291"/>
          </a:xfrm>
          <a:prstGeom prst="rect">
            <a:avLst/>
          </a:prstGeom>
        </p:spPr>
      </p:pic>
      <p:sp>
        <p:nvSpPr>
          <p:cNvPr id="12" name="文本框 11"/>
          <p:cNvSpPr txBox="1"/>
          <p:nvPr/>
        </p:nvSpPr>
        <p:spPr>
          <a:xfrm>
            <a:off x="684530" y="707390"/>
            <a:ext cx="10488930" cy="5961380"/>
          </a:xfrm>
          <a:prstGeom prst="rect">
            <a:avLst/>
          </a:prstGeom>
          <a:noFill/>
        </p:spPr>
        <p:txBody>
          <a:bodyPr wrap="square" rtlCol="0">
            <a:spAutoFit/>
          </a:bodyPr>
          <a:lstStyle/>
          <a:p>
            <a:pPr algn="l">
              <a:lnSpc>
                <a:spcPct val="120000"/>
              </a:lnSpc>
            </a:pPr>
            <a:r>
              <a:rPr lang="zh-CN" altLang="en-US" sz="4000" b="1" dirty="0">
                <a:solidFill>
                  <a:schemeClr val="bg1"/>
                </a:solidFill>
                <a:cs typeface="+mn-ea"/>
                <a:sym typeface="+mn-lt"/>
              </a:rPr>
              <a:t>三、球类场地面层施工工艺及特点</a:t>
            </a:r>
            <a:endParaRPr lang="zh-CN" altLang="en-US" sz="4000" dirty="0">
              <a:solidFill>
                <a:schemeClr val="bg1"/>
              </a:solidFill>
              <a:cs typeface="+mn-ea"/>
              <a:sym typeface="+mn-lt"/>
            </a:endParaRPr>
          </a:p>
          <a:p>
            <a:pPr algn="l">
              <a:lnSpc>
                <a:spcPct val="120000"/>
              </a:lnSpc>
              <a:buNone/>
            </a:pPr>
            <a:endParaRPr lang="zh-CN" altLang="en-US" sz="2800" dirty="0">
              <a:solidFill>
                <a:schemeClr val="bg1"/>
              </a:solidFill>
              <a:cs typeface="+mn-ea"/>
              <a:sym typeface="+mn-lt"/>
            </a:endParaRPr>
          </a:p>
          <a:p>
            <a:pPr algn="l">
              <a:lnSpc>
                <a:spcPct val="120000"/>
              </a:lnSpc>
              <a:buNone/>
            </a:pPr>
            <a:r>
              <a:rPr lang="zh-CN" altLang="en-US" sz="2800" dirty="0">
                <a:solidFill>
                  <a:schemeClr val="bg1"/>
                </a:solidFill>
                <a:cs typeface="+mn-ea"/>
                <a:sym typeface="+mn-lt"/>
              </a:rPr>
              <a:t>伴随着国家新</a:t>
            </a:r>
            <a:r>
              <a:rPr lang="zh-CN" altLang="en-US" sz="2800" dirty="0" smtClean="0">
                <a:solidFill>
                  <a:schemeClr val="bg1"/>
                </a:solidFill>
                <a:cs typeface="+mn-ea"/>
                <a:sym typeface="+mn-lt"/>
              </a:rPr>
              <a:t>标准</a:t>
            </a:r>
            <a:r>
              <a:rPr lang="en-US" altLang="zh-CN" sz="2800" dirty="0" smtClean="0">
                <a:solidFill>
                  <a:schemeClr val="bg1"/>
                </a:solidFill>
                <a:cs typeface="+mn-ea"/>
                <a:sym typeface="+mn-lt"/>
              </a:rPr>
              <a:t>2018</a:t>
            </a:r>
            <a:r>
              <a:rPr lang="zh-CN" altLang="en-US" sz="2800" dirty="0" smtClean="0">
                <a:solidFill>
                  <a:schemeClr val="bg1"/>
                </a:solidFill>
                <a:cs typeface="+mn-ea"/>
                <a:sym typeface="+mn-lt"/>
              </a:rPr>
              <a:t>年11月1日</a:t>
            </a:r>
            <a:r>
              <a:rPr lang="zh-CN" altLang="en-US" sz="2800" dirty="0">
                <a:solidFill>
                  <a:schemeClr val="bg1"/>
                </a:solidFill>
                <a:cs typeface="+mn-ea"/>
                <a:sym typeface="+mn-lt"/>
              </a:rPr>
              <a:t>正式实施，</a:t>
            </a:r>
            <a:endParaRPr lang="zh-CN" altLang="en-US" sz="2800" dirty="0">
              <a:solidFill>
                <a:schemeClr val="bg1"/>
              </a:solidFill>
              <a:cs typeface="+mn-ea"/>
              <a:sym typeface="+mn-lt"/>
            </a:endParaRPr>
          </a:p>
          <a:p>
            <a:pPr algn="l">
              <a:lnSpc>
                <a:spcPct val="120000"/>
              </a:lnSpc>
              <a:buNone/>
            </a:pPr>
            <a:r>
              <a:rPr lang="zh-CN" altLang="en-US" sz="2800" dirty="0">
                <a:solidFill>
                  <a:schemeClr val="bg1"/>
                </a:solidFill>
                <a:cs typeface="+mn-ea"/>
                <a:sym typeface="+mn-lt"/>
              </a:rPr>
              <a:t>对于球类场地面层的厚度提出不得小于8ｍｍ的强制要求，这也意为着以前的低标准将退出历史舞团台，相应的一些施工工艺出会出现不适应。在此背景下，我仅以篮球场面层施工为例，就目前的趋势，作个介绍。</a:t>
            </a:r>
            <a:endParaRPr lang="zh-CN" altLang="en-US" sz="2800" dirty="0">
              <a:solidFill>
                <a:schemeClr val="bg1"/>
              </a:solidFill>
              <a:cs typeface="+mn-ea"/>
              <a:sym typeface="+mn-lt"/>
            </a:endParaRPr>
          </a:p>
          <a:p>
            <a:pPr algn="l">
              <a:lnSpc>
                <a:spcPct val="120000"/>
              </a:lnSpc>
              <a:buNone/>
            </a:pPr>
            <a:r>
              <a:rPr lang="zh-CN" altLang="en-US" sz="2800" dirty="0">
                <a:solidFill>
                  <a:schemeClr val="bg1"/>
                </a:solidFill>
                <a:cs typeface="+mn-ea"/>
                <a:sym typeface="+mn-lt"/>
              </a:rPr>
              <a:t>１、复合PU篮球场面层施工工艺及特点</a:t>
            </a:r>
            <a:endParaRPr lang="zh-CN" altLang="en-US" sz="2800" dirty="0">
              <a:solidFill>
                <a:schemeClr val="bg1"/>
              </a:solidFill>
              <a:cs typeface="+mn-ea"/>
              <a:sym typeface="+mn-lt"/>
            </a:endParaRPr>
          </a:p>
          <a:p>
            <a:pPr algn="l">
              <a:lnSpc>
                <a:spcPct val="120000"/>
              </a:lnSpc>
            </a:pPr>
            <a:r>
              <a:rPr lang="en-US" altLang="zh-CN" sz="2800" dirty="0" smtClean="0">
                <a:solidFill>
                  <a:schemeClr val="bg1"/>
                </a:solidFill>
                <a:cs typeface="+mn-ea"/>
                <a:sym typeface="+mn-lt"/>
              </a:rPr>
              <a:t> 2</a:t>
            </a:r>
            <a:r>
              <a:rPr lang="zh-CN" altLang="en-US" sz="2800" dirty="0">
                <a:solidFill>
                  <a:schemeClr val="bg1"/>
                </a:solidFill>
                <a:cs typeface="+mn-ea"/>
                <a:sym typeface="+mn-lt"/>
              </a:rPr>
              <a:t>、预制型篮球场面层施工工艺及特点</a:t>
            </a:r>
            <a:endParaRPr lang="zh-CN" altLang="en-US" sz="5400" b="1" dirty="0">
              <a:solidFill>
                <a:schemeClr val="bg1"/>
              </a:solidFill>
              <a:cs typeface="+mn-ea"/>
              <a:sym typeface="+mn-lt"/>
            </a:endParaRPr>
          </a:p>
          <a:p>
            <a:pPr algn="l">
              <a:lnSpc>
                <a:spcPct val="120000"/>
              </a:lnSpc>
            </a:pPr>
            <a:endParaRPr lang="zh-CN" altLang="en-US" sz="5400" b="1"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lum bright="-30000"/>
            <a:extLst>
              <a:ext uri="{28A0092B-C50C-407E-A947-70E740481C1C}">
                <a14:useLocalDpi xmlns:a14="http://schemas.microsoft.com/office/drawing/2010/main" val="0"/>
              </a:ext>
            </a:extLst>
          </a:blip>
          <a:stretch>
            <a:fillRect/>
          </a:stretch>
        </p:blipFill>
        <p:spPr>
          <a:xfrm>
            <a:off x="2539107" y="500258"/>
            <a:ext cx="6524173" cy="6355291"/>
          </a:xfrm>
          <a:prstGeom prst="rect">
            <a:avLst/>
          </a:prstGeom>
        </p:spPr>
      </p:pic>
      <p:sp>
        <p:nvSpPr>
          <p:cNvPr id="12" name="文本框 11"/>
          <p:cNvSpPr txBox="1"/>
          <p:nvPr/>
        </p:nvSpPr>
        <p:spPr>
          <a:xfrm>
            <a:off x="379095" y="-307340"/>
            <a:ext cx="10488930" cy="7512050"/>
          </a:xfrm>
          <a:prstGeom prst="rect">
            <a:avLst/>
          </a:prstGeom>
          <a:noFill/>
        </p:spPr>
        <p:txBody>
          <a:bodyPr wrap="square" rtlCol="0">
            <a:spAutoFit/>
          </a:bodyPr>
          <a:lstStyle/>
          <a:p>
            <a:pPr algn="l">
              <a:lnSpc>
                <a:spcPct val="120000"/>
              </a:lnSpc>
            </a:pPr>
            <a:endParaRPr lang="zh-CN" altLang="en-US" sz="5400" b="1" dirty="0">
              <a:solidFill>
                <a:schemeClr val="bg1"/>
              </a:solidFill>
              <a:cs typeface="+mn-ea"/>
              <a:sym typeface="+mn-lt"/>
            </a:endParaRPr>
          </a:p>
          <a:p>
            <a:pPr algn="l">
              <a:lnSpc>
                <a:spcPct val="120000"/>
              </a:lnSpc>
            </a:pPr>
            <a:r>
              <a:rPr lang="zh-CN" altLang="en-US" sz="4000" dirty="0">
                <a:solidFill>
                  <a:schemeClr val="bg1"/>
                </a:solidFill>
                <a:cs typeface="+mn-ea"/>
                <a:sym typeface="+mn-lt"/>
              </a:rPr>
              <a:t>１、复合PU篮球场面层施工工艺及特点</a:t>
            </a:r>
            <a:endParaRPr lang="zh-CN" altLang="en-US" sz="2800" dirty="0">
              <a:solidFill>
                <a:schemeClr val="bg1"/>
              </a:solidFill>
              <a:cs typeface="+mn-ea"/>
              <a:sym typeface="+mn-lt"/>
            </a:endParaRPr>
          </a:p>
          <a:p>
            <a:pPr algn="l">
              <a:lnSpc>
                <a:spcPct val="120000"/>
              </a:lnSpc>
            </a:pPr>
            <a:endParaRPr lang="zh-CN" altLang="en-US" sz="2800" dirty="0">
              <a:solidFill>
                <a:schemeClr val="bg1"/>
              </a:solidFill>
              <a:cs typeface="+mn-ea"/>
              <a:sym typeface="+mn-lt"/>
            </a:endParaRPr>
          </a:p>
          <a:p>
            <a:pPr algn="l">
              <a:lnSpc>
                <a:spcPct val="120000"/>
              </a:lnSpc>
            </a:pPr>
            <a:r>
              <a:rPr lang="zh-CN" altLang="en-US" sz="2800" dirty="0">
                <a:solidFill>
                  <a:schemeClr val="bg1"/>
                </a:solidFill>
                <a:cs typeface="+mn-ea"/>
                <a:sym typeface="+mn-lt"/>
              </a:rPr>
              <a:t>（１）复合PU篮球场面层施工工艺</a:t>
            </a:r>
            <a:endParaRPr lang="zh-CN" altLang="en-US" sz="2800" dirty="0">
              <a:solidFill>
                <a:schemeClr val="bg1"/>
              </a:solidFill>
              <a:cs typeface="+mn-ea"/>
              <a:sym typeface="+mn-lt"/>
            </a:endParaRPr>
          </a:p>
          <a:p>
            <a:pPr algn="l">
              <a:lnSpc>
                <a:spcPct val="120000"/>
              </a:lnSpc>
            </a:pPr>
            <a:endParaRPr lang="zh-CN" altLang="en-US" sz="2800" dirty="0">
              <a:solidFill>
                <a:schemeClr val="bg1"/>
              </a:solidFill>
              <a:cs typeface="+mn-ea"/>
              <a:sym typeface="+mn-lt"/>
            </a:endParaRPr>
          </a:p>
          <a:p>
            <a:pPr algn="l">
              <a:lnSpc>
                <a:spcPct val="120000"/>
              </a:lnSpc>
            </a:pPr>
            <a:r>
              <a:rPr lang="zh-CN" altLang="en-US" sz="2800" dirty="0">
                <a:solidFill>
                  <a:schemeClr val="bg1"/>
                </a:solidFill>
                <a:cs typeface="+mn-ea"/>
                <a:sym typeface="+mn-lt"/>
              </a:rPr>
              <a:t>一是基础层选用混合型运动面层</a:t>
            </a:r>
            <a:endParaRPr lang="zh-CN" altLang="en-US" sz="2800" dirty="0">
              <a:solidFill>
                <a:schemeClr val="bg1"/>
              </a:solidFill>
              <a:cs typeface="+mn-ea"/>
              <a:sym typeface="+mn-lt"/>
            </a:endParaRPr>
          </a:p>
          <a:p>
            <a:pPr algn="l">
              <a:lnSpc>
                <a:spcPct val="120000"/>
              </a:lnSpc>
            </a:pPr>
            <a:r>
              <a:rPr lang="zh-CN" altLang="en-US" sz="2800" dirty="0">
                <a:solidFill>
                  <a:schemeClr val="bg1"/>
                </a:solidFill>
                <a:cs typeface="+mn-ea"/>
                <a:sym typeface="+mn-lt"/>
              </a:rPr>
              <a:t>施工的工艺，建成底部的</a:t>
            </a:r>
            <a:r>
              <a:rPr lang="en-US" altLang="zh-CN" sz="2800" dirty="0">
                <a:solidFill>
                  <a:schemeClr val="bg1"/>
                </a:solidFill>
                <a:cs typeface="+mn-ea"/>
                <a:sym typeface="+mn-lt"/>
              </a:rPr>
              <a:t>4</a:t>
            </a:r>
            <a:r>
              <a:rPr lang="zh-CN" altLang="en-US" sz="2800" dirty="0">
                <a:solidFill>
                  <a:schemeClr val="bg1"/>
                </a:solidFill>
                <a:cs typeface="+mn-ea"/>
                <a:sym typeface="+mn-lt"/>
              </a:rPr>
              <a:t>ｍｍ</a:t>
            </a:r>
            <a:endParaRPr lang="zh-CN" altLang="en-US" sz="2800" dirty="0">
              <a:solidFill>
                <a:schemeClr val="bg1"/>
              </a:solidFill>
              <a:cs typeface="+mn-ea"/>
              <a:sym typeface="+mn-lt"/>
            </a:endParaRPr>
          </a:p>
          <a:p>
            <a:pPr algn="l">
              <a:lnSpc>
                <a:spcPct val="120000"/>
              </a:lnSpc>
            </a:pPr>
            <a:r>
              <a:rPr lang="zh-CN" altLang="en-US" sz="2800" dirty="0">
                <a:solidFill>
                  <a:schemeClr val="bg1"/>
                </a:solidFill>
                <a:cs typeface="+mn-ea"/>
                <a:sym typeface="+mn-lt"/>
              </a:rPr>
              <a:t>缓冲层。</a:t>
            </a:r>
            <a:endParaRPr lang="zh-CN" altLang="en-US" sz="2800" dirty="0">
              <a:solidFill>
                <a:schemeClr val="bg1"/>
              </a:solidFill>
              <a:cs typeface="+mn-ea"/>
              <a:sym typeface="+mn-lt"/>
            </a:endParaRPr>
          </a:p>
          <a:p>
            <a:pPr algn="l">
              <a:lnSpc>
                <a:spcPct val="120000"/>
              </a:lnSpc>
            </a:pPr>
            <a:r>
              <a:rPr lang="zh-CN" altLang="en-US" sz="2800" dirty="0">
                <a:solidFill>
                  <a:schemeClr val="bg1"/>
                </a:solidFill>
                <a:cs typeface="+mn-ea"/>
                <a:sym typeface="+mn-lt"/>
              </a:rPr>
              <a:t>二是将上面的</a:t>
            </a:r>
            <a:r>
              <a:rPr lang="en-US" altLang="zh-CN" sz="2800" dirty="0">
                <a:solidFill>
                  <a:schemeClr val="bg1"/>
                </a:solidFill>
                <a:cs typeface="+mn-ea"/>
                <a:sym typeface="+mn-lt"/>
              </a:rPr>
              <a:t>4</a:t>
            </a:r>
            <a:r>
              <a:rPr lang="zh-CN" altLang="en-US" sz="2800" dirty="0">
                <a:solidFill>
                  <a:schemeClr val="bg1"/>
                </a:solidFill>
                <a:cs typeface="+mn-ea"/>
                <a:sym typeface="+mn-lt"/>
              </a:rPr>
              <a:t>ｍｍ面层仍然以</a:t>
            </a:r>
            <a:endParaRPr lang="zh-CN" altLang="en-US" sz="2800" dirty="0">
              <a:solidFill>
                <a:schemeClr val="bg1"/>
              </a:solidFill>
              <a:cs typeface="+mn-ea"/>
              <a:sym typeface="+mn-lt"/>
            </a:endParaRPr>
          </a:p>
          <a:p>
            <a:pPr algn="l">
              <a:lnSpc>
                <a:spcPct val="120000"/>
              </a:lnSpc>
            </a:pPr>
            <a:r>
              <a:rPr lang="zh-CN" altLang="en-US" sz="2800" dirty="0">
                <a:solidFill>
                  <a:schemeClr val="bg1"/>
                </a:solidFill>
                <a:cs typeface="+mn-ea"/>
                <a:sym typeface="+mn-lt"/>
              </a:rPr>
              <a:t>ＰＵ的施工工艺，建成球场面层。</a:t>
            </a:r>
            <a:endParaRPr lang="zh-CN" altLang="en-US" sz="2800" dirty="0">
              <a:solidFill>
                <a:schemeClr val="bg1"/>
              </a:solidFill>
              <a:cs typeface="+mn-ea"/>
              <a:sym typeface="+mn-lt"/>
            </a:endParaRPr>
          </a:p>
          <a:p>
            <a:pPr algn="l">
              <a:lnSpc>
                <a:spcPct val="120000"/>
              </a:lnSpc>
            </a:pPr>
            <a:endParaRPr lang="zh-CN" altLang="en-US" sz="2800" dirty="0">
              <a:solidFill>
                <a:schemeClr val="bg1"/>
              </a:solidFill>
              <a:cs typeface="+mn-ea"/>
              <a:sym typeface="+mn-lt"/>
            </a:endParaRPr>
          </a:p>
          <a:p>
            <a:pPr algn="l">
              <a:lnSpc>
                <a:spcPct val="120000"/>
              </a:lnSpc>
            </a:pPr>
            <a:endParaRPr lang="zh-CN" altLang="en-US" sz="2800" dirty="0">
              <a:solidFill>
                <a:schemeClr val="bg1"/>
              </a:solidFill>
              <a:cs typeface="+mn-ea"/>
              <a:sym typeface="+mn-lt"/>
            </a:endParaRPr>
          </a:p>
          <a:p>
            <a:pPr algn="l">
              <a:lnSpc>
                <a:spcPct val="120000"/>
              </a:lnSpc>
            </a:pPr>
            <a:endParaRPr lang="zh-CN" altLang="en-US" sz="2800" dirty="0">
              <a:solidFill>
                <a:schemeClr val="bg1"/>
              </a:solidFill>
              <a:cs typeface="+mn-ea"/>
              <a:sym typeface="+mn-lt"/>
            </a:endParaRPr>
          </a:p>
        </p:txBody>
      </p:sp>
      <p:pic>
        <p:nvPicPr>
          <p:cNvPr id="3" name="图片 2" descr="3206ef29bce17332"/>
          <p:cNvPicPr>
            <a:picLocks noChangeAspect="1"/>
          </p:cNvPicPr>
          <p:nvPr/>
        </p:nvPicPr>
        <p:blipFill>
          <a:blip r:embed="rId2"/>
          <a:stretch>
            <a:fillRect/>
          </a:stretch>
        </p:blipFill>
        <p:spPr>
          <a:xfrm>
            <a:off x="6402070" y="2216785"/>
            <a:ext cx="5075555" cy="389191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lum bright="-30000"/>
            <a:extLst>
              <a:ext uri="{28A0092B-C50C-407E-A947-70E740481C1C}">
                <a14:useLocalDpi xmlns:a14="http://schemas.microsoft.com/office/drawing/2010/main" val="0"/>
              </a:ext>
            </a:extLst>
          </a:blip>
          <a:stretch>
            <a:fillRect/>
          </a:stretch>
        </p:blipFill>
        <p:spPr>
          <a:xfrm>
            <a:off x="2104132" y="-286507"/>
            <a:ext cx="6524173" cy="6355291"/>
          </a:xfrm>
          <a:prstGeom prst="rect">
            <a:avLst/>
          </a:prstGeom>
        </p:spPr>
      </p:pic>
      <p:sp>
        <p:nvSpPr>
          <p:cNvPr id="12" name="文本框 11"/>
          <p:cNvSpPr txBox="1"/>
          <p:nvPr/>
        </p:nvSpPr>
        <p:spPr>
          <a:xfrm>
            <a:off x="502920" y="-286385"/>
            <a:ext cx="10488930" cy="5961380"/>
          </a:xfrm>
          <a:prstGeom prst="rect">
            <a:avLst/>
          </a:prstGeom>
          <a:noFill/>
        </p:spPr>
        <p:txBody>
          <a:bodyPr wrap="square" rtlCol="0">
            <a:spAutoFit/>
          </a:bodyPr>
          <a:lstStyle/>
          <a:p>
            <a:pPr algn="l">
              <a:lnSpc>
                <a:spcPct val="120000"/>
              </a:lnSpc>
            </a:pPr>
            <a:endParaRPr lang="zh-CN" altLang="en-US" sz="5400" b="1" dirty="0">
              <a:solidFill>
                <a:schemeClr val="bg1"/>
              </a:solidFill>
              <a:cs typeface="+mn-ea"/>
              <a:sym typeface="+mn-lt"/>
            </a:endParaRPr>
          </a:p>
          <a:p>
            <a:pPr algn="l">
              <a:lnSpc>
                <a:spcPct val="120000"/>
              </a:lnSpc>
            </a:pPr>
            <a:r>
              <a:rPr lang="zh-CN" altLang="en-US" sz="4000" dirty="0">
                <a:solidFill>
                  <a:schemeClr val="bg1"/>
                </a:solidFill>
                <a:cs typeface="+mn-ea"/>
                <a:sym typeface="+mn-lt"/>
              </a:rPr>
              <a:t>１、复合PU篮球场面层施工工艺及特点</a:t>
            </a:r>
            <a:endParaRPr lang="zh-CN" altLang="en-US" sz="2800" dirty="0">
              <a:solidFill>
                <a:schemeClr val="bg1"/>
              </a:solidFill>
              <a:cs typeface="+mn-ea"/>
              <a:sym typeface="+mn-lt"/>
            </a:endParaRPr>
          </a:p>
          <a:p>
            <a:pPr algn="l">
              <a:lnSpc>
                <a:spcPct val="120000"/>
              </a:lnSpc>
            </a:pPr>
            <a:endParaRPr lang="zh-CN" altLang="en-US" sz="2800" dirty="0">
              <a:solidFill>
                <a:schemeClr val="bg1"/>
              </a:solidFill>
              <a:cs typeface="+mn-ea"/>
              <a:sym typeface="+mn-lt"/>
            </a:endParaRPr>
          </a:p>
          <a:p>
            <a:pPr algn="l">
              <a:lnSpc>
                <a:spcPct val="120000"/>
              </a:lnSpc>
            </a:pPr>
            <a:r>
              <a:rPr lang="zh-CN" altLang="en-US" sz="2800" dirty="0">
                <a:solidFill>
                  <a:schemeClr val="bg1"/>
                </a:solidFill>
                <a:cs typeface="+mn-ea"/>
                <a:sym typeface="+mn-lt"/>
              </a:rPr>
              <a:t>（２）复合PU篮球场面层特点</a:t>
            </a:r>
            <a:endParaRPr lang="zh-CN" altLang="en-US" sz="2800" dirty="0">
              <a:solidFill>
                <a:schemeClr val="bg1"/>
              </a:solidFill>
              <a:cs typeface="+mn-ea"/>
              <a:sym typeface="+mn-lt"/>
            </a:endParaRPr>
          </a:p>
          <a:p>
            <a:pPr algn="l">
              <a:lnSpc>
                <a:spcPct val="120000"/>
              </a:lnSpc>
            </a:pPr>
            <a:endParaRPr lang="zh-CN" altLang="en-US" sz="2800" dirty="0">
              <a:solidFill>
                <a:schemeClr val="bg1"/>
              </a:solidFill>
              <a:cs typeface="+mn-ea"/>
              <a:sym typeface="+mn-lt"/>
            </a:endParaRPr>
          </a:p>
          <a:p>
            <a:pPr algn="l">
              <a:lnSpc>
                <a:spcPct val="120000"/>
              </a:lnSpc>
            </a:pPr>
            <a:r>
              <a:rPr lang="zh-CN" altLang="en-US" sz="2800" dirty="0">
                <a:solidFill>
                  <a:schemeClr val="bg1"/>
                </a:solidFill>
                <a:cs typeface="+mn-ea"/>
                <a:sym typeface="+mn-lt"/>
              </a:rPr>
              <a:t>一是复合式结构，极好的优化了球场面层的运动质感。</a:t>
            </a:r>
            <a:endParaRPr lang="zh-CN" altLang="en-US" sz="2800" dirty="0">
              <a:solidFill>
                <a:schemeClr val="bg1"/>
              </a:solidFill>
              <a:cs typeface="+mn-ea"/>
              <a:sym typeface="+mn-lt"/>
            </a:endParaRPr>
          </a:p>
          <a:p>
            <a:pPr algn="l">
              <a:lnSpc>
                <a:spcPct val="120000"/>
              </a:lnSpc>
            </a:pPr>
            <a:r>
              <a:rPr lang="zh-CN" altLang="en-US" sz="2800" dirty="0">
                <a:solidFill>
                  <a:schemeClr val="bg1"/>
                </a:solidFill>
                <a:cs typeface="+mn-ea"/>
                <a:sym typeface="+mn-lt"/>
              </a:rPr>
              <a:t>二是很好地满足了新标准对于厚度的要求，而这一要求是单纯用传统的ＰＵ涂刮难以解决好的。</a:t>
            </a:r>
            <a:endParaRPr lang="zh-CN" altLang="en-US" sz="2800" dirty="0">
              <a:solidFill>
                <a:schemeClr val="bg1"/>
              </a:solidFill>
              <a:cs typeface="+mn-ea"/>
              <a:sym typeface="+mn-lt"/>
            </a:endParaRPr>
          </a:p>
          <a:p>
            <a:pPr algn="l">
              <a:lnSpc>
                <a:spcPct val="120000"/>
              </a:lnSpc>
            </a:pPr>
            <a:r>
              <a:rPr lang="zh-CN" altLang="en-US" sz="2800" dirty="0">
                <a:solidFill>
                  <a:schemeClr val="bg1"/>
                </a:solidFill>
                <a:cs typeface="+mn-ea"/>
                <a:sym typeface="+mn-lt"/>
              </a:rPr>
              <a:t>三是可有效地控制成本。</a:t>
            </a:r>
            <a:endParaRPr lang="zh-CN" altLang="en-US" sz="2800" dirty="0">
              <a:solidFill>
                <a:schemeClr val="bg1"/>
              </a:solidFill>
              <a:cs typeface="+mn-ea"/>
              <a:sym typeface="+mn-lt"/>
            </a:endParaRPr>
          </a:p>
          <a:p>
            <a:pPr algn="l">
              <a:lnSpc>
                <a:spcPct val="120000"/>
              </a:lnSpc>
            </a:pPr>
            <a:r>
              <a:rPr lang="zh-CN" altLang="en-US" sz="2800" dirty="0">
                <a:solidFill>
                  <a:schemeClr val="bg1"/>
                </a:solidFill>
                <a:cs typeface="+mn-ea"/>
                <a:sym typeface="+mn-lt"/>
              </a:rPr>
              <a:t>四是可延长使用寿命，从而提高综合性价比。</a:t>
            </a:r>
            <a:endParaRPr lang="zh-CN" altLang="en-US" sz="2800"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lum bright="-30000"/>
            <a:extLst>
              <a:ext uri="{28A0092B-C50C-407E-A947-70E740481C1C}">
                <a14:useLocalDpi xmlns:a14="http://schemas.microsoft.com/office/drawing/2010/main" val="0"/>
              </a:ext>
            </a:extLst>
          </a:blip>
          <a:stretch>
            <a:fillRect/>
          </a:stretch>
        </p:blipFill>
        <p:spPr>
          <a:xfrm>
            <a:off x="2539107" y="500258"/>
            <a:ext cx="6524173" cy="6355291"/>
          </a:xfrm>
          <a:prstGeom prst="rect">
            <a:avLst/>
          </a:prstGeom>
        </p:spPr>
      </p:pic>
      <p:sp>
        <p:nvSpPr>
          <p:cNvPr id="12" name="文本框 11"/>
          <p:cNvSpPr txBox="1"/>
          <p:nvPr/>
        </p:nvSpPr>
        <p:spPr>
          <a:xfrm>
            <a:off x="668655" y="707390"/>
            <a:ext cx="11363325" cy="5444490"/>
          </a:xfrm>
          <a:prstGeom prst="rect">
            <a:avLst/>
          </a:prstGeom>
          <a:noFill/>
        </p:spPr>
        <p:txBody>
          <a:bodyPr wrap="square" rtlCol="0">
            <a:spAutoFit/>
          </a:bodyPr>
          <a:lstStyle/>
          <a:p>
            <a:pPr algn="l">
              <a:lnSpc>
                <a:spcPct val="120000"/>
              </a:lnSpc>
            </a:pPr>
            <a:endParaRPr lang="zh-CN" altLang="en-US" sz="2800" dirty="0">
              <a:solidFill>
                <a:schemeClr val="bg1"/>
              </a:solidFill>
              <a:cs typeface="+mn-ea"/>
              <a:sym typeface="+mn-lt"/>
            </a:endParaRPr>
          </a:p>
          <a:p>
            <a:pPr algn="l">
              <a:lnSpc>
                <a:spcPct val="120000"/>
              </a:lnSpc>
            </a:pPr>
            <a:r>
              <a:rPr lang="zh-CN" altLang="en-US" sz="4000" dirty="0">
                <a:solidFill>
                  <a:schemeClr val="bg1"/>
                </a:solidFill>
                <a:cs typeface="+mn-ea"/>
                <a:sym typeface="+mn-lt"/>
              </a:rPr>
              <a:t>２、预制型篮球场面层施工工艺及特点</a:t>
            </a:r>
            <a:endParaRPr lang="zh-CN" altLang="en-US" sz="2800" dirty="0">
              <a:solidFill>
                <a:schemeClr val="bg1"/>
              </a:solidFill>
              <a:cs typeface="+mn-ea"/>
              <a:sym typeface="+mn-lt"/>
            </a:endParaRPr>
          </a:p>
          <a:p>
            <a:pPr algn="l">
              <a:lnSpc>
                <a:spcPct val="120000"/>
              </a:lnSpc>
            </a:pPr>
            <a:endParaRPr lang="zh-CN" altLang="en-US" sz="2800" dirty="0">
              <a:solidFill>
                <a:schemeClr val="bg1"/>
              </a:solidFill>
              <a:cs typeface="+mn-ea"/>
              <a:sym typeface="+mn-lt"/>
            </a:endParaRPr>
          </a:p>
          <a:p>
            <a:pPr algn="l">
              <a:lnSpc>
                <a:spcPct val="120000"/>
              </a:lnSpc>
            </a:pPr>
            <a:r>
              <a:rPr lang="zh-CN" altLang="en-US" sz="2800" dirty="0">
                <a:solidFill>
                  <a:schemeClr val="bg1"/>
                </a:solidFill>
                <a:cs typeface="+mn-ea"/>
                <a:sym typeface="+mn-lt"/>
              </a:rPr>
              <a:t>　　预制型篮球场面层伴随新标准的</a:t>
            </a:r>
            <a:endParaRPr lang="zh-CN" altLang="en-US" sz="2800" dirty="0">
              <a:solidFill>
                <a:schemeClr val="bg1"/>
              </a:solidFill>
              <a:cs typeface="+mn-ea"/>
              <a:sym typeface="+mn-lt"/>
            </a:endParaRPr>
          </a:p>
          <a:p>
            <a:pPr algn="l">
              <a:lnSpc>
                <a:spcPct val="120000"/>
              </a:lnSpc>
            </a:pPr>
            <a:r>
              <a:rPr lang="zh-CN" altLang="en-US" sz="2800" dirty="0">
                <a:solidFill>
                  <a:schemeClr val="bg1"/>
                </a:solidFill>
                <a:cs typeface="+mn-ea"/>
                <a:sym typeface="+mn-lt"/>
              </a:rPr>
              <a:t>实施而走上台面。这是预制型面层材</a:t>
            </a:r>
            <a:endParaRPr lang="zh-CN" altLang="en-US" sz="2800" dirty="0">
              <a:solidFill>
                <a:schemeClr val="bg1"/>
              </a:solidFill>
              <a:cs typeface="+mn-ea"/>
              <a:sym typeface="+mn-lt"/>
            </a:endParaRPr>
          </a:p>
          <a:p>
            <a:pPr algn="l">
              <a:lnSpc>
                <a:spcPct val="120000"/>
              </a:lnSpc>
            </a:pPr>
            <a:r>
              <a:rPr lang="zh-CN" altLang="en-US" sz="2800" dirty="0">
                <a:solidFill>
                  <a:schemeClr val="bg1"/>
                </a:solidFill>
                <a:cs typeface="+mn-ea"/>
                <a:sym typeface="+mn-lt"/>
              </a:rPr>
              <a:t>料的特性和市场需求共同作用的结果。</a:t>
            </a:r>
            <a:endParaRPr lang="zh-CN" altLang="en-US" sz="2800" dirty="0">
              <a:solidFill>
                <a:schemeClr val="bg1"/>
              </a:solidFill>
              <a:cs typeface="+mn-ea"/>
              <a:sym typeface="+mn-lt"/>
            </a:endParaRPr>
          </a:p>
          <a:p>
            <a:pPr algn="l">
              <a:lnSpc>
                <a:spcPct val="120000"/>
              </a:lnSpc>
            </a:pPr>
            <a:r>
              <a:rPr lang="zh-CN" altLang="en-US" sz="2800" dirty="0">
                <a:solidFill>
                  <a:schemeClr val="bg1"/>
                </a:solidFill>
                <a:cs typeface="+mn-ea"/>
                <a:sym typeface="+mn-lt"/>
              </a:rPr>
              <a:t>关于预制型篮球场面层的施工工艺的</a:t>
            </a:r>
            <a:endParaRPr lang="zh-CN" altLang="en-US" sz="2800" dirty="0">
              <a:solidFill>
                <a:schemeClr val="bg1"/>
              </a:solidFill>
              <a:cs typeface="+mn-ea"/>
              <a:sym typeface="+mn-lt"/>
            </a:endParaRPr>
          </a:p>
          <a:p>
            <a:pPr algn="l">
              <a:lnSpc>
                <a:spcPct val="120000"/>
              </a:lnSpc>
            </a:pPr>
            <a:r>
              <a:rPr lang="zh-CN" altLang="en-US" sz="2800" dirty="0">
                <a:solidFill>
                  <a:schemeClr val="bg1"/>
                </a:solidFill>
                <a:cs typeface="+mn-ea"/>
                <a:sym typeface="+mn-lt"/>
              </a:rPr>
              <a:t>特点，与前面讲过的跑道面层大同小异。</a:t>
            </a:r>
            <a:endParaRPr lang="zh-CN" altLang="en-US" sz="2800" dirty="0">
              <a:solidFill>
                <a:schemeClr val="bg1"/>
              </a:solidFill>
              <a:cs typeface="+mn-ea"/>
              <a:sym typeface="+mn-lt"/>
            </a:endParaRPr>
          </a:p>
          <a:p>
            <a:pPr algn="l">
              <a:lnSpc>
                <a:spcPct val="120000"/>
              </a:lnSpc>
            </a:pPr>
            <a:endParaRPr lang="zh-CN" altLang="en-US" sz="5400" b="1" dirty="0">
              <a:solidFill>
                <a:schemeClr val="bg1"/>
              </a:solidFill>
              <a:cs typeface="+mn-ea"/>
              <a:sym typeface="+mn-lt"/>
            </a:endParaRPr>
          </a:p>
        </p:txBody>
      </p:sp>
      <p:pic>
        <p:nvPicPr>
          <p:cNvPr id="3" name="图片 2" descr="1049f0bd114c55e5_1"/>
          <p:cNvPicPr>
            <a:picLocks noChangeAspect="1"/>
          </p:cNvPicPr>
          <p:nvPr/>
        </p:nvPicPr>
        <p:blipFill>
          <a:blip r:embed="rId2"/>
          <a:stretch>
            <a:fillRect/>
          </a:stretch>
        </p:blipFill>
        <p:spPr>
          <a:xfrm>
            <a:off x="7186930" y="2345055"/>
            <a:ext cx="3554095" cy="266573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5180330" y="734695"/>
            <a:ext cx="7016115" cy="1369060"/>
          </a:xfrm>
          <a:prstGeom prst="rect">
            <a:avLst/>
          </a:prstGeom>
          <a:solidFill>
            <a:srgbClr val="A6A6A6">
              <a:alpha val="49000"/>
            </a:srgbClr>
          </a:solidFill>
          <a:ln>
            <a:solidFill>
              <a:srgbClr val="5D9185"/>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占位符 12"/>
          <p:cNvSpPr>
            <a:spLocks noGrp="1"/>
          </p:cNvSpPr>
          <p:nvPr>
            <p:ph type="body" sz="quarter" idx="4294967295"/>
          </p:nvPr>
        </p:nvSpPr>
        <p:spPr>
          <a:xfrm>
            <a:off x="5180330" y="2926715"/>
            <a:ext cx="5209540" cy="423545"/>
          </a:xfrm>
        </p:spPr>
        <p:txBody>
          <a:bodyPr wrap="square"/>
          <a:lstStyle/>
          <a:p>
            <a:pPr marL="0" indent="0" algn="l">
              <a:buNone/>
            </a:pPr>
            <a:r>
              <a:rPr lang="zh-CN" altLang="en-US" dirty="0">
                <a:solidFill>
                  <a:schemeClr val="bg1"/>
                </a:solidFill>
                <a:cs typeface="+mn-ea"/>
                <a:sym typeface="+mn-lt"/>
              </a:rPr>
              <a:t>一</a:t>
            </a:r>
            <a:r>
              <a:rPr lang="zh-CN" altLang="en-US" dirty="0" smtClean="0">
                <a:solidFill>
                  <a:schemeClr val="bg1"/>
                </a:solidFill>
                <a:cs typeface="+mn-ea"/>
                <a:sym typeface="+mn-lt"/>
              </a:rPr>
              <a:t>、新标准出台的背景和意义</a:t>
            </a:r>
            <a:endParaRPr lang="zh-CN" altLang="en-US" dirty="0">
              <a:solidFill>
                <a:schemeClr val="bg1"/>
              </a:solidFill>
              <a:cs typeface="+mn-ea"/>
              <a:sym typeface="+mn-lt"/>
            </a:endParaRPr>
          </a:p>
          <a:p>
            <a:pPr marL="0" indent="0" algn="l">
              <a:buNone/>
            </a:pPr>
            <a:r>
              <a:rPr lang="zh-CN" altLang="en-US" dirty="0">
                <a:solidFill>
                  <a:schemeClr val="bg1"/>
                </a:solidFill>
                <a:cs typeface="+mn-ea"/>
                <a:sym typeface="+mn-lt"/>
              </a:rPr>
              <a:t>二</a:t>
            </a:r>
            <a:r>
              <a:rPr lang="zh-CN" altLang="en-US" dirty="0" smtClean="0">
                <a:solidFill>
                  <a:schemeClr val="bg1"/>
                </a:solidFill>
                <a:cs typeface="+mn-ea"/>
                <a:sym typeface="+mn-lt"/>
              </a:rPr>
              <a:t>、标准物理机械性能解读</a:t>
            </a:r>
            <a:endParaRPr lang="zh-CN" altLang="en-US" dirty="0">
              <a:solidFill>
                <a:schemeClr val="bg1"/>
              </a:solidFill>
              <a:cs typeface="+mn-ea"/>
              <a:sym typeface="+mn-lt"/>
            </a:endParaRPr>
          </a:p>
          <a:p>
            <a:pPr marL="0" indent="0" algn="l">
              <a:buNone/>
            </a:pPr>
            <a:r>
              <a:rPr lang="zh-CN" altLang="en-US" dirty="0">
                <a:solidFill>
                  <a:schemeClr val="bg1"/>
                </a:solidFill>
                <a:cs typeface="+mn-ea"/>
                <a:sym typeface="+mn-lt"/>
              </a:rPr>
              <a:t>三</a:t>
            </a:r>
            <a:r>
              <a:rPr lang="zh-CN" altLang="en-US" dirty="0" smtClean="0">
                <a:solidFill>
                  <a:schemeClr val="bg1"/>
                </a:solidFill>
                <a:cs typeface="+mn-ea"/>
                <a:sym typeface="+mn-lt"/>
              </a:rPr>
              <a:t>、标准环保指标解读</a:t>
            </a:r>
            <a:endParaRPr lang="zh-CN" altLang="en-US" dirty="0">
              <a:solidFill>
                <a:schemeClr val="bg1"/>
              </a:solidFill>
              <a:cs typeface="+mn-ea"/>
              <a:sym typeface="+mn-lt"/>
            </a:endParaRPr>
          </a:p>
        </p:txBody>
      </p:sp>
      <p:sp>
        <p:nvSpPr>
          <p:cNvPr id="2" name="矩形 1"/>
          <p:cNvSpPr/>
          <p:nvPr/>
        </p:nvSpPr>
        <p:spPr>
          <a:xfrm>
            <a:off x="1820531" y="2009775"/>
            <a:ext cx="1808508" cy="3154710"/>
          </a:xfrm>
          <a:prstGeom prst="rect">
            <a:avLst/>
          </a:prstGeom>
          <a:noFill/>
          <a:ln>
            <a:noFill/>
          </a:ln>
        </p:spPr>
        <p:txBody>
          <a:bodyPr wrap="none" rtlCol="0" anchor="t">
            <a:spAutoFit/>
          </a:bodyPr>
          <a:lstStyle/>
          <a:p>
            <a:pPr algn="ctr"/>
            <a:r>
              <a:rPr lang="en-US" altLang="zh-CN" sz="19900" b="1" dirty="0" smtClean="0">
                <a:solidFill>
                  <a:schemeClr val="bg1"/>
                </a:solidFill>
                <a:effectLst>
                  <a:outerShdw blurRad="38100" dist="19050" dir="2700000" algn="tl" rotWithShape="0">
                    <a:schemeClr val="dk1">
                      <a:alpha val="40000"/>
                    </a:schemeClr>
                  </a:outerShdw>
                </a:effectLst>
                <a:latin typeface="条幅黑体" panose="02010601030101010101" charset="-122"/>
                <a:ea typeface="条幅黑体" panose="02010601030101010101" charset="-122"/>
              </a:rPr>
              <a:t>5</a:t>
            </a:r>
            <a:endParaRPr lang="en-US" altLang="zh-CN" sz="19900" b="1" dirty="0">
              <a:solidFill>
                <a:schemeClr val="bg1"/>
              </a:solidFill>
              <a:effectLst>
                <a:outerShdw blurRad="38100" dist="19050" dir="2700000" algn="tl" rotWithShape="0">
                  <a:schemeClr val="dk1">
                    <a:alpha val="40000"/>
                  </a:schemeClr>
                </a:outerShdw>
              </a:effectLst>
              <a:latin typeface="条幅黑体" panose="02010601030101010101" charset="-122"/>
              <a:ea typeface="条幅黑体" panose="02010601030101010101" charset="-122"/>
            </a:endParaRPr>
          </a:p>
        </p:txBody>
      </p:sp>
      <p:sp>
        <p:nvSpPr>
          <p:cNvPr id="3" name="文本占位符 16"/>
          <p:cNvSpPr>
            <a:spLocks noGrp="1"/>
          </p:cNvSpPr>
          <p:nvPr/>
        </p:nvSpPr>
        <p:spPr>
          <a:xfrm>
            <a:off x="5180330" y="837794"/>
            <a:ext cx="7016115" cy="1200329"/>
          </a:xfrm>
          <a:prstGeom prst="rect">
            <a:avLst/>
          </a:prstGeom>
        </p:spPr>
        <p:txBody>
          <a:bodyPr wrap="square" anchor="ctr" anchorCtr="0">
            <a:spAutoFit/>
          </a:bodyPr>
          <a:lstStyle>
            <a:lvl1pPr marL="0" indent="0" algn="ctr" defTabSz="914400" rtl="0" eaLnBrk="1" latinLnBrk="0" hangingPunct="1">
              <a:lnSpc>
                <a:spcPct val="90000"/>
              </a:lnSpc>
              <a:spcBef>
                <a:spcPts val="1000"/>
              </a:spcBef>
              <a:buFont typeface="Arial" panose="020B0604020202020204" pitchFamily="34" charset="0"/>
              <a:buNone/>
              <a:defRPr sz="32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altLang="zh-CN" sz="4000" dirty="0" smtClean="0">
                <a:cs typeface="+mn-ea"/>
                <a:sym typeface="+mn-lt"/>
              </a:rPr>
              <a:t>GB36246-2018</a:t>
            </a:r>
            <a:r>
              <a:rPr lang="en-US" altLang="zh-CN" sz="4000" dirty="0">
                <a:cs typeface="+mn-ea"/>
                <a:sym typeface="+mn-lt"/>
              </a:rPr>
              <a:t>《</a:t>
            </a:r>
            <a:r>
              <a:rPr lang="zh-CN" altLang="en-US" sz="4000" dirty="0">
                <a:cs typeface="+mn-ea"/>
                <a:sym typeface="+mn-lt"/>
              </a:rPr>
              <a:t>中小学合成材料面层运动场地</a:t>
            </a:r>
            <a:r>
              <a:rPr lang="en-US" altLang="zh-CN" sz="4000" dirty="0" smtClean="0">
                <a:cs typeface="+mn-ea"/>
                <a:sym typeface="+mn-lt"/>
              </a:rPr>
              <a:t>》</a:t>
            </a:r>
            <a:r>
              <a:rPr lang="zh-CN" altLang="en-US" sz="4000" dirty="0" smtClean="0">
                <a:cs typeface="+mn-ea"/>
                <a:sym typeface="+mn-lt"/>
              </a:rPr>
              <a:t>标准解读</a:t>
            </a:r>
            <a:endParaRPr lang="zh-CN" altLang="zh-CN" sz="4000" dirty="0">
              <a:cs typeface="+mn-ea"/>
              <a:sym typeface="+mn-lt"/>
            </a:endParaRPr>
          </a:p>
        </p:txBody>
      </p:sp>
      <p:sp>
        <p:nvSpPr>
          <p:cNvPr id="20" name="矩形 19"/>
          <p:cNvSpPr/>
          <p:nvPr/>
        </p:nvSpPr>
        <p:spPr>
          <a:xfrm>
            <a:off x="4874895" y="758190"/>
            <a:ext cx="306070" cy="1345565"/>
          </a:xfrm>
          <a:prstGeom prst="rect">
            <a:avLst/>
          </a:prstGeom>
          <a:solidFill>
            <a:schemeClr val="bg1">
              <a:lumMod val="65000"/>
              <a:alpha val="60000"/>
            </a:schemeClr>
          </a:solidFill>
          <a:ln>
            <a:noFill/>
          </a:ln>
          <a:effectLst>
            <a:outerShdw blurRad="50800" dist="38100" algn="l" rotWithShape="0">
              <a:prstClr val="black">
                <a:alpha val="40000"/>
              </a:prstClr>
            </a:outerShdw>
            <a:softEdge rad="635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30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400" fill="hold"/>
                                        <p:tgtEl>
                                          <p:spTgt spid="20"/>
                                        </p:tgtEl>
                                        <p:attrNameLst>
                                          <p:attrName>ppt_x</p:attrName>
                                        </p:attrNameLst>
                                      </p:cBhvr>
                                      <p:tavLst>
                                        <p:tav tm="0">
                                          <p:val>
                                            <p:strVal val="0-#ppt_w/2"/>
                                          </p:val>
                                        </p:tav>
                                        <p:tav tm="100000">
                                          <p:val>
                                            <p:strVal val="#ppt_x"/>
                                          </p:val>
                                        </p:tav>
                                      </p:tavLst>
                                    </p:anim>
                                    <p:anim calcmode="lin" valueType="num">
                                      <p:cBhvr additive="base">
                                        <p:cTn id="8" dur="4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lum bright="-30000"/>
            <a:extLst>
              <a:ext uri="{28A0092B-C50C-407E-A947-70E740481C1C}">
                <a14:useLocalDpi xmlns:a14="http://schemas.microsoft.com/office/drawing/2010/main" val="0"/>
              </a:ext>
            </a:extLst>
          </a:blip>
          <a:stretch>
            <a:fillRect/>
          </a:stretch>
        </p:blipFill>
        <p:spPr>
          <a:xfrm>
            <a:off x="2539107" y="500258"/>
            <a:ext cx="6524173" cy="6355291"/>
          </a:xfrm>
          <a:prstGeom prst="rect">
            <a:avLst/>
          </a:prstGeom>
        </p:spPr>
      </p:pic>
      <p:sp>
        <p:nvSpPr>
          <p:cNvPr id="12" name="文本框 11"/>
          <p:cNvSpPr txBox="1"/>
          <p:nvPr/>
        </p:nvSpPr>
        <p:spPr>
          <a:xfrm>
            <a:off x="684529" y="707390"/>
            <a:ext cx="10031597" cy="5964710"/>
          </a:xfrm>
          <a:prstGeom prst="rect">
            <a:avLst/>
          </a:prstGeom>
          <a:noFill/>
        </p:spPr>
        <p:txBody>
          <a:bodyPr wrap="square" rtlCol="0">
            <a:spAutoFit/>
          </a:bodyPr>
          <a:lstStyle/>
          <a:p>
            <a:pPr>
              <a:lnSpc>
                <a:spcPct val="120000"/>
              </a:lnSpc>
            </a:pPr>
            <a:r>
              <a:rPr lang="zh-CN" altLang="en-US" sz="4000" b="1" dirty="0" smtClean="0">
                <a:solidFill>
                  <a:srgbClr val="FFFFFF"/>
                </a:solidFill>
                <a:cs typeface="+mn-ea"/>
                <a:sym typeface="+mn-lt"/>
              </a:rPr>
              <a:t>一、标准出台的背景及意义</a:t>
            </a:r>
            <a:endParaRPr lang="zh-CN" altLang="en-US" sz="4000" dirty="0">
              <a:solidFill>
                <a:srgbClr val="FFFFFF"/>
              </a:solidFill>
              <a:cs typeface="+mn-ea"/>
              <a:sym typeface="+mn-lt"/>
            </a:endParaRPr>
          </a:p>
          <a:p>
            <a:pPr>
              <a:lnSpc>
                <a:spcPct val="120000"/>
              </a:lnSpc>
            </a:pPr>
            <a:endParaRPr lang="zh-CN" altLang="en-US" sz="2800" dirty="0">
              <a:solidFill>
                <a:srgbClr val="FFFFFF"/>
              </a:solidFill>
              <a:cs typeface="+mn-ea"/>
              <a:sym typeface="+mn-lt"/>
            </a:endParaRPr>
          </a:p>
          <a:p>
            <a:pPr>
              <a:lnSpc>
                <a:spcPct val="120000"/>
              </a:lnSpc>
            </a:pPr>
            <a:r>
              <a:rPr lang="en-US" altLang="zh-CN" sz="2800" dirty="0" smtClean="0">
                <a:solidFill>
                  <a:srgbClr val="FFFFFF"/>
                </a:solidFill>
                <a:cs typeface="+mn-ea"/>
                <a:sym typeface="+mn-lt"/>
              </a:rPr>
              <a:t>1</a:t>
            </a:r>
            <a:r>
              <a:rPr lang="zh-CN" altLang="en-US" sz="2800" dirty="0" smtClean="0">
                <a:solidFill>
                  <a:srgbClr val="FFFFFF"/>
                </a:solidFill>
                <a:cs typeface="+mn-ea"/>
                <a:sym typeface="+mn-lt"/>
              </a:rPr>
              <a:t>、</a:t>
            </a:r>
            <a:r>
              <a:rPr lang="en-US" altLang="zh-CN" sz="2800" dirty="0" smtClean="0">
                <a:solidFill>
                  <a:srgbClr val="FFFFFF"/>
                </a:solidFill>
                <a:cs typeface="+mn-ea"/>
                <a:sym typeface="+mn-lt"/>
              </a:rPr>
              <a:t>2015</a:t>
            </a:r>
            <a:r>
              <a:rPr lang="zh-CN" altLang="en-US" sz="2800" dirty="0" smtClean="0">
                <a:solidFill>
                  <a:srgbClr val="FFFFFF"/>
                </a:solidFill>
                <a:cs typeface="+mn-ea"/>
                <a:sym typeface="+mn-lt"/>
              </a:rPr>
              <a:t>年后，出现的问题跑道事件，</a:t>
            </a:r>
            <a:r>
              <a:rPr lang="zh-CN" altLang="en-US" sz="2800" dirty="0">
                <a:solidFill>
                  <a:srgbClr val="FFFFFF"/>
                </a:solidFill>
                <a:cs typeface="+mn-ea"/>
                <a:sym typeface="+mn-lt"/>
              </a:rPr>
              <a:t>显现</a:t>
            </a:r>
            <a:r>
              <a:rPr lang="zh-CN" altLang="en-US" sz="2800" dirty="0" smtClean="0">
                <a:solidFill>
                  <a:srgbClr val="FFFFFF"/>
                </a:solidFill>
                <a:cs typeface="+mn-ea"/>
                <a:sym typeface="+mn-lt"/>
              </a:rPr>
              <a:t>出</a:t>
            </a:r>
            <a:r>
              <a:rPr lang="en-US" altLang="zh-CN" sz="2800" dirty="0" smtClean="0">
                <a:solidFill>
                  <a:srgbClr val="FFFFFF"/>
                </a:solidFill>
                <a:cs typeface="+mn-ea"/>
                <a:sym typeface="+mn-lt"/>
              </a:rPr>
              <a:t>GB/T </a:t>
            </a:r>
            <a:r>
              <a:rPr lang="en-US" altLang="zh-CN" sz="2800" dirty="0">
                <a:solidFill>
                  <a:srgbClr val="FFFFFF"/>
                </a:solidFill>
                <a:cs typeface="+mn-ea"/>
                <a:sym typeface="+mn-lt"/>
              </a:rPr>
              <a:t>14833-2011《</a:t>
            </a:r>
            <a:r>
              <a:rPr lang="zh-CN" altLang="en-US" sz="2800" dirty="0">
                <a:solidFill>
                  <a:srgbClr val="FFFFFF"/>
                </a:solidFill>
                <a:cs typeface="+mn-ea"/>
                <a:sym typeface="+mn-lt"/>
              </a:rPr>
              <a:t>合成材料跑道面层</a:t>
            </a:r>
            <a:r>
              <a:rPr lang="en-US" altLang="zh-CN" sz="2800" dirty="0" smtClean="0">
                <a:solidFill>
                  <a:srgbClr val="FFFFFF"/>
                </a:solidFill>
                <a:cs typeface="+mn-ea"/>
                <a:sym typeface="+mn-lt"/>
              </a:rPr>
              <a:t>》</a:t>
            </a:r>
            <a:r>
              <a:rPr lang="zh-CN" altLang="en-US" sz="2800" dirty="0" smtClean="0">
                <a:solidFill>
                  <a:srgbClr val="FFFFFF"/>
                </a:solidFill>
                <a:cs typeface="+mn-ea"/>
                <a:sym typeface="+mn-lt"/>
              </a:rPr>
              <a:t>和</a:t>
            </a:r>
            <a:r>
              <a:rPr lang="en-US" altLang="zh-CN" sz="2800" dirty="0">
                <a:solidFill>
                  <a:srgbClr val="FFFFFF"/>
                </a:solidFill>
                <a:cs typeface="+mn-ea"/>
                <a:sym typeface="+mn-lt"/>
              </a:rPr>
              <a:t>GB/T 19851.11-2005《</a:t>
            </a:r>
            <a:r>
              <a:rPr lang="zh-CN" altLang="en-US" sz="2800" dirty="0">
                <a:solidFill>
                  <a:srgbClr val="FFFFFF"/>
                </a:solidFill>
                <a:cs typeface="+mn-ea"/>
                <a:sym typeface="+mn-lt"/>
              </a:rPr>
              <a:t>中小学体育器材和场地 第 </a:t>
            </a:r>
            <a:r>
              <a:rPr lang="en-US" altLang="zh-CN" sz="2800" dirty="0">
                <a:solidFill>
                  <a:srgbClr val="FFFFFF"/>
                </a:solidFill>
                <a:cs typeface="+mn-ea"/>
                <a:sym typeface="+mn-lt"/>
              </a:rPr>
              <a:t>11 </a:t>
            </a:r>
            <a:r>
              <a:rPr lang="zh-CN" altLang="en-US" sz="2800" dirty="0">
                <a:solidFill>
                  <a:srgbClr val="FFFFFF"/>
                </a:solidFill>
                <a:cs typeface="+mn-ea"/>
                <a:sym typeface="+mn-lt"/>
              </a:rPr>
              <a:t>部分：合成材料面层运动场地</a:t>
            </a:r>
            <a:r>
              <a:rPr lang="en-US" altLang="zh-CN" sz="2800" dirty="0" smtClean="0">
                <a:solidFill>
                  <a:srgbClr val="FFFFFF"/>
                </a:solidFill>
                <a:cs typeface="+mn-ea"/>
                <a:sym typeface="+mn-lt"/>
              </a:rPr>
              <a:t>》</a:t>
            </a:r>
            <a:r>
              <a:rPr lang="zh-CN" altLang="en-US" sz="2800" dirty="0" smtClean="0">
                <a:solidFill>
                  <a:srgbClr val="FFFFFF"/>
                </a:solidFill>
                <a:cs typeface="+mn-ea"/>
                <a:sym typeface="+mn-lt"/>
              </a:rPr>
              <a:t>已经不适应新的形势。</a:t>
            </a:r>
            <a:endParaRPr lang="en-US" altLang="zh-CN" sz="2800" dirty="0" smtClean="0">
              <a:solidFill>
                <a:srgbClr val="FFFFFF"/>
              </a:solidFill>
              <a:cs typeface="+mn-ea"/>
              <a:sym typeface="+mn-lt"/>
            </a:endParaRPr>
          </a:p>
          <a:p>
            <a:pPr>
              <a:lnSpc>
                <a:spcPct val="120000"/>
              </a:lnSpc>
            </a:pPr>
            <a:endParaRPr lang="en-US" altLang="zh-CN" sz="2800" dirty="0" smtClean="0">
              <a:solidFill>
                <a:srgbClr val="FFFFFF"/>
              </a:solidFill>
              <a:cs typeface="+mn-ea"/>
              <a:sym typeface="+mn-lt"/>
            </a:endParaRPr>
          </a:p>
          <a:p>
            <a:pPr>
              <a:lnSpc>
                <a:spcPct val="120000"/>
              </a:lnSpc>
            </a:pPr>
            <a:r>
              <a:rPr lang="en-US" altLang="zh-CN" sz="2800" dirty="0" smtClean="0">
                <a:solidFill>
                  <a:srgbClr val="FFFFFF"/>
                </a:solidFill>
                <a:cs typeface="+mn-ea"/>
                <a:sym typeface="+mn-lt"/>
              </a:rPr>
              <a:t>2</a:t>
            </a:r>
            <a:r>
              <a:rPr lang="zh-CN" altLang="en-US" sz="2800" dirty="0" smtClean="0">
                <a:solidFill>
                  <a:srgbClr val="FFFFFF"/>
                </a:solidFill>
                <a:cs typeface="+mn-ea"/>
                <a:sym typeface="+mn-lt"/>
              </a:rPr>
              <a:t>、新标准</a:t>
            </a:r>
            <a:r>
              <a:rPr lang="en-US" altLang="zh-CN" sz="2800" dirty="0">
                <a:solidFill>
                  <a:srgbClr val="FFFFFF"/>
                </a:solidFill>
                <a:cs typeface="+mn-ea"/>
                <a:sym typeface="+mn-lt"/>
              </a:rPr>
              <a:t>GB36246-2018《</a:t>
            </a:r>
            <a:r>
              <a:rPr lang="zh-CN" altLang="en-US" sz="2800" dirty="0">
                <a:solidFill>
                  <a:srgbClr val="FFFFFF"/>
                </a:solidFill>
                <a:cs typeface="+mn-ea"/>
                <a:sym typeface="+mn-lt"/>
              </a:rPr>
              <a:t>中小学合成材料面层运动场地</a:t>
            </a:r>
            <a:r>
              <a:rPr lang="en-US" altLang="zh-CN" sz="2800" dirty="0" smtClean="0">
                <a:solidFill>
                  <a:srgbClr val="FFFFFF"/>
                </a:solidFill>
                <a:cs typeface="+mn-ea"/>
                <a:sym typeface="+mn-lt"/>
              </a:rPr>
              <a:t>》</a:t>
            </a:r>
            <a:r>
              <a:rPr lang="zh-CN" altLang="en-US" sz="2800" dirty="0">
                <a:solidFill>
                  <a:srgbClr val="FFFFFF"/>
                </a:solidFill>
                <a:cs typeface="+mn-ea"/>
                <a:sym typeface="+mn-lt"/>
              </a:rPr>
              <a:t>为</a:t>
            </a:r>
            <a:r>
              <a:rPr lang="zh-CN" altLang="en-US" sz="2800" dirty="0">
                <a:solidFill>
                  <a:srgbClr val="FF0000"/>
                </a:solidFill>
                <a:cs typeface="+mn-ea"/>
                <a:sym typeface="+mn-lt"/>
              </a:rPr>
              <a:t>强制</a:t>
            </a:r>
            <a:r>
              <a:rPr lang="zh-CN" altLang="en-US" sz="2800" dirty="0" smtClean="0">
                <a:solidFill>
                  <a:srgbClr val="FF0000"/>
                </a:solidFill>
                <a:cs typeface="+mn-ea"/>
                <a:sym typeface="+mn-lt"/>
              </a:rPr>
              <a:t>标准</a:t>
            </a:r>
            <a:r>
              <a:rPr lang="zh-CN" altLang="en-US" sz="2800" dirty="0" smtClean="0">
                <a:solidFill>
                  <a:schemeClr val="bg1"/>
                </a:solidFill>
                <a:cs typeface="+mn-ea"/>
                <a:sym typeface="+mn-lt"/>
              </a:rPr>
              <a:t>。</a:t>
            </a:r>
            <a:endParaRPr lang="zh-CN" altLang="en-US" sz="2800" dirty="0">
              <a:solidFill>
                <a:srgbClr val="FF0000"/>
              </a:solidFill>
              <a:cs typeface="+mn-ea"/>
              <a:sym typeface="+mn-lt"/>
            </a:endParaRPr>
          </a:p>
          <a:p>
            <a:pPr>
              <a:lnSpc>
                <a:spcPct val="120000"/>
              </a:lnSpc>
            </a:pPr>
            <a:endParaRPr lang="zh-CN" altLang="en-US" sz="5400" b="1" dirty="0">
              <a:solidFill>
                <a:srgbClr val="FFFFFF"/>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占位符 12"/>
          <p:cNvSpPr>
            <a:spLocks noGrp="1"/>
          </p:cNvSpPr>
          <p:nvPr>
            <p:ph type="body" sz="quarter" idx="10"/>
          </p:nvPr>
        </p:nvSpPr>
        <p:spPr>
          <a:xfrm>
            <a:off x="5180330" y="2501265"/>
            <a:ext cx="5209540" cy="423545"/>
          </a:xfrm>
        </p:spPr>
        <p:txBody>
          <a:bodyPr wrap="square"/>
          <a:lstStyle/>
          <a:p>
            <a:pPr marL="0" indent="0" algn="l">
              <a:buNone/>
            </a:pPr>
            <a:r>
              <a:rPr lang="zh-CN" altLang="en-US" dirty="0">
                <a:solidFill>
                  <a:schemeClr val="bg1"/>
                </a:solidFill>
                <a:cs typeface="+mn-ea"/>
                <a:sym typeface="+mn-lt"/>
              </a:rPr>
              <a:t>一、田径场地</a:t>
            </a:r>
            <a:endParaRPr lang="zh-CN" altLang="en-US" dirty="0">
              <a:solidFill>
                <a:schemeClr val="bg1"/>
              </a:solidFill>
              <a:cs typeface="+mn-ea"/>
              <a:sym typeface="+mn-lt"/>
            </a:endParaRPr>
          </a:p>
          <a:p>
            <a:pPr marL="0" indent="0" algn="l">
              <a:buNone/>
            </a:pPr>
            <a:endParaRPr lang="zh-CN" altLang="en-US" dirty="0">
              <a:solidFill>
                <a:schemeClr val="bg1"/>
              </a:solidFill>
              <a:cs typeface="+mn-ea"/>
              <a:sym typeface="+mn-lt"/>
            </a:endParaRPr>
          </a:p>
          <a:p>
            <a:pPr marL="0" indent="0" algn="l">
              <a:buNone/>
            </a:pPr>
            <a:endParaRPr lang="zh-CN" altLang="en-US" dirty="0">
              <a:solidFill>
                <a:schemeClr val="bg1"/>
              </a:solidFill>
              <a:cs typeface="+mn-ea"/>
              <a:sym typeface="+mn-lt"/>
            </a:endParaRPr>
          </a:p>
          <a:p>
            <a:pPr marL="0" indent="0" algn="l">
              <a:buNone/>
            </a:pPr>
            <a:endParaRPr lang="zh-CN" altLang="en-US" dirty="0">
              <a:solidFill>
                <a:schemeClr val="bg1"/>
              </a:solidFill>
              <a:cs typeface="+mn-ea"/>
              <a:sym typeface="+mn-lt"/>
            </a:endParaRPr>
          </a:p>
        </p:txBody>
      </p:sp>
      <p:sp>
        <p:nvSpPr>
          <p:cNvPr id="2" name="矩形 1"/>
          <p:cNvSpPr/>
          <p:nvPr/>
        </p:nvSpPr>
        <p:spPr>
          <a:xfrm>
            <a:off x="1757031" y="2035175"/>
            <a:ext cx="1808508" cy="3154710"/>
          </a:xfrm>
          <a:prstGeom prst="rect">
            <a:avLst/>
          </a:prstGeom>
          <a:noFill/>
          <a:ln>
            <a:noFill/>
          </a:ln>
        </p:spPr>
        <p:txBody>
          <a:bodyPr wrap="none" rtlCol="0" anchor="t">
            <a:spAutoFit/>
            <a:scene3d>
              <a:camera prst="orthographicFront"/>
              <a:lightRig rig="threePt" dir="t"/>
            </a:scene3d>
          </a:bodyPr>
          <a:lstStyle/>
          <a:p>
            <a:pPr algn="ctr"/>
            <a:r>
              <a:rPr lang="en-US" altLang="zh-CN" sz="19900"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latin typeface="条幅黑体" panose="02010601030101010101" charset="-122"/>
                <a:ea typeface="条幅黑体" panose="02010601030101010101" charset="-122"/>
              </a:rPr>
              <a:t>2</a:t>
            </a:r>
            <a:endParaRPr lang="en-US" altLang="zh-CN" sz="199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条幅黑体" panose="02010601030101010101" charset="-122"/>
              <a:ea typeface="条幅黑体" panose="02010601030101010101" charset="-122"/>
            </a:endParaRPr>
          </a:p>
        </p:txBody>
      </p:sp>
      <p:sp>
        <p:nvSpPr>
          <p:cNvPr id="5" name="文本占位符 12"/>
          <p:cNvSpPr>
            <a:spLocks noGrp="1"/>
          </p:cNvSpPr>
          <p:nvPr/>
        </p:nvSpPr>
        <p:spPr>
          <a:xfrm>
            <a:off x="5180330" y="3189606"/>
            <a:ext cx="5209540" cy="478155"/>
          </a:xfrm>
          <a:prstGeom prst="rect">
            <a:avLst/>
          </a:prstGeom>
        </p:spPr>
        <p:txBody>
          <a:bodyPr wrap="square" anchor="ctr" anchorCtr="0">
            <a:sp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2800" dirty="0">
                <a:cs typeface="+mn-ea"/>
                <a:sym typeface="+mn-lt"/>
              </a:rPr>
              <a:t>二、足球场</a:t>
            </a:r>
            <a:endParaRPr lang="zh-CN" altLang="en-US" sz="2800" dirty="0">
              <a:cs typeface="+mn-ea"/>
              <a:sym typeface="+mn-lt"/>
            </a:endParaRPr>
          </a:p>
        </p:txBody>
      </p:sp>
      <p:sp>
        <p:nvSpPr>
          <p:cNvPr id="6" name="文本占位符 12"/>
          <p:cNvSpPr>
            <a:spLocks noGrp="1"/>
          </p:cNvSpPr>
          <p:nvPr/>
        </p:nvSpPr>
        <p:spPr>
          <a:xfrm>
            <a:off x="5180330" y="3932556"/>
            <a:ext cx="5209540" cy="478155"/>
          </a:xfrm>
          <a:prstGeom prst="rect">
            <a:avLst/>
          </a:prstGeom>
        </p:spPr>
        <p:txBody>
          <a:bodyPr wrap="square" anchor="ctr" anchorCtr="0">
            <a:sp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2800" dirty="0">
                <a:cs typeface="+mn-ea"/>
                <a:sym typeface="+mn-lt"/>
              </a:rPr>
              <a:t>三、球类场地</a:t>
            </a:r>
            <a:endParaRPr lang="zh-CN" altLang="en-US" sz="2800" dirty="0">
              <a:cs typeface="+mn-ea"/>
              <a:sym typeface="+mn-lt"/>
            </a:endParaRPr>
          </a:p>
        </p:txBody>
      </p:sp>
      <p:sp>
        <p:nvSpPr>
          <p:cNvPr id="3" name="矩形 2"/>
          <p:cNvSpPr/>
          <p:nvPr/>
        </p:nvSpPr>
        <p:spPr>
          <a:xfrm>
            <a:off x="5180330" y="734695"/>
            <a:ext cx="7016115" cy="1369060"/>
          </a:xfrm>
          <a:prstGeom prst="rect">
            <a:avLst/>
          </a:prstGeom>
          <a:solidFill>
            <a:srgbClr val="A6A6A6">
              <a:alpha val="49000"/>
            </a:srgbClr>
          </a:solidFill>
          <a:ln>
            <a:solidFill>
              <a:srgbClr val="5D9185"/>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sz="4000" dirty="0">
                <a:solidFill>
                  <a:schemeClr val="bg1"/>
                </a:solidFill>
                <a:cs typeface="+mn-ea"/>
                <a:sym typeface="+mn-lt"/>
              </a:rPr>
              <a:t>中小学运动场地</a:t>
            </a:r>
            <a:endParaRPr lang="zh-CN" altLang="en-US" sz="4000"/>
          </a:p>
        </p:txBody>
      </p:sp>
      <p:sp>
        <p:nvSpPr>
          <p:cNvPr id="20" name="矩形 19"/>
          <p:cNvSpPr/>
          <p:nvPr/>
        </p:nvSpPr>
        <p:spPr>
          <a:xfrm>
            <a:off x="4874895" y="758190"/>
            <a:ext cx="306070" cy="1345565"/>
          </a:xfrm>
          <a:prstGeom prst="rect">
            <a:avLst/>
          </a:prstGeom>
          <a:solidFill>
            <a:schemeClr val="bg1">
              <a:lumMod val="65000"/>
              <a:alpha val="60000"/>
            </a:schemeClr>
          </a:solidFill>
          <a:ln>
            <a:noFill/>
          </a:ln>
          <a:effectLst>
            <a:outerShdw blurRad="50800" dist="38100" algn="l" rotWithShape="0">
              <a:prstClr val="black">
                <a:alpha val="40000"/>
              </a:prstClr>
            </a:outerShdw>
            <a:softEdge rad="635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30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400" fill="hold"/>
                                        <p:tgtEl>
                                          <p:spTgt spid="20"/>
                                        </p:tgtEl>
                                        <p:attrNameLst>
                                          <p:attrName>ppt_x</p:attrName>
                                        </p:attrNameLst>
                                      </p:cBhvr>
                                      <p:tavLst>
                                        <p:tav tm="0">
                                          <p:val>
                                            <p:strVal val="0-#ppt_w/2"/>
                                          </p:val>
                                        </p:tav>
                                        <p:tav tm="100000">
                                          <p:val>
                                            <p:strVal val="#ppt_x"/>
                                          </p:val>
                                        </p:tav>
                                      </p:tavLst>
                                    </p:anim>
                                    <p:anim calcmode="lin" valueType="num">
                                      <p:cBhvr additive="base">
                                        <p:cTn id="8" dur="4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lum bright="-30000"/>
            <a:extLst>
              <a:ext uri="{28A0092B-C50C-407E-A947-70E740481C1C}">
                <a14:useLocalDpi xmlns:a14="http://schemas.microsoft.com/office/drawing/2010/main" val="0"/>
              </a:ext>
            </a:extLst>
          </a:blip>
          <a:stretch>
            <a:fillRect/>
          </a:stretch>
        </p:blipFill>
        <p:spPr>
          <a:xfrm>
            <a:off x="2539107" y="500258"/>
            <a:ext cx="6524173" cy="6355291"/>
          </a:xfrm>
          <a:prstGeom prst="rect">
            <a:avLst/>
          </a:prstGeom>
        </p:spPr>
      </p:pic>
      <p:sp>
        <p:nvSpPr>
          <p:cNvPr id="12" name="文本框 11"/>
          <p:cNvSpPr txBox="1"/>
          <p:nvPr/>
        </p:nvSpPr>
        <p:spPr>
          <a:xfrm>
            <a:off x="684529" y="707390"/>
            <a:ext cx="10994124" cy="2382191"/>
          </a:xfrm>
          <a:prstGeom prst="rect">
            <a:avLst/>
          </a:prstGeom>
          <a:noFill/>
        </p:spPr>
        <p:txBody>
          <a:bodyPr wrap="square" rtlCol="0">
            <a:spAutoFit/>
          </a:bodyPr>
          <a:lstStyle/>
          <a:p>
            <a:pPr>
              <a:lnSpc>
                <a:spcPct val="120000"/>
              </a:lnSpc>
            </a:pPr>
            <a:r>
              <a:rPr lang="zh-CN" altLang="en-US" sz="4000" b="1" dirty="0" smtClean="0">
                <a:solidFill>
                  <a:srgbClr val="FFFFFF"/>
                </a:solidFill>
                <a:cs typeface="+mn-ea"/>
                <a:sym typeface="+mn-lt"/>
              </a:rPr>
              <a:t>二、标准物理机械性能解读</a:t>
            </a:r>
            <a:endParaRPr lang="zh-CN" altLang="en-US" sz="4000" dirty="0">
              <a:solidFill>
                <a:srgbClr val="FFFFFF"/>
              </a:solidFill>
              <a:cs typeface="+mn-ea"/>
              <a:sym typeface="+mn-lt"/>
            </a:endParaRPr>
          </a:p>
          <a:p>
            <a:pPr>
              <a:lnSpc>
                <a:spcPct val="120000"/>
              </a:lnSpc>
            </a:pPr>
            <a:endParaRPr lang="zh-CN" altLang="en-US" sz="2800" dirty="0">
              <a:solidFill>
                <a:srgbClr val="FFFFFF"/>
              </a:solidFill>
              <a:cs typeface="+mn-ea"/>
              <a:sym typeface="+mn-lt"/>
            </a:endParaRPr>
          </a:p>
          <a:p>
            <a:pPr>
              <a:lnSpc>
                <a:spcPct val="120000"/>
              </a:lnSpc>
            </a:pPr>
            <a:r>
              <a:rPr lang="en-US" altLang="zh-CN" sz="2800" dirty="0">
                <a:solidFill>
                  <a:srgbClr val="FFFFFF"/>
                </a:solidFill>
                <a:cs typeface="+mn-ea"/>
                <a:sym typeface="+mn-lt"/>
              </a:rPr>
              <a:t> </a:t>
            </a:r>
            <a:r>
              <a:rPr lang="en-US" altLang="zh-CN" sz="2800" dirty="0" smtClean="0">
                <a:solidFill>
                  <a:srgbClr val="FFFFFF"/>
                </a:solidFill>
                <a:cs typeface="+mn-ea"/>
                <a:sym typeface="+mn-lt"/>
              </a:rPr>
              <a:t>   </a:t>
            </a:r>
            <a:r>
              <a:rPr lang="zh-CN" altLang="en-US" sz="2800" dirty="0" smtClean="0">
                <a:solidFill>
                  <a:srgbClr val="FFFFFF"/>
                </a:solidFill>
                <a:cs typeface="+mn-ea"/>
                <a:sym typeface="+mn-lt"/>
              </a:rPr>
              <a:t>新标准充分考虑中小学生身体条件和各地学校实际情况，制定物理机械性能的指标。</a:t>
            </a:r>
            <a:endParaRPr lang="zh-CN" altLang="en-US" sz="5400" b="1" dirty="0">
              <a:solidFill>
                <a:srgbClr val="FFFFFF"/>
              </a:solidFill>
              <a:cs typeface="+mn-ea"/>
              <a:sym typeface="+mn-lt"/>
            </a:endParaRPr>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35152" y="3089581"/>
            <a:ext cx="6492875" cy="36655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lum bright="-30000"/>
            <a:extLst>
              <a:ext uri="{28A0092B-C50C-407E-A947-70E740481C1C}">
                <a14:useLocalDpi xmlns:a14="http://schemas.microsoft.com/office/drawing/2010/main" val="0"/>
              </a:ext>
            </a:extLst>
          </a:blip>
          <a:stretch>
            <a:fillRect/>
          </a:stretch>
        </p:blipFill>
        <p:spPr>
          <a:xfrm>
            <a:off x="2539107" y="500258"/>
            <a:ext cx="6524173" cy="6355291"/>
          </a:xfrm>
          <a:prstGeom prst="rect">
            <a:avLst/>
          </a:prstGeom>
        </p:spPr>
      </p:pic>
      <p:sp>
        <p:nvSpPr>
          <p:cNvPr id="12" name="文本框 11"/>
          <p:cNvSpPr txBox="1"/>
          <p:nvPr/>
        </p:nvSpPr>
        <p:spPr>
          <a:xfrm>
            <a:off x="684529" y="707390"/>
            <a:ext cx="10994124" cy="1865126"/>
          </a:xfrm>
          <a:prstGeom prst="rect">
            <a:avLst/>
          </a:prstGeom>
          <a:noFill/>
        </p:spPr>
        <p:txBody>
          <a:bodyPr wrap="square" rtlCol="0">
            <a:spAutoFit/>
          </a:bodyPr>
          <a:lstStyle/>
          <a:p>
            <a:pPr>
              <a:lnSpc>
                <a:spcPct val="120000"/>
              </a:lnSpc>
            </a:pPr>
            <a:r>
              <a:rPr lang="zh-CN" altLang="en-US" sz="4000" b="1" dirty="0" smtClean="0">
                <a:solidFill>
                  <a:srgbClr val="FFFFFF"/>
                </a:solidFill>
                <a:cs typeface="+mn-ea"/>
                <a:sym typeface="+mn-lt"/>
              </a:rPr>
              <a:t>二、标准物理机械性能解读</a:t>
            </a:r>
            <a:endParaRPr lang="zh-CN" altLang="en-US" sz="4000" dirty="0">
              <a:solidFill>
                <a:srgbClr val="FFFFFF"/>
              </a:solidFill>
              <a:cs typeface="+mn-ea"/>
              <a:sym typeface="+mn-lt"/>
            </a:endParaRPr>
          </a:p>
          <a:p>
            <a:pPr>
              <a:lnSpc>
                <a:spcPct val="120000"/>
              </a:lnSpc>
            </a:pPr>
            <a:endParaRPr lang="zh-CN" altLang="en-US" sz="2800" dirty="0">
              <a:solidFill>
                <a:srgbClr val="FFFFFF"/>
              </a:solidFill>
              <a:cs typeface="+mn-ea"/>
              <a:sym typeface="+mn-lt"/>
            </a:endParaRPr>
          </a:p>
          <a:p>
            <a:pPr>
              <a:lnSpc>
                <a:spcPct val="120000"/>
              </a:lnSpc>
            </a:pPr>
            <a:r>
              <a:rPr lang="en-US" altLang="zh-CN" sz="2800" dirty="0">
                <a:solidFill>
                  <a:srgbClr val="FFFFFF"/>
                </a:solidFill>
                <a:cs typeface="+mn-ea"/>
                <a:sym typeface="+mn-lt"/>
              </a:rPr>
              <a:t> </a:t>
            </a:r>
            <a:r>
              <a:rPr lang="en-US" altLang="zh-CN" sz="2800" dirty="0" smtClean="0">
                <a:solidFill>
                  <a:srgbClr val="FFFFFF"/>
                </a:solidFill>
                <a:cs typeface="+mn-ea"/>
                <a:sym typeface="+mn-lt"/>
              </a:rPr>
              <a:t>   </a:t>
            </a:r>
            <a:endParaRPr lang="zh-CN" altLang="en-US" sz="5400" b="1" dirty="0">
              <a:solidFill>
                <a:srgbClr val="FFFFFF"/>
              </a:solidFill>
              <a:cs typeface="+mn-ea"/>
              <a:sym typeface="+mn-lt"/>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2831" y="1639953"/>
            <a:ext cx="6584950" cy="3330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38800" y="4802086"/>
            <a:ext cx="6400800" cy="1981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lum bright="-30000"/>
            <a:extLst>
              <a:ext uri="{28A0092B-C50C-407E-A947-70E740481C1C}">
                <a14:useLocalDpi xmlns:a14="http://schemas.microsoft.com/office/drawing/2010/main" val="0"/>
              </a:ext>
            </a:extLst>
          </a:blip>
          <a:stretch>
            <a:fillRect/>
          </a:stretch>
        </p:blipFill>
        <p:spPr>
          <a:xfrm>
            <a:off x="2539107" y="500258"/>
            <a:ext cx="6524173" cy="6355291"/>
          </a:xfrm>
          <a:prstGeom prst="rect">
            <a:avLst/>
          </a:prstGeom>
        </p:spPr>
      </p:pic>
      <p:sp>
        <p:nvSpPr>
          <p:cNvPr id="12" name="文本框 11"/>
          <p:cNvSpPr txBox="1"/>
          <p:nvPr/>
        </p:nvSpPr>
        <p:spPr>
          <a:xfrm>
            <a:off x="684529" y="707390"/>
            <a:ext cx="10994124" cy="1865126"/>
          </a:xfrm>
          <a:prstGeom prst="rect">
            <a:avLst/>
          </a:prstGeom>
          <a:noFill/>
        </p:spPr>
        <p:txBody>
          <a:bodyPr wrap="square" rtlCol="0">
            <a:spAutoFit/>
          </a:bodyPr>
          <a:lstStyle/>
          <a:p>
            <a:pPr>
              <a:lnSpc>
                <a:spcPct val="120000"/>
              </a:lnSpc>
            </a:pPr>
            <a:r>
              <a:rPr lang="zh-CN" altLang="en-US" sz="4000" b="1" dirty="0">
                <a:solidFill>
                  <a:srgbClr val="FFFFFF"/>
                </a:solidFill>
                <a:cs typeface="+mn-ea"/>
                <a:sym typeface="+mn-lt"/>
              </a:rPr>
              <a:t>三</a:t>
            </a:r>
            <a:r>
              <a:rPr lang="zh-CN" altLang="en-US" sz="4000" b="1" dirty="0" smtClean="0">
                <a:solidFill>
                  <a:srgbClr val="FFFFFF"/>
                </a:solidFill>
                <a:cs typeface="+mn-ea"/>
                <a:sym typeface="+mn-lt"/>
              </a:rPr>
              <a:t>、标准环保指标解读</a:t>
            </a:r>
            <a:endParaRPr lang="zh-CN" altLang="en-US" sz="4000" dirty="0">
              <a:solidFill>
                <a:srgbClr val="FFFFFF"/>
              </a:solidFill>
              <a:cs typeface="+mn-ea"/>
              <a:sym typeface="+mn-lt"/>
            </a:endParaRPr>
          </a:p>
          <a:p>
            <a:pPr>
              <a:lnSpc>
                <a:spcPct val="120000"/>
              </a:lnSpc>
            </a:pPr>
            <a:endParaRPr lang="zh-CN" altLang="en-US" sz="2800" dirty="0">
              <a:solidFill>
                <a:srgbClr val="FFFFFF"/>
              </a:solidFill>
              <a:cs typeface="+mn-ea"/>
              <a:sym typeface="+mn-lt"/>
            </a:endParaRPr>
          </a:p>
          <a:p>
            <a:pPr>
              <a:lnSpc>
                <a:spcPct val="120000"/>
              </a:lnSpc>
            </a:pPr>
            <a:r>
              <a:rPr lang="en-US" altLang="zh-CN" sz="2800" dirty="0">
                <a:solidFill>
                  <a:srgbClr val="FFFFFF"/>
                </a:solidFill>
                <a:cs typeface="+mn-ea"/>
                <a:sym typeface="+mn-lt"/>
              </a:rPr>
              <a:t> </a:t>
            </a:r>
            <a:r>
              <a:rPr lang="en-US" altLang="zh-CN" sz="2800" dirty="0" smtClean="0">
                <a:solidFill>
                  <a:srgbClr val="FFFFFF"/>
                </a:solidFill>
                <a:cs typeface="+mn-ea"/>
                <a:sym typeface="+mn-lt"/>
              </a:rPr>
              <a:t>   </a:t>
            </a:r>
            <a:r>
              <a:rPr lang="zh-CN" altLang="en-US" sz="2800" dirty="0" smtClean="0">
                <a:solidFill>
                  <a:srgbClr val="FFFFFF"/>
                </a:solidFill>
                <a:cs typeface="+mn-ea"/>
                <a:sym typeface="+mn-lt"/>
              </a:rPr>
              <a:t>新标准中的环保指标按成品和原料分别要求。</a:t>
            </a:r>
            <a:endParaRPr lang="zh-CN" altLang="en-US" sz="5400" b="1" dirty="0">
              <a:solidFill>
                <a:srgbClr val="FFFFFF"/>
              </a:solidFill>
              <a:cs typeface="+mn-ea"/>
              <a:sym typeface="+mn-lt"/>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2384" y="2572516"/>
            <a:ext cx="5635508" cy="33247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27892" y="3894627"/>
            <a:ext cx="6015455" cy="26316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6681537" y="2975811"/>
            <a:ext cx="4098758" cy="369332"/>
          </a:xfrm>
          <a:prstGeom prst="rect">
            <a:avLst/>
          </a:prstGeom>
          <a:noFill/>
        </p:spPr>
        <p:txBody>
          <a:bodyPr wrap="square" rtlCol="0">
            <a:spAutoFit/>
          </a:bodyPr>
          <a:lstStyle/>
          <a:p>
            <a:r>
              <a:rPr lang="zh-CN" altLang="en-US" dirty="0" smtClean="0">
                <a:solidFill>
                  <a:schemeClr val="bg1"/>
                </a:solidFill>
              </a:rPr>
              <a:t>指标数量和要求与国际接轨</a:t>
            </a:r>
            <a:endParaRPr lang="zh-CN" altLang="en-US" dirty="0">
              <a:solidFill>
                <a:schemeClr val="bg1"/>
              </a:solidFill>
            </a:endParaRPr>
          </a:p>
        </p:txBody>
      </p:sp>
      <p:sp>
        <p:nvSpPr>
          <p:cNvPr id="2" name="矩形 1"/>
          <p:cNvSpPr/>
          <p:nvPr/>
        </p:nvSpPr>
        <p:spPr>
          <a:xfrm>
            <a:off x="1243263" y="5013158"/>
            <a:ext cx="4557930" cy="80210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243263" y="4588042"/>
            <a:ext cx="4557930" cy="216569"/>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6914147" y="4965030"/>
            <a:ext cx="4868779" cy="43313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 grpId="0" animBg="1"/>
      <p:bldP spid="5" grpId="0" animBg="1"/>
      <p:bldP spid="10"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lum bright="-30000"/>
            <a:extLst>
              <a:ext uri="{28A0092B-C50C-407E-A947-70E740481C1C}">
                <a14:useLocalDpi xmlns:a14="http://schemas.microsoft.com/office/drawing/2010/main" val="0"/>
              </a:ext>
            </a:extLst>
          </a:blip>
          <a:stretch>
            <a:fillRect/>
          </a:stretch>
        </p:blipFill>
        <p:spPr>
          <a:xfrm>
            <a:off x="2539107" y="500258"/>
            <a:ext cx="6524173" cy="6355291"/>
          </a:xfrm>
          <a:prstGeom prst="rect">
            <a:avLst/>
          </a:prstGeom>
        </p:spPr>
      </p:pic>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444" y="2200107"/>
            <a:ext cx="7004050" cy="4206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994610" y="1137211"/>
            <a:ext cx="4989095" cy="461665"/>
          </a:xfrm>
          <a:prstGeom prst="rect">
            <a:avLst/>
          </a:prstGeom>
          <a:noFill/>
        </p:spPr>
        <p:txBody>
          <a:bodyPr wrap="square" rtlCol="0">
            <a:spAutoFit/>
          </a:bodyPr>
          <a:lstStyle/>
          <a:p>
            <a:r>
              <a:rPr lang="zh-CN" altLang="en-US" sz="2400" dirty="0" smtClean="0">
                <a:solidFill>
                  <a:schemeClr val="bg1"/>
                </a:solidFill>
              </a:rPr>
              <a:t>增加了对人造草成品的环保要求</a:t>
            </a:r>
            <a:endParaRPr lang="zh-CN" altLang="en-US" sz="2400" dirty="0">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lum bright="-30000"/>
            <a:extLst>
              <a:ext uri="{28A0092B-C50C-407E-A947-70E740481C1C}">
                <a14:useLocalDpi xmlns:a14="http://schemas.microsoft.com/office/drawing/2010/main" val="0"/>
              </a:ext>
            </a:extLst>
          </a:blip>
          <a:stretch>
            <a:fillRect/>
          </a:stretch>
        </p:blipFill>
        <p:spPr>
          <a:xfrm>
            <a:off x="2539107" y="500258"/>
            <a:ext cx="6524173" cy="6355291"/>
          </a:xfrm>
          <a:prstGeom prst="rect">
            <a:avLst/>
          </a:prstGeom>
        </p:spPr>
      </p:pic>
      <p:sp>
        <p:nvSpPr>
          <p:cNvPr id="2" name="TextBox 1"/>
          <p:cNvSpPr txBox="1"/>
          <p:nvPr/>
        </p:nvSpPr>
        <p:spPr>
          <a:xfrm>
            <a:off x="994610" y="1137211"/>
            <a:ext cx="9761622" cy="461665"/>
          </a:xfrm>
          <a:prstGeom prst="rect">
            <a:avLst/>
          </a:prstGeom>
          <a:noFill/>
        </p:spPr>
        <p:txBody>
          <a:bodyPr wrap="square" rtlCol="0">
            <a:spAutoFit/>
          </a:bodyPr>
          <a:lstStyle/>
          <a:p>
            <a:r>
              <a:rPr lang="zh-CN" altLang="en-US" sz="2400" dirty="0" smtClean="0">
                <a:solidFill>
                  <a:schemeClr val="bg1"/>
                </a:solidFill>
              </a:rPr>
              <a:t>固体原料：防滑颗粒、填充颗粒、铺装前的预制型面层和人造草。</a:t>
            </a:r>
            <a:endParaRPr lang="zh-CN" altLang="en-US" sz="2400" dirty="0">
              <a:solidFill>
                <a:schemeClr val="bg1"/>
              </a:solidFill>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9387" y="2387517"/>
            <a:ext cx="6751637" cy="32845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lum bright="-30000"/>
            <a:extLst>
              <a:ext uri="{28A0092B-C50C-407E-A947-70E740481C1C}">
                <a14:useLocalDpi xmlns:a14="http://schemas.microsoft.com/office/drawing/2010/main" val="0"/>
              </a:ext>
            </a:extLst>
          </a:blip>
          <a:stretch>
            <a:fillRect/>
          </a:stretch>
        </p:blipFill>
        <p:spPr>
          <a:xfrm>
            <a:off x="2539107" y="500258"/>
            <a:ext cx="6524173" cy="6355291"/>
          </a:xfrm>
          <a:prstGeom prst="rect">
            <a:avLst/>
          </a:prstGeom>
        </p:spPr>
      </p:pic>
      <p:sp>
        <p:nvSpPr>
          <p:cNvPr id="2" name="TextBox 1"/>
          <p:cNvSpPr txBox="1"/>
          <p:nvPr/>
        </p:nvSpPr>
        <p:spPr>
          <a:xfrm>
            <a:off x="994610" y="1137211"/>
            <a:ext cx="9761622" cy="461665"/>
          </a:xfrm>
          <a:prstGeom prst="rect">
            <a:avLst/>
          </a:prstGeom>
          <a:noFill/>
        </p:spPr>
        <p:txBody>
          <a:bodyPr wrap="square" rtlCol="0">
            <a:spAutoFit/>
          </a:bodyPr>
          <a:lstStyle/>
          <a:p>
            <a:r>
              <a:rPr lang="zh-CN" altLang="en-US" sz="2400" dirty="0" smtClean="0">
                <a:solidFill>
                  <a:schemeClr val="bg1"/>
                </a:solidFill>
              </a:rPr>
              <a:t>非固体原料：各种胶黏剂、现浇面层用预聚体和多元醇组分等。</a:t>
            </a:r>
            <a:endParaRPr lang="zh-CN" altLang="en-US" sz="2400" dirty="0">
              <a:solidFill>
                <a:schemeClr val="bg1"/>
              </a:solidFill>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06700" y="2054559"/>
            <a:ext cx="6577013" cy="4640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lum bright="-30000"/>
            <a:extLst>
              <a:ext uri="{28A0092B-C50C-407E-A947-70E740481C1C}">
                <a14:useLocalDpi xmlns:a14="http://schemas.microsoft.com/office/drawing/2010/main" val="0"/>
              </a:ext>
            </a:extLst>
          </a:blip>
          <a:stretch>
            <a:fillRect/>
          </a:stretch>
        </p:blipFill>
        <p:spPr>
          <a:xfrm>
            <a:off x="2539107" y="500258"/>
            <a:ext cx="6524173" cy="6355291"/>
          </a:xfrm>
          <a:prstGeom prst="rect">
            <a:avLst/>
          </a:prstGeom>
        </p:spPr>
      </p:pic>
      <p:sp>
        <p:nvSpPr>
          <p:cNvPr id="2" name="TextBox 1"/>
          <p:cNvSpPr txBox="1"/>
          <p:nvPr/>
        </p:nvSpPr>
        <p:spPr>
          <a:xfrm>
            <a:off x="994610" y="1137211"/>
            <a:ext cx="9761622" cy="4401205"/>
          </a:xfrm>
          <a:prstGeom prst="rect">
            <a:avLst/>
          </a:prstGeom>
          <a:noFill/>
        </p:spPr>
        <p:txBody>
          <a:bodyPr wrap="square" rtlCol="0">
            <a:spAutoFit/>
          </a:bodyPr>
          <a:lstStyle/>
          <a:p>
            <a:r>
              <a:rPr lang="zh-CN" altLang="en-US" sz="2800" dirty="0" smtClean="0">
                <a:solidFill>
                  <a:schemeClr val="bg1"/>
                </a:solidFill>
              </a:rPr>
              <a:t>标准中的其他要求：</a:t>
            </a:r>
            <a:endParaRPr lang="en-US" altLang="zh-CN" sz="2800" dirty="0" smtClean="0">
              <a:solidFill>
                <a:schemeClr val="bg1"/>
              </a:solidFill>
            </a:endParaRPr>
          </a:p>
          <a:p>
            <a:endParaRPr lang="en-US" altLang="zh-CN" sz="2800" dirty="0">
              <a:solidFill>
                <a:schemeClr val="bg1"/>
              </a:solidFill>
            </a:endParaRPr>
          </a:p>
          <a:p>
            <a:r>
              <a:rPr lang="en-US" altLang="zh-CN" sz="2800" dirty="0" smtClean="0">
                <a:solidFill>
                  <a:schemeClr val="bg1"/>
                </a:solidFill>
              </a:rPr>
              <a:t>1</a:t>
            </a:r>
            <a:r>
              <a:rPr lang="zh-CN" altLang="en-US" sz="2800" dirty="0" smtClean="0">
                <a:solidFill>
                  <a:schemeClr val="bg1"/>
                </a:solidFill>
              </a:rPr>
              <a:t>、场地基础材料，不应使用煤焦油沥青。</a:t>
            </a:r>
            <a:endParaRPr lang="en-US" altLang="zh-CN" sz="2800" dirty="0" smtClean="0">
              <a:solidFill>
                <a:schemeClr val="bg1"/>
              </a:solidFill>
            </a:endParaRPr>
          </a:p>
          <a:p>
            <a:endParaRPr lang="en-US" altLang="zh-CN" sz="2800" dirty="0">
              <a:solidFill>
                <a:schemeClr val="bg1"/>
              </a:solidFill>
            </a:endParaRPr>
          </a:p>
          <a:p>
            <a:r>
              <a:rPr lang="en-US" altLang="zh-CN" sz="2800" dirty="0" smtClean="0">
                <a:solidFill>
                  <a:schemeClr val="bg1"/>
                </a:solidFill>
              </a:rPr>
              <a:t>2</a:t>
            </a:r>
            <a:r>
              <a:rPr lang="zh-CN" altLang="en-US" sz="2800" dirty="0" smtClean="0">
                <a:solidFill>
                  <a:schemeClr val="bg1"/>
                </a:solidFill>
              </a:rPr>
              <a:t>、耐老化性能</a:t>
            </a:r>
            <a:r>
              <a:rPr lang="en-US" altLang="zh-CN" sz="2800" dirty="0" smtClean="0">
                <a:solidFill>
                  <a:schemeClr val="bg1"/>
                </a:solidFill>
              </a:rPr>
              <a:t>----500</a:t>
            </a:r>
            <a:r>
              <a:rPr lang="zh-CN" altLang="en-US" sz="2800" dirty="0" smtClean="0">
                <a:solidFill>
                  <a:schemeClr val="bg1"/>
                </a:solidFill>
              </a:rPr>
              <a:t>小时人工加速老化试验。</a:t>
            </a:r>
            <a:endParaRPr lang="en-US" altLang="zh-CN" sz="2800" dirty="0" smtClean="0">
              <a:solidFill>
                <a:schemeClr val="bg1"/>
              </a:solidFill>
            </a:endParaRPr>
          </a:p>
          <a:p>
            <a:endParaRPr lang="en-US" altLang="zh-CN" sz="2800" dirty="0">
              <a:solidFill>
                <a:schemeClr val="bg1"/>
              </a:solidFill>
            </a:endParaRPr>
          </a:p>
          <a:p>
            <a:r>
              <a:rPr lang="en-US" altLang="zh-CN" sz="2800" dirty="0" smtClean="0">
                <a:solidFill>
                  <a:schemeClr val="bg1"/>
                </a:solidFill>
              </a:rPr>
              <a:t>3</a:t>
            </a:r>
            <a:r>
              <a:rPr lang="zh-CN" altLang="en-US" sz="2800" dirty="0" smtClean="0">
                <a:solidFill>
                  <a:schemeClr val="bg1"/>
                </a:solidFill>
              </a:rPr>
              <a:t>、规定了无机填料和高聚物含量指标</a:t>
            </a:r>
            <a:r>
              <a:rPr lang="en-US" altLang="zh-CN" sz="2800" dirty="0" smtClean="0">
                <a:solidFill>
                  <a:schemeClr val="bg1"/>
                </a:solidFill>
              </a:rPr>
              <a:t>----</a:t>
            </a:r>
            <a:r>
              <a:rPr lang="zh-CN" altLang="en-US" sz="2800" dirty="0" smtClean="0">
                <a:solidFill>
                  <a:schemeClr val="bg1"/>
                </a:solidFill>
              </a:rPr>
              <a:t>合成材料面层无机填料≤</a:t>
            </a:r>
            <a:r>
              <a:rPr lang="en-US" altLang="zh-CN" sz="2800" dirty="0" smtClean="0">
                <a:solidFill>
                  <a:schemeClr val="bg1"/>
                </a:solidFill>
              </a:rPr>
              <a:t>65%</a:t>
            </a:r>
            <a:r>
              <a:rPr lang="zh-CN" altLang="en-US" sz="2800" dirty="0" smtClean="0">
                <a:solidFill>
                  <a:schemeClr val="bg1"/>
                </a:solidFill>
              </a:rPr>
              <a:t>；防滑颗粒和填充颗粒高聚物含量≥</a:t>
            </a:r>
            <a:r>
              <a:rPr lang="en-US" altLang="zh-CN" sz="2800" dirty="0" smtClean="0">
                <a:solidFill>
                  <a:schemeClr val="bg1"/>
                </a:solidFill>
              </a:rPr>
              <a:t>20%</a:t>
            </a:r>
            <a:r>
              <a:rPr lang="zh-CN" altLang="en-US" sz="2800" dirty="0" smtClean="0">
                <a:solidFill>
                  <a:schemeClr val="bg1"/>
                </a:solidFill>
              </a:rPr>
              <a:t>。</a:t>
            </a:r>
            <a:endParaRPr lang="en-US" altLang="zh-CN" sz="2800" dirty="0" smtClean="0">
              <a:solidFill>
                <a:schemeClr val="bg1"/>
              </a:solidFill>
            </a:endParaRPr>
          </a:p>
          <a:p>
            <a:endParaRPr lang="en-US" altLang="zh-CN" sz="2800" dirty="0">
              <a:solidFill>
                <a:schemeClr val="bg1"/>
              </a:solidFill>
            </a:endParaRPr>
          </a:p>
          <a:p>
            <a:r>
              <a:rPr lang="en-US" altLang="zh-CN" sz="2800" dirty="0" smtClean="0">
                <a:solidFill>
                  <a:schemeClr val="bg1"/>
                </a:solidFill>
              </a:rPr>
              <a:t>4</a:t>
            </a:r>
            <a:r>
              <a:rPr lang="zh-CN" altLang="en-US" sz="2800" dirty="0" smtClean="0">
                <a:solidFill>
                  <a:schemeClr val="bg1"/>
                </a:solidFill>
              </a:rPr>
              <a:t>、检验规则。</a:t>
            </a:r>
            <a:endParaRPr lang="zh-CN" altLang="en-US" sz="2800" dirty="0">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lum bright="-30000"/>
            <a:extLst>
              <a:ext uri="{28A0092B-C50C-407E-A947-70E740481C1C}">
                <a14:useLocalDpi xmlns:a14="http://schemas.microsoft.com/office/drawing/2010/main" val="0"/>
              </a:ext>
            </a:extLst>
          </a:blip>
          <a:stretch>
            <a:fillRect/>
          </a:stretch>
        </p:blipFill>
        <p:spPr>
          <a:xfrm>
            <a:off x="2539107" y="500258"/>
            <a:ext cx="6524173" cy="6355291"/>
          </a:xfrm>
          <a:prstGeom prst="rect">
            <a:avLst/>
          </a:prstGeom>
        </p:spPr>
      </p:pic>
      <p:sp>
        <p:nvSpPr>
          <p:cNvPr id="2" name="TextBox 1"/>
          <p:cNvSpPr txBox="1"/>
          <p:nvPr/>
        </p:nvSpPr>
        <p:spPr>
          <a:xfrm>
            <a:off x="994610" y="1137211"/>
            <a:ext cx="9761622" cy="3539430"/>
          </a:xfrm>
          <a:prstGeom prst="rect">
            <a:avLst/>
          </a:prstGeom>
          <a:noFill/>
        </p:spPr>
        <p:txBody>
          <a:bodyPr wrap="square" rtlCol="0">
            <a:spAutoFit/>
          </a:bodyPr>
          <a:lstStyle/>
          <a:p>
            <a:r>
              <a:rPr lang="zh-CN" altLang="en-US" sz="2800" dirty="0" smtClean="0">
                <a:solidFill>
                  <a:schemeClr val="bg1"/>
                </a:solidFill>
              </a:rPr>
              <a:t>环保跑道的建设要素：</a:t>
            </a:r>
            <a:endParaRPr lang="en-US" altLang="zh-CN" sz="2800" dirty="0" smtClean="0">
              <a:solidFill>
                <a:schemeClr val="bg1"/>
              </a:solidFill>
            </a:endParaRPr>
          </a:p>
          <a:p>
            <a:endParaRPr lang="en-US" altLang="zh-CN" sz="2800" dirty="0">
              <a:solidFill>
                <a:schemeClr val="bg1"/>
              </a:solidFill>
            </a:endParaRPr>
          </a:p>
          <a:p>
            <a:r>
              <a:rPr lang="en-US" altLang="zh-CN" sz="2800" dirty="0" smtClean="0">
                <a:solidFill>
                  <a:schemeClr val="bg1"/>
                </a:solidFill>
              </a:rPr>
              <a:t>1</a:t>
            </a:r>
            <a:r>
              <a:rPr lang="zh-CN" altLang="en-US" sz="2800" dirty="0" smtClean="0">
                <a:solidFill>
                  <a:schemeClr val="bg1"/>
                </a:solidFill>
              </a:rPr>
              <a:t>、严格控制进场原材料。</a:t>
            </a:r>
            <a:endParaRPr lang="en-US" altLang="zh-CN" sz="2800" dirty="0" smtClean="0">
              <a:solidFill>
                <a:schemeClr val="bg1"/>
              </a:solidFill>
            </a:endParaRPr>
          </a:p>
          <a:p>
            <a:endParaRPr lang="en-US" altLang="zh-CN" sz="2800" dirty="0">
              <a:solidFill>
                <a:schemeClr val="bg1"/>
              </a:solidFill>
            </a:endParaRPr>
          </a:p>
          <a:p>
            <a:r>
              <a:rPr lang="en-US" altLang="zh-CN" sz="2800" dirty="0" smtClean="0">
                <a:solidFill>
                  <a:schemeClr val="bg1"/>
                </a:solidFill>
              </a:rPr>
              <a:t>2</a:t>
            </a:r>
            <a:r>
              <a:rPr lang="zh-CN" altLang="en-US" sz="2800" dirty="0" smtClean="0">
                <a:solidFill>
                  <a:schemeClr val="bg1"/>
                </a:solidFill>
              </a:rPr>
              <a:t>、规范施工。</a:t>
            </a:r>
            <a:endParaRPr lang="en-US" altLang="zh-CN" sz="2800" dirty="0" smtClean="0">
              <a:solidFill>
                <a:schemeClr val="bg1"/>
              </a:solidFill>
            </a:endParaRPr>
          </a:p>
          <a:p>
            <a:endParaRPr lang="en-US" altLang="zh-CN" sz="2800" dirty="0">
              <a:solidFill>
                <a:schemeClr val="bg1"/>
              </a:solidFill>
            </a:endParaRPr>
          </a:p>
          <a:p>
            <a:r>
              <a:rPr lang="en-US" altLang="zh-CN" sz="2800" dirty="0" smtClean="0">
                <a:solidFill>
                  <a:schemeClr val="bg1"/>
                </a:solidFill>
              </a:rPr>
              <a:t>3</a:t>
            </a:r>
            <a:r>
              <a:rPr lang="zh-CN" altLang="en-US" sz="2800" dirty="0" smtClean="0">
                <a:solidFill>
                  <a:schemeClr val="bg1"/>
                </a:solidFill>
              </a:rPr>
              <a:t>、学校、家长配合监理共同监督建设全过程。</a:t>
            </a:r>
            <a:endParaRPr lang="en-US" altLang="zh-CN" sz="2800" dirty="0" smtClean="0">
              <a:solidFill>
                <a:schemeClr val="bg1"/>
              </a:solidFill>
            </a:endParaRPr>
          </a:p>
          <a:p>
            <a:endParaRPr lang="en-US" altLang="zh-CN" sz="2800" dirty="0">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28575" y="0"/>
            <a:ext cx="12192000" cy="6858000"/>
          </a:xfrm>
          <a:prstGeom prst="rect">
            <a:avLst/>
          </a:prstGeom>
        </p:spPr>
      </p:pic>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34992" y="472318"/>
            <a:ext cx="6524173" cy="6355291"/>
          </a:xfrm>
          <a:prstGeom prst="rect">
            <a:avLst/>
          </a:prstGeom>
        </p:spPr>
      </p:pic>
      <p:sp>
        <p:nvSpPr>
          <p:cNvPr id="7" name="文本框 6"/>
          <p:cNvSpPr txBox="1"/>
          <p:nvPr/>
        </p:nvSpPr>
        <p:spPr>
          <a:xfrm>
            <a:off x="1095093" y="2726633"/>
            <a:ext cx="9944668" cy="922020"/>
          </a:xfrm>
          <a:prstGeom prst="rect">
            <a:avLst/>
          </a:prstGeom>
          <a:noFill/>
        </p:spPr>
        <p:txBody>
          <a:bodyPr wrap="square" rtlCol="0">
            <a:spAutoFit/>
          </a:bodyPr>
          <a:lstStyle/>
          <a:p>
            <a:pPr algn="ctr"/>
            <a:r>
              <a:rPr lang="zh-CN" altLang="en-US" sz="5400" dirty="0">
                <a:solidFill>
                  <a:schemeClr val="bg1"/>
                </a:solidFill>
                <a:cs typeface="+mn-ea"/>
                <a:sym typeface="+mn-lt"/>
              </a:rPr>
              <a:t>感谢聆听</a:t>
            </a:r>
            <a:endParaRPr lang="zh-CN" altLang="en-US" sz="5400" dirty="0">
              <a:solidFill>
                <a:schemeClr val="bg1"/>
              </a:solidFill>
              <a:cs typeface="+mn-ea"/>
              <a:sym typeface="+mn-lt"/>
            </a:endParaRPr>
          </a:p>
        </p:txBody>
      </p:sp>
      <p:cxnSp>
        <p:nvCxnSpPr>
          <p:cNvPr id="12" name="直接连接符 11"/>
          <p:cNvCxnSpPr/>
          <p:nvPr/>
        </p:nvCxnSpPr>
        <p:spPr>
          <a:xfrm>
            <a:off x="1822248" y="4253705"/>
            <a:ext cx="8547504" cy="0"/>
          </a:xfrm>
          <a:prstGeom prst="line">
            <a:avLst/>
          </a:prstGeom>
          <a:ln>
            <a:gradFill>
              <a:gsLst>
                <a:gs pos="0">
                  <a:schemeClr val="bg1">
                    <a:alpha val="0"/>
                  </a:schemeClr>
                </a:gs>
                <a:gs pos="50000">
                  <a:schemeClr val="bg1"/>
                </a:gs>
                <a:gs pos="100000">
                  <a:schemeClr val="bg1">
                    <a:alpha val="0"/>
                  </a:schemeClr>
                </a:gs>
              </a:gsLst>
              <a:lin ang="0" scaled="0"/>
            </a:gra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2000"/>
                                        <p:tgtEl>
                                          <p:spTgt spid="5"/>
                                        </p:tgtEl>
                                      </p:cBhvr>
                                    </p:animEffect>
                                  </p:childTnLst>
                                </p:cTn>
                              </p:par>
                            </p:childTnLst>
                          </p:cTn>
                        </p:par>
                        <p:par>
                          <p:cTn id="8" fill="hold">
                            <p:stCondLst>
                              <p:cond delay="2000"/>
                            </p:stCondLst>
                            <p:childTnLst>
                              <p:par>
                                <p:cTn id="9" presetID="42"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16" presetClass="entr" presetSubtype="37"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barn(outVertical)">
                                      <p:cBhvr>
                                        <p:cTn id="1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lum bright="-30000"/>
            <a:extLst>
              <a:ext uri="{28A0092B-C50C-407E-A947-70E740481C1C}">
                <a14:useLocalDpi xmlns:a14="http://schemas.microsoft.com/office/drawing/2010/main" val="0"/>
              </a:ext>
            </a:extLst>
          </a:blip>
          <a:stretch>
            <a:fillRect/>
          </a:stretch>
        </p:blipFill>
        <p:spPr>
          <a:xfrm>
            <a:off x="1963420" y="370840"/>
            <a:ext cx="6875780" cy="6355080"/>
          </a:xfrm>
          <a:prstGeom prst="rect">
            <a:avLst/>
          </a:prstGeom>
        </p:spPr>
      </p:pic>
      <p:sp>
        <p:nvSpPr>
          <p:cNvPr id="12" name="文本框 11"/>
          <p:cNvSpPr txBox="1"/>
          <p:nvPr/>
        </p:nvSpPr>
        <p:spPr>
          <a:xfrm>
            <a:off x="843915" y="568325"/>
            <a:ext cx="10504170" cy="5890843"/>
          </a:xfrm>
          <a:prstGeom prst="rect">
            <a:avLst/>
          </a:prstGeom>
          <a:noFill/>
        </p:spPr>
        <p:txBody>
          <a:bodyPr wrap="square" rtlCol="0">
            <a:spAutoFit/>
          </a:bodyPr>
          <a:lstStyle/>
          <a:p>
            <a:pPr algn="l">
              <a:lnSpc>
                <a:spcPct val="120000"/>
              </a:lnSpc>
            </a:pPr>
            <a:r>
              <a:rPr lang="zh-CN" altLang="en-US" sz="4000" b="1" dirty="0">
                <a:solidFill>
                  <a:schemeClr val="bg1"/>
                </a:solidFill>
                <a:cs typeface="+mn-ea"/>
                <a:sym typeface="+mn-lt"/>
              </a:rPr>
              <a:t>一、田径场地</a:t>
            </a:r>
            <a:endParaRPr lang="zh-CN" altLang="en-US" sz="4000" b="1" dirty="0">
              <a:solidFill>
                <a:schemeClr val="bg1"/>
              </a:solidFill>
              <a:cs typeface="+mn-ea"/>
              <a:sym typeface="+mn-lt"/>
            </a:endParaRPr>
          </a:p>
          <a:p>
            <a:pPr algn="l">
              <a:lnSpc>
                <a:spcPct val="120000"/>
              </a:lnSpc>
            </a:pPr>
            <a:endParaRPr lang="zh-CN" altLang="en-US" sz="2800" b="1" dirty="0">
              <a:solidFill>
                <a:schemeClr val="bg1"/>
              </a:solidFill>
              <a:cs typeface="+mn-ea"/>
              <a:sym typeface="+mn-lt"/>
            </a:endParaRPr>
          </a:p>
          <a:p>
            <a:pPr algn="l">
              <a:lnSpc>
                <a:spcPct val="120000"/>
              </a:lnSpc>
            </a:pPr>
            <a:r>
              <a:rPr lang="zh-CN" altLang="en-US" sz="2400" dirty="0">
                <a:solidFill>
                  <a:schemeClr val="bg1"/>
                </a:solidFill>
                <a:cs typeface="+mn-ea"/>
                <a:sym typeface="+mn-lt"/>
              </a:rPr>
              <a:t>　　中小学田径场地</a:t>
            </a:r>
            <a:endParaRPr lang="zh-CN" altLang="en-US" sz="2400" dirty="0">
              <a:solidFill>
                <a:schemeClr val="bg1"/>
              </a:solidFill>
              <a:cs typeface="+mn-ea"/>
              <a:sym typeface="+mn-lt"/>
            </a:endParaRPr>
          </a:p>
          <a:p>
            <a:pPr algn="l">
              <a:lnSpc>
                <a:spcPct val="120000"/>
              </a:lnSpc>
            </a:pPr>
            <a:r>
              <a:rPr lang="zh-CN" altLang="en-US" sz="2400" dirty="0">
                <a:solidFill>
                  <a:schemeClr val="bg1"/>
                </a:solidFill>
                <a:cs typeface="+mn-ea"/>
                <a:sym typeface="+mn-lt"/>
              </a:rPr>
              <a:t>　　通常包括标准</a:t>
            </a:r>
            <a:endParaRPr lang="zh-CN" altLang="en-US" sz="2400" dirty="0">
              <a:solidFill>
                <a:schemeClr val="bg1"/>
              </a:solidFill>
              <a:cs typeface="+mn-ea"/>
              <a:sym typeface="+mn-lt"/>
            </a:endParaRPr>
          </a:p>
          <a:p>
            <a:pPr algn="l">
              <a:lnSpc>
                <a:spcPct val="120000"/>
              </a:lnSpc>
            </a:pPr>
            <a:r>
              <a:rPr lang="zh-CN" altLang="en-US" sz="2400" dirty="0">
                <a:solidFill>
                  <a:schemeClr val="bg1"/>
                </a:solidFill>
                <a:cs typeface="+mn-ea"/>
                <a:sym typeface="+mn-lt"/>
              </a:rPr>
              <a:t>　　</a:t>
            </a:r>
            <a:r>
              <a:rPr lang="en-US" altLang="zh-CN" sz="2400" dirty="0">
                <a:solidFill>
                  <a:schemeClr val="bg1"/>
                </a:solidFill>
                <a:cs typeface="+mn-ea"/>
                <a:sym typeface="+mn-lt"/>
              </a:rPr>
              <a:t>400</a:t>
            </a:r>
            <a:r>
              <a:rPr lang="zh-CN" altLang="en-US" sz="2400" dirty="0">
                <a:solidFill>
                  <a:schemeClr val="bg1"/>
                </a:solidFill>
                <a:cs typeface="+mn-ea"/>
                <a:sym typeface="+mn-lt"/>
              </a:rPr>
              <a:t>ｍ或</a:t>
            </a:r>
            <a:r>
              <a:rPr lang="en-US" altLang="zh-CN" sz="2400" dirty="0">
                <a:solidFill>
                  <a:schemeClr val="bg1"/>
                </a:solidFill>
                <a:cs typeface="+mn-ea"/>
                <a:sym typeface="+mn-lt"/>
              </a:rPr>
              <a:t>300</a:t>
            </a:r>
            <a:r>
              <a:rPr lang="zh-CN" altLang="en-US" sz="2400" dirty="0">
                <a:solidFill>
                  <a:schemeClr val="bg1"/>
                </a:solidFill>
                <a:cs typeface="+mn-ea"/>
                <a:sym typeface="+mn-lt"/>
              </a:rPr>
              <a:t>ｍ</a:t>
            </a:r>
            <a:endParaRPr lang="zh-CN" altLang="en-US" sz="2400" dirty="0">
              <a:solidFill>
                <a:schemeClr val="bg1"/>
              </a:solidFill>
              <a:cs typeface="+mn-ea"/>
              <a:sym typeface="+mn-lt"/>
            </a:endParaRPr>
          </a:p>
          <a:p>
            <a:pPr algn="l">
              <a:lnSpc>
                <a:spcPct val="120000"/>
              </a:lnSpc>
            </a:pPr>
            <a:r>
              <a:rPr lang="zh-CN" altLang="en-US" sz="2400" dirty="0">
                <a:solidFill>
                  <a:schemeClr val="bg1"/>
                </a:solidFill>
                <a:cs typeface="+mn-ea"/>
                <a:sym typeface="+mn-lt"/>
              </a:rPr>
              <a:t>      </a:t>
            </a:r>
            <a:r>
              <a:rPr lang="zh-CN" altLang="en-US" sz="2400" dirty="0" smtClean="0">
                <a:solidFill>
                  <a:schemeClr val="bg1"/>
                </a:solidFill>
                <a:cs typeface="+mn-ea"/>
                <a:sym typeface="+mn-lt"/>
              </a:rPr>
              <a:t>、</a:t>
            </a:r>
            <a:r>
              <a:rPr lang="en-US" altLang="zh-CN" sz="2400" dirty="0" smtClean="0">
                <a:solidFill>
                  <a:schemeClr val="bg1"/>
                </a:solidFill>
                <a:cs typeface="+mn-ea"/>
                <a:sym typeface="+mn-lt"/>
              </a:rPr>
              <a:t>200</a:t>
            </a:r>
            <a:r>
              <a:rPr lang="zh-CN" altLang="en-US" sz="2400" dirty="0">
                <a:solidFill>
                  <a:schemeClr val="bg1"/>
                </a:solidFill>
                <a:cs typeface="+mn-ea"/>
                <a:sym typeface="+mn-lt"/>
              </a:rPr>
              <a:t>ｍ的环形</a:t>
            </a:r>
            <a:endParaRPr lang="zh-CN" altLang="en-US" sz="2400" dirty="0">
              <a:solidFill>
                <a:schemeClr val="bg1"/>
              </a:solidFill>
              <a:cs typeface="+mn-ea"/>
              <a:sym typeface="+mn-lt"/>
            </a:endParaRPr>
          </a:p>
          <a:p>
            <a:pPr algn="l">
              <a:lnSpc>
                <a:spcPct val="120000"/>
              </a:lnSpc>
            </a:pPr>
            <a:r>
              <a:rPr lang="zh-CN" altLang="en-US" sz="2400" dirty="0">
                <a:solidFill>
                  <a:schemeClr val="bg1"/>
                </a:solidFill>
                <a:cs typeface="+mn-ea"/>
                <a:sym typeface="+mn-lt"/>
              </a:rPr>
              <a:t>　　</a:t>
            </a:r>
            <a:r>
              <a:rPr lang="zh-CN" altLang="en-US" sz="2400" dirty="0" smtClean="0">
                <a:solidFill>
                  <a:schemeClr val="bg1"/>
                </a:solidFill>
                <a:cs typeface="+mn-ea"/>
                <a:sym typeface="+mn-lt"/>
              </a:rPr>
              <a:t>跑道（含非标直</a:t>
            </a:r>
            <a:endParaRPr lang="en-US" altLang="zh-CN" sz="2400" dirty="0" smtClean="0">
              <a:solidFill>
                <a:schemeClr val="bg1"/>
              </a:solidFill>
              <a:cs typeface="+mn-ea"/>
              <a:sym typeface="+mn-lt"/>
            </a:endParaRPr>
          </a:p>
          <a:p>
            <a:pPr algn="l">
              <a:lnSpc>
                <a:spcPct val="120000"/>
              </a:lnSpc>
            </a:pPr>
            <a:r>
              <a:rPr lang="en-US" altLang="zh-CN" sz="2400" dirty="0">
                <a:solidFill>
                  <a:schemeClr val="bg1"/>
                </a:solidFill>
                <a:cs typeface="+mn-ea"/>
                <a:sym typeface="+mn-lt"/>
              </a:rPr>
              <a:t> </a:t>
            </a:r>
            <a:r>
              <a:rPr lang="en-US" altLang="zh-CN" sz="2400" dirty="0" smtClean="0">
                <a:solidFill>
                  <a:schemeClr val="bg1"/>
                </a:solidFill>
                <a:cs typeface="+mn-ea"/>
                <a:sym typeface="+mn-lt"/>
              </a:rPr>
              <a:t>     </a:t>
            </a:r>
            <a:r>
              <a:rPr lang="zh-CN" altLang="en-US" sz="2400" dirty="0" smtClean="0">
                <a:solidFill>
                  <a:schemeClr val="bg1"/>
                </a:solidFill>
                <a:cs typeface="+mn-ea"/>
                <a:sym typeface="+mn-lt"/>
              </a:rPr>
              <a:t>道跑道）、投掷</a:t>
            </a:r>
            <a:endParaRPr lang="en-US" altLang="zh-CN" sz="2400" dirty="0" smtClean="0">
              <a:solidFill>
                <a:schemeClr val="bg1"/>
              </a:solidFill>
              <a:cs typeface="+mn-ea"/>
              <a:sym typeface="+mn-lt"/>
            </a:endParaRPr>
          </a:p>
          <a:p>
            <a:pPr algn="l">
              <a:lnSpc>
                <a:spcPct val="120000"/>
              </a:lnSpc>
            </a:pPr>
            <a:r>
              <a:rPr lang="en-US" altLang="zh-CN" sz="2400" dirty="0">
                <a:solidFill>
                  <a:schemeClr val="bg1"/>
                </a:solidFill>
                <a:cs typeface="+mn-ea"/>
                <a:sym typeface="+mn-lt"/>
              </a:rPr>
              <a:t> </a:t>
            </a:r>
            <a:r>
              <a:rPr lang="en-US" altLang="zh-CN" sz="2400" dirty="0" smtClean="0">
                <a:solidFill>
                  <a:schemeClr val="bg1"/>
                </a:solidFill>
                <a:cs typeface="+mn-ea"/>
                <a:sym typeface="+mn-lt"/>
              </a:rPr>
              <a:t>     </a:t>
            </a:r>
            <a:r>
              <a:rPr lang="zh-CN" altLang="en-US" sz="2400" dirty="0" smtClean="0">
                <a:solidFill>
                  <a:schemeClr val="bg1"/>
                </a:solidFill>
                <a:cs typeface="+mn-ea"/>
                <a:sym typeface="+mn-lt"/>
              </a:rPr>
              <a:t>场地、跳高跳远</a:t>
            </a:r>
            <a:endParaRPr lang="en-US" altLang="zh-CN" sz="2400" dirty="0" smtClean="0">
              <a:solidFill>
                <a:schemeClr val="bg1"/>
              </a:solidFill>
              <a:cs typeface="+mn-ea"/>
              <a:sym typeface="+mn-lt"/>
            </a:endParaRPr>
          </a:p>
          <a:p>
            <a:pPr algn="l">
              <a:lnSpc>
                <a:spcPct val="120000"/>
              </a:lnSpc>
            </a:pPr>
            <a:r>
              <a:rPr lang="en-US" altLang="zh-CN" sz="2400" dirty="0">
                <a:solidFill>
                  <a:schemeClr val="bg1"/>
                </a:solidFill>
                <a:cs typeface="+mn-ea"/>
                <a:sym typeface="+mn-lt"/>
              </a:rPr>
              <a:t> </a:t>
            </a:r>
            <a:r>
              <a:rPr lang="en-US" altLang="zh-CN" sz="2400" dirty="0" smtClean="0">
                <a:solidFill>
                  <a:schemeClr val="bg1"/>
                </a:solidFill>
                <a:cs typeface="+mn-ea"/>
                <a:sym typeface="+mn-lt"/>
              </a:rPr>
              <a:t>     </a:t>
            </a:r>
            <a:r>
              <a:rPr lang="zh-CN" altLang="en-US" sz="2400" dirty="0" smtClean="0">
                <a:solidFill>
                  <a:schemeClr val="bg1"/>
                </a:solidFill>
                <a:cs typeface="+mn-ea"/>
                <a:sym typeface="+mn-lt"/>
              </a:rPr>
              <a:t>场地等。</a:t>
            </a:r>
            <a:endParaRPr lang="en-US" altLang="zh-CN" sz="2400" dirty="0" smtClean="0">
              <a:solidFill>
                <a:schemeClr val="bg1"/>
              </a:solidFill>
              <a:cs typeface="+mn-ea"/>
              <a:sym typeface="+mn-lt"/>
            </a:endParaRPr>
          </a:p>
          <a:p>
            <a:pPr algn="ctr">
              <a:lnSpc>
                <a:spcPct val="120000"/>
              </a:lnSpc>
            </a:pPr>
            <a:endParaRPr lang="zh-CN" altLang="en-US" sz="5400" b="1" dirty="0">
              <a:solidFill>
                <a:schemeClr val="bg1"/>
              </a:solidFill>
              <a:cs typeface="+mn-ea"/>
              <a:sym typeface="+mn-lt"/>
            </a:endParaRPr>
          </a:p>
        </p:txBody>
      </p:sp>
      <p:pic>
        <p:nvPicPr>
          <p:cNvPr id="2" name="图片 1" descr="true"/>
          <p:cNvPicPr>
            <a:picLocks noChangeAspect="1"/>
          </p:cNvPicPr>
          <p:nvPr/>
        </p:nvPicPr>
        <p:blipFill>
          <a:blip r:embed="rId2"/>
          <a:stretch>
            <a:fillRect/>
          </a:stretch>
        </p:blipFill>
        <p:spPr>
          <a:xfrm>
            <a:off x="4225307" y="1542681"/>
            <a:ext cx="6962140" cy="506222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lum bright="-30000"/>
            <a:extLst>
              <a:ext uri="{28A0092B-C50C-407E-A947-70E740481C1C}">
                <a14:useLocalDpi xmlns:a14="http://schemas.microsoft.com/office/drawing/2010/main" val="0"/>
              </a:ext>
            </a:extLst>
          </a:blip>
          <a:stretch>
            <a:fillRect/>
          </a:stretch>
        </p:blipFill>
        <p:spPr>
          <a:xfrm>
            <a:off x="2634992" y="472318"/>
            <a:ext cx="6524173" cy="6355291"/>
          </a:xfrm>
          <a:prstGeom prst="rect">
            <a:avLst/>
          </a:prstGeom>
        </p:spPr>
      </p:pic>
      <p:sp>
        <p:nvSpPr>
          <p:cNvPr id="12" name="文本框 11"/>
          <p:cNvSpPr txBox="1"/>
          <p:nvPr/>
        </p:nvSpPr>
        <p:spPr>
          <a:xfrm>
            <a:off x="759178" y="472383"/>
            <a:ext cx="9944668" cy="4227195"/>
          </a:xfrm>
          <a:prstGeom prst="rect">
            <a:avLst/>
          </a:prstGeom>
          <a:noFill/>
        </p:spPr>
        <p:txBody>
          <a:bodyPr wrap="square" rtlCol="0">
            <a:spAutoFit/>
          </a:bodyPr>
          <a:lstStyle/>
          <a:p>
            <a:pPr algn="l">
              <a:lnSpc>
                <a:spcPct val="120000"/>
              </a:lnSpc>
            </a:pPr>
            <a:r>
              <a:rPr lang="zh-CN" altLang="en-US" sz="4000" b="1" dirty="0">
                <a:solidFill>
                  <a:schemeClr val="bg1"/>
                </a:solidFill>
                <a:cs typeface="+mn-ea"/>
                <a:sym typeface="+mn-lt"/>
              </a:rPr>
              <a:t>二、足球场地　　　　　　　</a:t>
            </a:r>
            <a:endParaRPr lang="zh-CN" altLang="en-US" sz="4000" b="1" dirty="0">
              <a:solidFill>
                <a:schemeClr val="bg1"/>
              </a:solidFill>
              <a:cs typeface="+mn-ea"/>
              <a:sym typeface="+mn-lt"/>
            </a:endParaRPr>
          </a:p>
          <a:p>
            <a:pPr algn="r">
              <a:lnSpc>
                <a:spcPct val="120000"/>
              </a:lnSpc>
            </a:pPr>
            <a:endParaRPr lang="zh-CN" altLang="en-US" sz="4000" b="1" dirty="0">
              <a:solidFill>
                <a:schemeClr val="bg1"/>
              </a:solidFill>
              <a:cs typeface="+mn-ea"/>
              <a:sym typeface="+mn-lt"/>
            </a:endParaRPr>
          </a:p>
          <a:p>
            <a:pPr algn="r">
              <a:lnSpc>
                <a:spcPct val="120000"/>
              </a:lnSpc>
            </a:pPr>
            <a:r>
              <a:rPr lang="zh-CN" altLang="en-US" sz="2400" b="1" dirty="0">
                <a:solidFill>
                  <a:schemeClr val="bg1"/>
                </a:solidFill>
                <a:cs typeface="+mn-ea"/>
                <a:sym typeface="+mn-lt"/>
              </a:rPr>
              <a:t>中小学足球场地据田</a:t>
            </a:r>
            <a:endParaRPr lang="zh-CN" altLang="en-US" sz="2400" b="1" dirty="0">
              <a:solidFill>
                <a:schemeClr val="bg1"/>
              </a:solidFill>
              <a:cs typeface="+mn-ea"/>
              <a:sym typeface="+mn-lt"/>
            </a:endParaRPr>
          </a:p>
          <a:p>
            <a:pPr algn="r">
              <a:lnSpc>
                <a:spcPct val="120000"/>
              </a:lnSpc>
            </a:pPr>
            <a:r>
              <a:rPr lang="zh-CN" altLang="en-US" sz="2400" b="1" dirty="0">
                <a:solidFill>
                  <a:schemeClr val="bg1"/>
                </a:solidFill>
                <a:cs typeface="+mn-ea"/>
                <a:sym typeface="+mn-lt"/>
              </a:rPr>
              <a:t>径场地的大小通常</a:t>
            </a:r>
            <a:endParaRPr lang="zh-CN" altLang="en-US" sz="2400" b="1" dirty="0">
              <a:solidFill>
                <a:schemeClr val="bg1"/>
              </a:solidFill>
              <a:cs typeface="+mn-ea"/>
              <a:sym typeface="+mn-lt"/>
            </a:endParaRPr>
          </a:p>
          <a:p>
            <a:pPr algn="r">
              <a:lnSpc>
                <a:spcPct val="120000"/>
              </a:lnSpc>
            </a:pPr>
            <a:r>
              <a:rPr lang="zh-CN" altLang="en-US" sz="2400" b="1" dirty="0">
                <a:solidFill>
                  <a:schemeClr val="bg1"/>
                </a:solidFill>
                <a:cs typeface="+mn-ea"/>
                <a:sym typeface="+mn-lt"/>
              </a:rPr>
              <a:t>在环形跑道内建造</a:t>
            </a:r>
            <a:endParaRPr lang="zh-CN" altLang="en-US" sz="2400" b="1" dirty="0">
              <a:solidFill>
                <a:schemeClr val="bg1"/>
              </a:solidFill>
              <a:cs typeface="+mn-ea"/>
              <a:sym typeface="+mn-lt"/>
            </a:endParaRPr>
          </a:p>
          <a:p>
            <a:pPr algn="r">
              <a:lnSpc>
                <a:spcPct val="120000"/>
              </a:lnSpc>
            </a:pPr>
            <a:r>
              <a:rPr lang="zh-CN" altLang="en-US" sz="2400" b="1" dirty="0">
                <a:solidFill>
                  <a:schemeClr val="bg1"/>
                </a:solidFill>
                <a:cs typeface="+mn-ea"/>
                <a:sym typeface="+mn-lt"/>
              </a:rPr>
              <a:t>标准</a:t>
            </a:r>
            <a:r>
              <a:rPr lang="en-US" altLang="zh-CN" sz="2400" b="1" dirty="0">
                <a:solidFill>
                  <a:schemeClr val="bg1"/>
                </a:solidFill>
                <a:cs typeface="+mn-ea"/>
                <a:sym typeface="+mn-lt"/>
              </a:rPr>
              <a:t>11</a:t>
            </a:r>
            <a:r>
              <a:rPr lang="zh-CN" altLang="en-US" sz="2400" b="1" dirty="0">
                <a:solidFill>
                  <a:schemeClr val="bg1"/>
                </a:solidFill>
                <a:cs typeface="+mn-ea"/>
                <a:sym typeface="+mn-lt"/>
              </a:rPr>
              <a:t>人足球场</a:t>
            </a:r>
            <a:endParaRPr lang="zh-CN" altLang="en-US" sz="2400" b="1" dirty="0">
              <a:solidFill>
                <a:schemeClr val="bg1"/>
              </a:solidFill>
              <a:cs typeface="+mn-ea"/>
              <a:sym typeface="+mn-lt"/>
            </a:endParaRPr>
          </a:p>
          <a:p>
            <a:pPr algn="r">
              <a:lnSpc>
                <a:spcPct val="120000"/>
              </a:lnSpc>
            </a:pPr>
            <a:r>
              <a:rPr lang="zh-CN" altLang="en-US" sz="2400" b="1" dirty="0">
                <a:solidFill>
                  <a:schemeClr val="bg1"/>
                </a:solidFill>
                <a:cs typeface="+mn-ea"/>
                <a:sym typeface="+mn-lt"/>
              </a:rPr>
              <a:t>或</a:t>
            </a:r>
            <a:r>
              <a:rPr lang="en-US" altLang="zh-CN" sz="2400" b="1" dirty="0">
                <a:solidFill>
                  <a:schemeClr val="bg1"/>
                </a:solidFill>
                <a:cs typeface="+mn-ea"/>
                <a:sym typeface="+mn-lt"/>
              </a:rPr>
              <a:t>7</a:t>
            </a:r>
            <a:r>
              <a:rPr lang="zh-CN" altLang="en-US" sz="2400" b="1" dirty="0">
                <a:solidFill>
                  <a:schemeClr val="bg1"/>
                </a:solidFill>
                <a:cs typeface="+mn-ea"/>
                <a:sym typeface="+mn-lt"/>
              </a:rPr>
              <a:t>人足场球</a:t>
            </a:r>
            <a:endParaRPr lang="zh-CN" altLang="en-US" sz="2400" b="1" dirty="0">
              <a:solidFill>
                <a:schemeClr val="bg1"/>
              </a:solidFill>
              <a:cs typeface="+mn-ea"/>
              <a:sym typeface="+mn-lt"/>
            </a:endParaRPr>
          </a:p>
          <a:p>
            <a:pPr algn="r">
              <a:lnSpc>
                <a:spcPct val="120000"/>
              </a:lnSpc>
            </a:pPr>
            <a:r>
              <a:rPr lang="zh-CN" altLang="en-US" sz="2400" b="1" dirty="0">
                <a:solidFill>
                  <a:schemeClr val="bg1"/>
                </a:solidFill>
                <a:cs typeface="+mn-ea"/>
                <a:sym typeface="+mn-lt"/>
              </a:rPr>
              <a:t>或</a:t>
            </a:r>
            <a:r>
              <a:rPr lang="en-US" altLang="zh-CN" sz="2400" b="1" dirty="0">
                <a:solidFill>
                  <a:schemeClr val="bg1"/>
                </a:solidFill>
                <a:cs typeface="+mn-ea"/>
                <a:sym typeface="+mn-lt"/>
              </a:rPr>
              <a:t>5</a:t>
            </a:r>
            <a:r>
              <a:rPr lang="zh-CN" altLang="en-US" sz="2400" b="1" dirty="0">
                <a:solidFill>
                  <a:schemeClr val="bg1"/>
                </a:solidFill>
                <a:cs typeface="+mn-ea"/>
                <a:sym typeface="+mn-lt"/>
              </a:rPr>
              <a:t>人足球场</a:t>
            </a:r>
            <a:endParaRPr lang="zh-CN" altLang="en-US" sz="2400" b="1" dirty="0">
              <a:solidFill>
                <a:schemeClr val="bg1"/>
              </a:solidFill>
              <a:cs typeface="+mn-ea"/>
              <a:sym typeface="+mn-lt"/>
            </a:endParaRPr>
          </a:p>
        </p:txBody>
      </p:sp>
      <p:pic>
        <p:nvPicPr>
          <p:cNvPr id="3" name="图片 2" descr="265927192863325629"/>
          <p:cNvPicPr>
            <a:picLocks noChangeAspect="1"/>
          </p:cNvPicPr>
          <p:nvPr/>
        </p:nvPicPr>
        <p:blipFill>
          <a:blip r:embed="rId2"/>
          <a:stretch>
            <a:fillRect/>
          </a:stretch>
        </p:blipFill>
        <p:spPr>
          <a:xfrm>
            <a:off x="1284605" y="1746250"/>
            <a:ext cx="6292850" cy="409765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lum bright="-30000"/>
            <a:extLst>
              <a:ext uri="{28A0092B-C50C-407E-A947-70E740481C1C}">
                <a14:useLocalDpi xmlns:a14="http://schemas.microsoft.com/office/drawing/2010/main" val="0"/>
              </a:ext>
            </a:extLst>
          </a:blip>
          <a:stretch>
            <a:fillRect/>
          </a:stretch>
        </p:blipFill>
        <p:spPr>
          <a:xfrm>
            <a:off x="2634992" y="472318"/>
            <a:ext cx="6524173" cy="6355291"/>
          </a:xfrm>
          <a:prstGeom prst="rect">
            <a:avLst/>
          </a:prstGeom>
        </p:spPr>
      </p:pic>
      <p:sp>
        <p:nvSpPr>
          <p:cNvPr id="12" name="文本框 11"/>
          <p:cNvSpPr txBox="1"/>
          <p:nvPr/>
        </p:nvSpPr>
        <p:spPr>
          <a:xfrm>
            <a:off x="924278" y="472383"/>
            <a:ext cx="9944668" cy="1715770"/>
          </a:xfrm>
          <a:prstGeom prst="rect">
            <a:avLst/>
          </a:prstGeom>
          <a:noFill/>
        </p:spPr>
        <p:txBody>
          <a:bodyPr wrap="square" rtlCol="0">
            <a:spAutoFit/>
          </a:bodyPr>
          <a:lstStyle/>
          <a:p>
            <a:pPr algn="l">
              <a:lnSpc>
                <a:spcPct val="120000"/>
              </a:lnSpc>
            </a:pPr>
            <a:r>
              <a:rPr lang="zh-CN" altLang="en-US" sz="4000" b="1" dirty="0">
                <a:solidFill>
                  <a:schemeClr val="bg1"/>
                </a:solidFill>
                <a:cs typeface="+mn-ea"/>
                <a:sym typeface="+mn-lt"/>
              </a:rPr>
              <a:t>三、球类场地</a:t>
            </a:r>
            <a:endParaRPr lang="zh-CN" altLang="en-US" sz="4000" b="1" dirty="0">
              <a:solidFill>
                <a:schemeClr val="bg1"/>
              </a:solidFill>
              <a:cs typeface="+mn-ea"/>
              <a:sym typeface="+mn-lt"/>
            </a:endParaRPr>
          </a:p>
          <a:p>
            <a:pPr algn="l">
              <a:lnSpc>
                <a:spcPct val="120000"/>
              </a:lnSpc>
            </a:pPr>
            <a:r>
              <a:rPr lang="zh-CN" altLang="en-US" sz="2400" b="1" dirty="0">
                <a:solidFill>
                  <a:schemeClr val="bg1"/>
                </a:solidFill>
                <a:cs typeface="+mn-ea"/>
                <a:sym typeface="+mn-lt"/>
              </a:rPr>
              <a:t>　　中小学球类场地通常设有篮球、排球、羽毛球、网球、乒乓球等</a:t>
            </a:r>
            <a:endParaRPr lang="zh-CN" altLang="en-US" sz="2400" b="1" dirty="0">
              <a:solidFill>
                <a:schemeClr val="bg1"/>
              </a:solidFill>
              <a:cs typeface="+mn-ea"/>
              <a:sym typeface="+mn-lt"/>
            </a:endParaRPr>
          </a:p>
          <a:p>
            <a:pPr algn="ctr">
              <a:lnSpc>
                <a:spcPct val="120000"/>
              </a:lnSpc>
            </a:pPr>
            <a:endParaRPr lang="zh-CN" altLang="en-US" sz="2400" b="1" dirty="0">
              <a:solidFill>
                <a:schemeClr val="bg1"/>
              </a:solidFill>
              <a:cs typeface="+mn-ea"/>
              <a:sym typeface="+mn-lt"/>
            </a:endParaRPr>
          </a:p>
        </p:txBody>
      </p:sp>
      <p:pic>
        <p:nvPicPr>
          <p:cNvPr id="3" name="图片 2" descr="7107639_103617303309_2"/>
          <p:cNvPicPr>
            <a:picLocks noChangeAspect="1"/>
          </p:cNvPicPr>
          <p:nvPr/>
        </p:nvPicPr>
        <p:blipFill>
          <a:blip r:embed="rId2"/>
          <a:stretch>
            <a:fillRect/>
          </a:stretch>
        </p:blipFill>
        <p:spPr>
          <a:xfrm>
            <a:off x="924560" y="2082165"/>
            <a:ext cx="10151745" cy="446976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占位符 12"/>
          <p:cNvSpPr>
            <a:spLocks noGrp="1"/>
          </p:cNvSpPr>
          <p:nvPr>
            <p:ph type="body" sz="quarter" idx="10"/>
          </p:nvPr>
        </p:nvSpPr>
        <p:spPr>
          <a:xfrm>
            <a:off x="5179695" y="2227580"/>
            <a:ext cx="5209540" cy="534670"/>
          </a:xfrm>
        </p:spPr>
        <p:txBody>
          <a:bodyPr wrap="square"/>
          <a:lstStyle/>
          <a:p>
            <a:pPr marL="0" indent="0" algn="l">
              <a:buNone/>
            </a:pPr>
            <a:r>
              <a:rPr lang="zh-CN" altLang="en-US" sz="2000" dirty="0">
                <a:solidFill>
                  <a:schemeClr val="bg1"/>
                </a:solidFill>
                <a:cs typeface="+mn-ea"/>
                <a:sym typeface="+mn-lt"/>
              </a:rPr>
              <a:t>一、合成材料面层</a:t>
            </a:r>
            <a:endParaRPr lang="zh-CN" altLang="en-US" sz="2000" dirty="0">
              <a:solidFill>
                <a:schemeClr val="bg1"/>
              </a:solidFill>
              <a:cs typeface="+mn-ea"/>
              <a:sym typeface="+mn-lt"/>
            </a:endParaRPr>
          </a:p>
          <a:p>
            <a:pPr marL="0" indent="0" algn="l">
              <a:buNone/>
            </a:pPr>
            <a:r>
              <a:rPr lang="zh-CN" altLang="en-US" sz="2000" dirty="0">
                <a:solidFill>
                  <a:schemeClr val="bg1"/>
                </a:solidFill>
                <a:cs typeface="+mn-ea"/>
                <a:sym typeface="+mn-lt"/>
              </a:rPr>
              <a:t>二、从场地性能上分类</a:t>
            </a:r>
            <a:endParaRPr lang="zh-CN" altLang="en-US" sz="2000" dirty="0">
              <a:solidFill>
                <a:schemeClr val="bg1"/>
              </a:solidFill>
              <a:cs typeface="+mn-ea"/>
              <a:sym typeface="+mn-lt"/>
            </a:endParaRPr>
          </a:p>
        </p:txBody>
      </p:sp>
      <p:sp>
        <p:nvSpPr>
          <p:cNvPr id="2" name="矩形 1"/>
          <p:cNvSpPr/>
          <p:nvPr/>
        </p:nvSpPr>
        <p:spPr>
          <a:xfrm>
            <a:off x="1757031" y="2035175"/>
            <a:ext cx="1808508" cy="3154710"/>
          </a:xfrm>
          <a:prstGeom prst="rect">
            <a:avLst/>
          </a:prstGeom>
          <a:noFill/>
          <a:ln>
            <a:noFill/>
          </a:ln>
        </p:spPr>
        <p:txBody>
          <a:bodyPr wrap="none" rtlCol="0" anchor="t">
            <a:spAutoFit/>
            <a:scene3d>
              <a:camera prst="orthographicFront"/>
              <a:lightRig rig="threePt" dir="t"/>
            </a:scene3d>
          </a:bodyPr>
          <a:lstStyle/>
          <a:p>
            <a:pPr algn="ctr"/>
            <a:r>
              <a:rPr lang="en-US" altLang="en-US" sz="19900"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latin typeface="条幅黑体" panose="02010601030101010101" charset="-122"/>
                <a:ea typeface="条幅黑体" panose="02010601030101010101" charset="-122"/>
              </a:rPr>
              <a:t>3</a:t>
            </a:r>
            <a:endParaRPr lang="en-US" altLang="en-US" sz="199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条幅黑体" panose="02010601030101010101" charset="-122"/>
              <a:ea typeface="条幅黑体" panose="02010601030101010101" charset="-122"/>
            </a:endParaRPr>
          </a:p>
        </p:txBody>
      </p:sp>
      <p:sp>
        <p:nvSpPr>
          <p:cNvPr id="5" name="文本占位符 12"/>
          <p:cNvSpPr>
            <a:spLocks noGrp="1"/>
          </p:cNvSpPr>
          <p:nvPr/>
        </p:nvSpPr>
        <p:spPr>
          <a:xfrm>
            <a:off x="5179695" y="3022283"/>
            <a:ext cx="5081905" cy="1178560"/>
          </a:xfrm>
          <a:prstGeom prst="rect">
            <a:avLst/>
          </a:prstGeom>
        </p:spPr>
        <p:txBody>
          <a:bodyPr wrap="square" anchor="ctr" anchorCtr="0">
            <a:sp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altLang="zh-CN" sz="2000" dirty="0" smtClean="0">
                <a:cs typeface="+mn-ea"/>
                <a:sym typeface="+mn-lt"/>
              </a:rPr>
              <a:t> 1</a:t>
            </a:r>
            <a:r>
              <a:rPr lang="zh-CN" altLang="en-US" sz="2000" dirty="0">
                <a:cs typeface="+mn-ea"/>
                <a:sym typeface="+mn-lt"/>
              </a:rPr>
              <a:t>、跑道面层</a:t>
            </a:r>
            <a:endParaRPr lang="zh-CN" altLang="en-US" sz="2000" dirty="0">
              <a:cs typeface="+mn-ea"/>
              <a:sym typeface="+mn-lt"/>
            </a:endParaRPr>
          </a:p>
          <a:p>
            <a:pPr algn="l"/>
            <a:r>
              <a:rPr lang="zh-CN" altLang="en-US" sz="2000" dirty="0">
                <a:cs typeface="+mn-ea"/>
                <a:sym typeface="+mn-lt"/>
              </a:rPr>
              <a:t>２、足球场面层</a:t>
            </a:r>
            <a:endParaRPr lang="zh-CN" altLang="en-US" sz="2000" dirty="0">
              <a:cs typeface="+mn-ea"/>
              <a:sym typeface="+mn-lt"/>
            </a:endParaRPr>
          </a:p>
          <a:p>
            <a:pPr algn="l"/>
            <a:r>
              <a:rPr lang="zh-CN" altLang="en-US" sz="2000" dirty="0">
                <a:cs typeface="+mn-ea"/>
                <a:sym typeface="+mn-lt"/>
              </a:rPr>
              <a:t>３、球类场地面层</a:t>
            </a:r>
            <a:endParaRPr lang="zh-CN" altLang="en-US" sz="2000" dirty="0">
              <a:cs typeface="+mn-ea"/>
              <a:sym typeface="+mn-lt"/>
            </a:endParaRPr>
          </a:p>
        </p:txBody>
      </p:sp>
      <p:sp>
        <p:nvSpPr>
          <p:cNvPr id="6" name="文本占位符 12"/>
          <p:cNvSpPr>
            <a:spLocks noGrp="1"/>
          </p:cNvSpPr>
          <p:nvPr/>
        </p:nvSpPr>
        <p:spPr>
          <a:xfrm>
            <a:off x="5179060" y="4200843"/>
            <a:ext cx="5082540" cy="1178560"/>
          </a:xfrm>
          <a:prstGeom prst="rect">
            <a:avLst/>
          </a:prstGeom>
        </p:spPr>
        <p:txBody>
          <a:bodyPr wrap="square" anchor="ctr" anchorCtr="0">
            <a:sp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2000" dirty="0">
                <a:cs typeface="+mn-ea"/>
                <a:sym typeface="+mn-lt"/>
              </a:rPr>
              <a:t>三、从面层施工工艺上分类</a:t>
            </a:r>
            <a:endParaRPr lang="zh-CN" altLang="en-US" sz="2000" dirty="0">
              <a:cs typeface="+mn-ea"/>
              <a:sym typeface="+mn-lt"/>
            </a:endParaRPr>
          </a:p>
          <a:p>
            <a:pPr algn="l"/>
            <a:r>
              <a:rPr lang="zh-CN" altLang="en-US" sz="2000" dirty="0">
                <a:cs typeface="+mn-ea"/>
                <a:sym typeface="+mn-lt"/>
              </a:rPr>
              <a:t>１、现浇型</a:t>
            </a:r>
            <a:endParaRPr lang="zh-CN" altLang="en-US" sz="2000" dirty="0">
              <a:cs typeface="+mn-ea"/>
              <a:sym typeface="+mn-lt"/>
            </a:endParaRPr>
          </a:p>
          <a:p>
            <a:pPr algn="l"/>
            <a:r>
              <a:rPr lang="zh-CN" altLang="en-US" sz="2000" dirty="0">
                <a:cs typeface="+mn-ea"/>
                <a:sym typeface="+mn-lt"/>
              </a:rPr>
              <a:t>２、预制型</a:t>
            </a:r>
            <a:endParaRPr lang="zh-CN" altLang="en-US" sz="2000" dirty="0">
              <a:cs typeface="+mn-ea"/>
              <a:sym typeface="+mn-lt"/>
            </a:endParaRPr>
          </a:p>
        </p:txBody>
      </p:sp>
      <p:sp>
        <p:nvSpPr>
          <p:cNvPr id="3" name="矩形 2"/>
          <p:cNvSpPr/>
          <p:nvPr/>
        </p:nvSpPr>
        <p:spPr>
          <a:xfrm>
            <a:off x="5180330" y="766445"/>
            <a:ext cx="7016115" cy="1369060"/>
          </a:xfrm>
          <a:prstGeom prst="rect">
            <a:avLst/>
          </a:prstGeom>
          <a:solidFill>
            <a:srgbClr val="A6A6A6">
              <a:alpha val="49000"/>
            </a:srgbClr>
          </a:solidFill>
          <a:ln>
            <a:solidFill>
              <a:srgbClr val="5D9185"/>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sz="4000" dirty="0">
                <a:solidFill>
                  <a:schemeClr val="bg1"/>
                </a:solidFill>
                <a:cs typeface="+mn-ea"/>
                <a:sym typeface="+mn-lt"/>
              </a:rPr>
              <a:t>合成材料运动面层分类</a:t>
            </a:r>
            <a:endParaRPr lang="zh-CN" altLang="en-US" sz="4000"/>
          </a:p>
        </p:txBody>
      </p:sp>
      <p:sp>
        <p:nvSpPr>
          <p:cNvPr id="20" name="矩形 19"/>
          <p:cNvSpPr/>
          <p:nvPr/>
        </p:nvSpPr>
        <p:spPr>
          <a:xfrm>
            <a:off x="4874895" y="758190"/>
            <a:ext cx="306070" cy="1345565"/>
          </a:xfrm>
          <a:prstGeom prst="rect">
            <a:avLst/>
          </a:prstGeom>
          <a:solidFill>
            <a:schemeClr val="bg1">
              <a:lumMod val="65000"/>
              <a:alpha val="60000"/>
            </a:schemeClr>
          </a:solidFill>
          <a:ln>
            <a:noFill/>
          </a:ln>
          <a:effectLst>
            <a:outerShdw blurRad="50800" dist="38100" algn="l" rotWithShape="0">
              <a:prstClr val="black">
                <a:alpha val="40000"/>
              </a:prstClr>
            </a:outerShdw>
            <a:softEdge rad="635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30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400" fill="hold"/>
                                        <p:tgtEl>
                                          <p:spTgt spid="20"/>
                                        </p:tgtEl>
                                        <p:attrNameLst>
                                          <p:attrName>ppt_x</p:attrName>
                                        </p:attrNameLst>
                                      </p:cBhvr>
                                      <p:tavLst>
                                        <p:tav tm="0">
                                          <p:val>
                                            <p:strVal val="0-#ppt_w/2"/>
                                          </p:val>
                                        </p:tav>
                                        <p:tav tm="100000">
                                          <p:val>
                                            <p:strVal val="#ppt_x"/>
                                          </p:val>
                                        </p:tav>
                                      </p:tavLst>
                                    </p:anim>
                                    <p:anim calcmode="lin" valueType="num">
                                      <p:cBhvr additive="base">
                                        <p:cTn id="8" dur="4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tags/tag1.xml><?xml version="1.0" encoding="utf-8"?>
<p:tagLst xmlns:p="http://schemas.openxmlformats.org/presentationml/2006/main">
  <p:tag name="NAME" val="OvalText"/>
</p:tagLst>
</file>

<file path=ppt/tags/tag2.xml><?xml version="1.0" encoding="utf-8"?>
<p:tagLst xmlns:p="http://schemas.openxmlformats.org/presentationml/2006/main">
  <p:tag name="NAME" val="OvalText"/>
</p:tagLst>
</file>

<file path=ppt/tags/tag3.xml><?xml version="1.0" encoding="utf-8"?>
<p:tagLst xmlns:p="http://schemas.openxmlformats.org/presentationml/2006/main">
  <p:tag name="NAME" val="OvalText"/>
</p:tagLst>
</file>

<file path=ppt/tags/tag4.xml><?xml version="1.0" encoding="utf-8"?>
<p:tagLst xmlns:p="http://schemas.openxmlformats.org/presentationml/2006/main">
  <p:tag name="NAME" val="OvalText"/>
</p:tagLst>
</file>

<file path=ppt/tags/tag5.xml><?xml version="1.0" encoding="utf-8"?>
<p:tagLst xmlns:p="http://schemas.openxmlformats.org/presentationml/2006/main">
  <p:tag name="KSO_WM_DOC_GUID" val="{00f84903-363c-45a8-8cfe-daada0765c74}"/>
</p:tagLst>
</file>

<file path=ppt/theme/theme1.xml><?xml version="1.0" encoding="utf-8"?>
<a:theme xmlns:a="http://schemas.openxmlformats.org/drawingml/2006/main" name="Office 主题">
  <a:themeElements>
    <a:clrScheme name="DP01">
      <a:dk1>
        <a:srgbClr val="000000"/>
      </a:dk1>
      <a:lt1>
        <a:srgbClr val="FFFFFF"/>
      </a:lt1>
      <a:dk2>
        <a:srgbClr val="44546A"/>
      </a:dk2>
      <a:lt2>
        <a:srgbClr val="E7E6E6"/>
      </a:lt2>
      <a:accent1>
        <a:srgbClr val="548280"/>
      </a:accent1>
      <a:accent2>
        <a:srgbClr val="3F3F3F"/>
      </a:accent2>
      <a:accent3>
        <a:srgbClr val="7F7F7F"/>
      </a:accent3>
      <a:accent4>
        <a:srgbClr val="A5A5A5"/>
      </a:accent4>
      <a:accent5>
        <a:srgbClr val="D8D8D8"/>
      </a:accent5>
      <a:accent6>
        <a:srgbClr val="F2F2F2"/>
      </a:accent6>
      <a:hlink>
        <a:srgbClr val="FF0000"/>
      </a:hlink>
      <a:folHlink>
        <a:srgbClr val="954F72"/>
      </a:folHlink>
    </a:clrScheme>
    <a:fontScheme name="Temp">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FF707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6570</Words>
  <Application>WPS 演示</Application>
  <PresentationFormat>自定义</PresentationFormat>
  <Paragraphs>564</Paragraphs>
  <Slides>58</Slides>
  <Notes>54</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58</vt:i4>
      </vt:variant>
    </vt:vector>
  </HeadingPairs>
  <TitlesOfParts>
    <vt:vector size="68" baseType="lpstr">
      <vt:lpstr>Arial</vt:lpstr>
      <vt:lpstr>宋体</vt:lpstr>
      <vt:lpstr>Wingdings</vt:lpstr>
      <vt:lpstr>条幅黑体</vt:lpstr>
      <vt:lpstr>黑体</vt:lpstr>
      <vt:lpstr>微软雅黑</vt:lpstr>
      <vt:lpstr>Arial Unicode MS</vt:lpstr>
      <vt:lpstr>Calibri</vt:lpstr>
      <vt:lpstr>Arial</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5、ETPU型跑道施工工艺及特点  （１）以ETPU透水型跑道施工工艺为例</vt:lpstr>
      <vt:lpstr>5、ETPU型跑道施工工艺及特点  （3）以ETPU透水型跑道为例，说明特点</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公司介绍企业宣传模版</dc:title>
  <dc:creator/>
  <cp:lastModifiedBy>人间失格</cp:lastModifiedBy>
  <cp:revision>167</cp:revision>
  <dcterms:created xsi:type="dcterms:W3CDTF">2017-02-23T02:39:00Z</dcterms:created>
  <dcterms:modified xsi:type="dcterms:W3CDTF">2019-03-20T02:49:25Z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2052-11.1.0.8527</vt:lpwstr>
  </property>
</Properties>
</file>